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handoutMasterIdLst>
    <p:handoutMasterId r:id="rId82"/>
  </p:handoutMasterIdLst>
  <p:sldIdLst>
    <p:sldId id="696" r:id="rId2"/>
    <p:sldId id="640" r:id="rId3"/>
    <p:sldId id="729" r:id="rId4"/>
    <p:sldId id="730" r:id="rId5"/>
    <p:sldId id="753" r:id="rId6"/>
    <p:sldId id="731" r:id="rId7"/>
    <p:sldId id="739" r:id="rId8"/>
    <p:sldId id="740" r:id="rId9"/>
    <p:sldId id="741" r:id="rId10"/>
    <p:sldId id="742" r:id="rId11"/>
    <p:sldId id="743" r:id="rId12"/>
    <p:sldId id="744" r:id="rId13"/>
    <p:sldId id="754" r:id="rId14"/>
    <p:sldId id="525" r:id="rId15"/>
    <p:sldId id="570" r:id="rId16"/>
    <p:sldId id="642" r:id="rId17"/>
    <p:sldId id="447" r:id="rId18"/>
    <p:sldId id="735" r:id="rId19"/>
    <p:sldId id="737" r:id="rId20"/>
    <p:sldId id="507" r:id="rId21"/>
    <p:sldId id="571" r:id="rId22"/>
    <p:sldId id="558" r:id="rId23"/>
    <p:sldId id="618" r:id="rId24"/>
    <p:sldId id="620" r:id="rId25"/>
    <p:sldId id="623" r:id="rId26"/>
    <p:sldId id="627" r:id="rId27"/>
    <p:sldId id="628" r:id="rId28"/>
    <p:sldId id="631" r:id="rId29"/>
    <p:sldId id="632" r:id="rId30"/>
    <p:sldId id="636" r:id="rId31"/>
    <p:sldId id="637" r:id="rId32"/>
    <p:sldId id="639" r:id="rId33"/>
    <p:sldId id="544" r:id="rId34"/>
    <p:sldId id="591" r:id="rId35"/>
    <p:sldId id="592" r:id="rId36"/>
    <p:sldId id="593" r:id="rId37"/>
    <p:sldId id="649" r:id="rId38"/>
    <p:sldId id="515" r:id="rId39"/>
    <p:sldId id="763" r:id="rId40"/>
    <p:sldId id="764" r:id="rId41"/>
    <p:sldId id="747" r:id="rId42"/>
    <p:sldId id="643" r:id="rId43"/>
    <p:sldId id="720" r:id="rId44"/>
    <p:sldId id="549" r:id="rId45"/>
    <p:sldId id="765" r:id="rId46"/>
    <p:sldId id="714" r:id="rId47"/>
    <p:sldId id="715" r:id="rId48"/>
    <p:sldId id="716" r:id="rId49"/>
    <p:sldId id="717" r:id="rId50"/>
    <p:sldId id="718" r:id="rId51"/>
    <p:sldId id="719" r:id="rId52"/>
    <p:sldId id="691" r:id="rId53"/>
    <p:sldId id="693" r:id="rId54"/>
    <p:sldId id="688" r:id="rId55"/>
    <p:sldId id="759" r:id="rId56"/>
    <p:sldId id="760" r:id="rId57"/>
    <p:sldId id="761" r:id="rId58"/>
    <p:sldId id="762" r:id="rId59"/>
    <p:sldId id="692" r:id="rId60"/>
    <p:sldId id="721" r:id="rId61"/>
    <p:sldId id="722" r:id="rId62"/>
    <p:sldId id="723" r:id="rId63"/>
    <p:sldId id="724" r:id="rId64"/>
    <p:sldId id="725" r:id="rId65"/>
    <p:sldId id="726" r:id="rId66"/>
    <p:sldId id="727" r:id="rId67"/>
    <p:sldId id="728" r:id="rId68"/>
    <p:sldId id="644" r:id="rId69"/>
    <p:sldId id="550" r:id="rId70"/>
    <p:sldId id="666" r:id="rId71"/>
    <p:sldId id="667" r:id="rId72"/>
    <p:sldId id="668" r:id="rId73"/>
    <p:sldId id="697" r:id="rId74"/>
    <p:sldId id="670" r:id="rId75"/>
    <p:sldId id="669" r:id="rId76"/>
    <p:sldId id="651" r:id="rId77"/>
    <p:sldId id="662" r:id="rId78"/>
    <p:sldId id="752" r:id="rId79"/>
    <p:sldId id="307" r:id="rId80"/>
  </p:sldIdLst>
  <p:sldSz cx="12192000" cy="6858000"/>
  <p:notesSz cx="6858000" cy="9144000"/>
  <p:defaultTextStyle>
    <a:defPPr>
      <a:defRPr lang="zh-CN"/>
    </a:defPPr>
    <a:lvl1pPr algn="l" rtl="0" fontAlgn="base">
      <a:spcBef>
        <a:spcPct val="0"/>
      </a:spcBef>
      <a:spcAft>
        <a:spcPct val="0"/>
      </a:spcAft>
      <a:buFont typeface="Arial" charset="0"/>
      <a:defRPr kern="1200">
        <a:solidFill>
          <a:schemeClr val="tx1"/>
        </a:solidFill>
        <a:latin typeface="Calibri" charset="0"/>
        <a:ea typeface="宋体" charset="-122"/>
        <a:cs typeface="+mn-cs"/>
      </a:defRPr>
    </a:lvl1pPr>
    <a:lvl2pPr marL="457200" algn="l" rtl="0" fontAlgn="base">
      <a:spcBef>
        <a:spcPct val="0"/>
      </a:spcBef>
      <a:spcAft>
        <a:spcPct val="0"/>
      </a:spcAft>
      <a:buFont typeface="Arial" charset="0"/>
      <a:defRPr kern="1200">
        <a:solidFill>
          <a:schemeClr val="tx1"/>
        </a:solidFill>
        <a:latin typeface="Calibri" charset="0"/>
        <a:ea typeface="宋体" charset="-122"/>
        <a:cs typeface="+mn-cs"/>
      </a:defRPr>
    </a:lvl2pPr>
    <a:lvl3pPr marL="914400" algn="l" rtl="0" fontAlgn="base">
      <a:spcBef>
        <a:spcPct val="0"/>
      </a:spcBef>
      <a:spcAft>
        <a:spcPct val="0"/>
      </a:spcAft>
      <a:buFont typeface="Arial" charset="0"/>
      <a:defRPr kern="1200">
        <a:solidFill>
          <a:schemeClr val="tx1"/>
        </a:solidFill>
        <a:latin typeface="Calibri" charset="0"/>
        <a:ea typeface="宋体" charset="-122"/>
        <a:cs typeface="+mn-cs"/>
      </a:defRPr>
    </a:lvl3pPr>
    <a:lvl4pPr marL="1371600" algn="l" rtl="0" fontAlgn="base">
      <a:spcBef>
        <a:spcPct val="0"/>
      </a:spcBef>
      <a:spcAft>
        <a:spcPct val="0"/>
      </a:spcAft>
      <a:buFont typeface="Arial" charset="0"/>
      <a:defRPr kern="1200">
        <a:solidFill>
          <a:schemeClr val="tx1"/>
        </a:solidFill>
        <a:latin typeface="Calibri" charset="0"/>
        <a:ea typeface="宋体" charset="-122"/>
        <a:cs typeface="+mn-cs"/>
      </a:defRPr>
    </a:lvl4pPr>
    <a:lvl5pPr marL="1828800" algn="l" rtl="0" fontAlgn="base">
      <a:spcBef>
        <a:spcPct val="0"/>
      </a:spcBef>
      <a:spcAft>
        <a:spcPct val="0"/>
      </a:spcAft>
      <a:buFont typeface="Arial" charset="0"/>
      <a:defRPr kern="1200">
        <a:solidFill>
          <a:schemeClr val="tx1"/>
        </a:solidFill>
        <a:latin typeface="Calibri" charset="0"/>
        <a:ea typeface="宋体" charset="-122"/>
        <a:cs typeface="+mn-cs"/>
      </a:defRPr>
    </a:lvl5pPr>
    <a:lvl6pPr marL="2286000" algn="l" defTabSz="914400" rtl="0" eaLnBrk="1" latinLnBrk="0" hangingPunct="1">
      <a:defRPr kern="1200">
        <a:solidFill>
          <a:schemeClr val="tx1"/>
        </a:solidFill>
        <a:latin typeface="Calibri" charset="0"/>
        <a:ea typeface="宋体" charset="-122"/>
        <a:cs typeface="+mn-cs"/>
      </a:defRPr>
    </a:lvl6pPr>
    <a:lvl7pPr marL="2743200" algn="l" defTabSz="914400" rtl="0" eaLnBrk="1" latinLnBrk="0" hangingPunct="1">
      <a:defRPr kern="1200">
        <a:solidFill>
          <a:schemeClr val="tx1"/>
        </a:solidFill>
        <a:latin typeface="Calibri" charset="0"/>
        <a:ea typeface="宋体" charset="-122"/>
        <a:cs typeface="+mn-cs"/>
      </a:defRPr>
    </a:lvl7pPr>
    <a:lvl8pPr marL="3200400" algn="l" defTabSz="914400" rtl="0" eaLnBrk="1" latinLnBrk="0" hangingPunct="1">
      <a:defRPr kern="1200">
        <a:solidFill>
          <a:schemeClr val="tx1"/>
        </a:solidFill>
        <a:latin typeface="Calibri" charset="0"/>
        <a:ea typeface="宋体" charset="-122"/>
        <a:cs typeface="+mn-cs"/>
      </a:defRPr>
    </a:lvl8pPr>
    <a:lvl9pPr marL="3657600" algn="l" defTabSz="914400" rtl="0" eaLnBrk="1" latinLnBrk="0" hangingPunct="1">
      <a:defRPr kern="1200">
        <a:solidFill>
          <a:schemeClr val="tx1"/>
        </a:solidFill>
        <a:latin typeface="Calibri" charset="0"/>
        <a:ea typeface="宋体" charset="-122"/>
        <a:cs typeface="+mn-cs"/>
      </a:defRPr>
    </a:lvl9pPr>
  </p:defaultTextStyle>
  <p:extLst>
    <p:ext uri="{EFAFB233-063F-42B5-8137-9DF3F51BA10A}">
      <p15:sldGuideLst xmlns:p15="http://schemas.microsoft.com/office/powerpoint/2012/main">
        <p15:guide id="1" orient="horz" pos="2195">
          <p15:clr>
            <a:srgbClr val="A4A3A4"/>
          </p15:clr>
        </p15:guide>
        <p15:guide id="2" pos="38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gerzhang(张婧)" initials="j"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FF"/>
    <a:srgbClr val="00A3FF"/>
    <a:srgbClr val="A0C1F9"/>
    <a:srgbClr val="97D2FF"/>
    <a:srgbClr val="23C4FD"/>
    <a:srgbClr val="0099EE"/>
    <a:srgbClr val="0063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6" autoAdjust="0"/>
    <p:restoredTop sz="79220" autoAdjust="0"/>
  </p:normalViewPr>
  <p:slideViewPr>
    <p:cSldViewPr>
      <p:cViewPr varScale="1">
        <p:scale>
          <a:sx n="80" d="100"/>
          <a:sy n="80" d="100"/>
        </p:scale>
        <p:origin x="192" y="272"/>
      </p:cViewPr>
      <p:guideLst>
        <p:guide orient="horz" pos="2195"/>
        <p:guide pos="3816"/>
      </p:guideLst>
    </p:cSldViewPr>
  </p:slideViewPr>
  <p:notesTextViewPr>
    <p:cViewPr>
      <p:scale>
        <a:sx n="1" d="1"/>
        <a:sy n="1" d="1"/>
      </p:scale>
      <p:origin x="0" y="0"/>
    </p:cViewPr>
  </p:notesTextViewPr>
  <p:sorterViewPr>
    <p:cViewPr>
      <p:scale>
        <a:sx n="125" d="100"/>
        <a:sy n="125" d="100"/>
      </p:scale>
      <p:origin x="0" y="21600"/>
    </p:cViewPr>
  </p:sorterViewPr>
  <p:notesViewPr>
    <p:cSldViewPr>
      <p:cViewPr varScale="1">
        <p:scale>
          <a:sx n="86" d="100"/>
          <a:sy n="86" d="100"/>
        </p:scale>
        <p:origin x="-389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42C861-0DD3-684E-9CC3-46800AD058BC}" type="datetimeFigureOut">
              <a:rPr lang="en-US" smtClean="0"/>
              <a:t>8/23/18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5210D-BAB2-644F-A605-D15340045EE7}" type="slidenum">
              <a:rPr lang="en-US" smtClean="0"/>
              <a:t>‹#›</a:t>
            </a:fld>
            <a:endParaRPr lang="en-US"/>
          </a:p>
        </p:txBody>
      </p:sp>
    </p:spTree>
    <p:extLst>
      <p:ext uri="{BB962C8B-B14F-4D97-AF65-F5344CB8AC3E}">
        <p14:creationId xmlns:p14="http://schemas.microsoft.com/office/powerpoint/2010/main" val="2715786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buFontTx/>
              <a:buNone/>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buFontTx/>
              <a:buNone/>
              <a:defRPr sz="1200">
                <a:latin typeface="Arial" pitchFamily="34" charset="0"/>
                <a:ea typeface="宋体" pitchFamily="2" charset="-122"/>
              </a:defRPr>
            </a:lvl1pPr>
          </a:lstStyle>
          <a:p>
            <a:pPr>
              <a:defRPr/>
            </a:pPr>
            <a:fld id="{E57B3880-E89F-4178-917F-AA7AD80D5613}" type="datetimeFigureOut">
              <a:rPr lang="zh-CN" altLang="en-US"/>
              <a:t>2018/8/23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buFontTx/>
              <a:buNone/>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0" hangingPunct="0">
              <a:buFontTx/>
              <a:buNone/>
              <a:defRPr sz="1200">
                <a:latin typeface="Arial" pitchFamily="34" charset="0"/>
                <a:ea typeface="宋体" pitchFamily="2" charset="-122"/>
              </a:defRPr>
            </a:lvl1pPr>
          </a:lstStyle>
          <a:p>
            <a:pPr>
              <a:defRPr/>
            </a:pPr>
            <a:fld id="{95840931-F40F-9849-BCD5-4C286DFBB74B}" type="slidenum">
              <a:rPr lang="zh-CN" altLang="en-US"/>
              <a:t>‹#›</a:t>
            </a:fld>
            <a:endParaRPr lang="zh-CN" altLang="en-US"/>
          </a:p>
        </p:txBody>
      </p:sp>
    </p:spTree>
    <p:extLst>
      <p:ext uri="{BB962C8B-B14F-4D97-AF65-F5344CB8AC3E}">
        <p14:creationId xmlns:p14="http://schemas.microsoft.com/office/powerpoint/2010/main" val="20208132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5840931-F40F-9849-BCD5-4C286DFBB74B}" type="slidenum">
              <a:rPr lang="zh-CN" altLang="en-US" smtClean="0"/>
              <a:t>3</a:t>
            </a:fld>
            <a:endParaRPr lang="zh-CN" altLang="en-US"/>
          </a:p>
        </p:txBody>
      </p:sp>
    </p:spTree>
    <p:extLst>
      <p:ext uri="{BB962C8B-B14F-4D97-AF65-F5344CB8AC3E}">
        <p14:creationId xmlns:p14="http://schemas.microsoft.com/office/powerpoint/2010/main" val="1880533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5840931-F40F-9849-BCD5-4C286DFBB74B}" type="slidenum">
              <a:rPr lang="zh-CN" altLang="en-US" smtClean="0"/>
              <a:t>14</a:t>
            </a:fld>
            <a:endParaRPr lang="zh-CN" altLang="en-US"/>
          </a:p>
        </p:txBody>
      </p:sp>
    </p:spTree>
    <p:extLst>
      <p:ext uri="{BB962C8B-B14F-4D97-AF65-F5344CB8AC3E}">
        <p14:creationId xmlns:p14="http://schemas.microsoft.com/office/powerpoint/2010/main" val="61940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5840931-F40F-9849-BCD5-4C286DFBB74B}" type="slidenum">
              <a:rPr lang="zh-CN" altLang="en-US" smtClean="0"/>
              <a:t>15</a:t>
            </a:fld>
            <a:endParaRPr lang="zh-CN" altLang="en-US"/>
          </a:p>
        </p:txBody>
      </p:sp>
    </p:spTree>
    <p:extLst>
      <p:ext uri="{BB962C8B-B14F-4D97-AF65-F5344CB8AC3E}">
        <p14:creationId xmlns:p14="http://schemas.microsoft.com/office/powerpoint/2010/main" val="809226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5840931-F40F-9849-BCD5-4C286DFBB74B}" type="slidenum">
              <a:rPr lang="zh-CN" altLang="en-US" smtClean="0"/>
              <a:t>19</a:t>
            </a:fld>
            <a:endParaRPr lang="zh-CN" altLang="en-US"/>
          </a:p>
        </p:txBody>
      </p:sp>
    </p:spTree>
    <p:extLst>
      <p:ext uri="{BB962C8B-B14F-4D97-AF65-F5344CB8AC3E}">
        <p14:creationId xmlns:p14="http://schemas.microsoft.com/office/powerpoint/2010/main" val="4156818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5840931-F40F-9849-BCD5-4C286DFBB74B}" type="slidenum">
              <a:rPr lang="zh-CN" altLang="en-US" smtClean="0"/>
              <a:t>21</a:t>
            </a:fld>
            <a:endParaRPr lang="zh-CN" altLang="en-US"/>
          </a:p>
        </p:txBody>
      </p:sp>
    </p:spTree>
    <p:extLst>
      <p:ext uri="{BB962C8B-B14F-4D97-AF65-F5344CB8AC3E}">
        <p14:creationId xmlns:p14="http://schemas.microsoft.com/office/powerpoint/2010/main" val="2888513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kumimoji="1" lang="zh-CN" altLang="en-US" dirty="0"/>
              <a:t>集群、节点、分片和副本</a:t>
            </a:r>
            <a:r>
              <a:rPr kumimoji="1" lang="zh-CN" altLang="en-US" sz="1200" dirty="0">
                <a:latin typeface="+mn-lt"/>
                <a:ea typeface="+mn-ea"/>
              </a:rPr>
              <a:t>：</a:t>
            </a:r>
            <a:r>
              <a:rPr kumimoji="1" lang="zh-CN" altLang="en-US" sz="1200" dirty="0">
                <a:latin typeface="+mn-ea"/>
                <a:ea typeface="+mn-ea"/>
              </a:rPr>
              <a:t>集群是一个或者多个节点的集合，它们一起保存数据并且提供日志数据索引以及搜索功能。节点是一个单独的服务器，它是集群的一部分，存储数据，参与集群中的索引和搜索功能。索引可以被拆分成多个分片，同时可以设置 </a:t>
            </a:r>
            <a:r>
              <a:rPr kumimoji="1" lang="en-US" altLang="zh-CN" sz="1200" dirty="0">
                <a:latin typeface="+mn-ea"/>
                <a:ea typeface="+mn-ea"/>
              </a:rPr>
              <a:t>0 </a:t>
            </a:r>
            <a:r>
              <a:rPr kumimoji="1" lang="zh-CN" altLang="en-US" sz="1200" dirty="0">
                <a:latin typeface="+mn-ea"/>
                <a:ea typeface="+mn-ea"/>
              </a:rPr>
              <a:t>个（没有副本）或多个副本。开启副本后，每个索引将有主分片（被复制的原始分片）和副本分片（主分片的副本）</a:t>
            </a:r>
            <a:r>
              <a:rPr kumimoji="1" lang="en-US" altLang="zh-CN" sz="1200" dirty="0">
                <a:latin typeface="+mn-ea"/>
                <a:ea typeface="+mn-ea"/>
              </a:rPr>
              <a:t>;</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kumimoji="1" lang="zh-CN" altLang="en-US" sz="1200" dirty="0">
                <a:latin typeface="+mn-ea"/>
                <a:ea typeface="+mn-ea"/>
              </a:rPr>
              <a:t>故障处理和转移：当集群内出现节点故障时，如果是主节点故障，剩余节点将会选举一个新的主节点，然后将分布在健康节点上的副本分片提升为主分片，这个提升主分片的过程是瞬间发生的，如同按下一个开关一般，从而保证服务可以保持在不丢任何数据的情况下运行。当故障节点恢复后，集群将缺失的副本分片再次进行分配，如果故障节点依然拥有着之前的分片，它将尝试去重用它们，同时仅从主分片复制发生了修改的数据文件</a:t>
            </a:r>
            <a:r>
              <a:rPr kumimoji="1" lang="en-US" altLang="zh-CN" sz="1200" dirty="0">
                <a:latin typeface="+mn-ea"/>
                <a:ea typeface="+mn-ea"/>
              </a:rPr>
              <a:t>;</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kumimoji="1" lang="zh-CN" altLang="en-US" sz="1200" dirty="0">
                <a:latin typeface="+mn-ea"/>
                <a:ea typeface="+mn-ea"/>
              </a:rPr>
              <a:t>垂直扩容和水平扩容：为了应对不断增长的日志存储检索需求，日志集群支持按需扩容，扩容可以通过性能更强大（垂直扩容） 或者数量更多的服务器（水平扩容）来实现。由于天生具有的分布式特性，日志集群通过管理多节点来提高扩容性和可用性，对分片进行重新分配分散系统负载。由于分片是一个功能完整的搜索引擎，它拥有使用一个节点上的所有资源的能力。这表示每个节点的硬件资源（</a:t>
            </a:r>
            <a:r>
              <a:rPr kumimoji="1" lang="en-US" altLang="zh-CN" sz="1200" dirty="0">
                <a:latin typeface="+mn-ea"/>
                <a:ea typeface="+mn-ea"/>
              </a:rPr>
              <a:t>CPU, RAM, I/O</a:t>
            </a:r>
            <a:r>
              <a:rPr kumimoji="1" lang="zh-CN" altLang="en-US" sz="1200" dirty="0">
                <a:latin typeface="+mn-ea"/>
                <a:ea typeface="+mn-ea"/>
              </a:rPr>
              <a:t>）将被更少的分片所共享，每个分片的性能将会得到提升。同时，读操作</a:t>
            </a:r>
            <a:r>
              <a:rPr kumimoji="1" lang="en-US" altLang="zh-CN" sz="1200" dirty="0">
                <a:latin typeface="+mn-ea"/>
                <a:ea typeface="+mn-ea"/>
              </a:rPr>
              <a:t>——</a:t>
            </a:r>
            <a:r>
              <a:rPr kumimoji="1" lang="zh-CN" altLang="en-US" sz="1200" dirty="0">
                <a:latin typeface="+mn-ea"/>
                <a:ea typeface="+mn-ea"/>
              </a:rPr>
              <a:t>搜索和返回数据</a:t>
            </a:r>
            <a:r>
              <a:rPr kumimoji="1" lang="en-US" altLang="zh-CN" sz="1200" dirty="0">
                <a:latin typeface="+mn-ea"/>
                <a:ea typeface="+mn-ea"/>
              </a:rPr>
              <a:t>——</a:t>
            </a:r>
            <a:r>
              <a:rPr kumimoji="1" lang="zh-CN" altLang="en-US" sz="1200" dirty="0">
                <a:latin typeface="+mn-ea"/>
                <a:ea typeface="+mn-ea"/>
              </a:rPr>
              <a:t>可以同时被主分片或副本分片所处理，这意味着可以通过动态调整副本分片数目提升越吞吐量；</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kumimoji="1" lang="en-US" altLang="zh-CN" sz="1200" dirty="0">
              <a:latin typeface="+mn-ea"/>
              <a:ea typeface="+mn-ea"/>
            </a:endParaRPr>
          </a:p>
          <a:p>
            <a:pPr marL="228600" indent="-228600">
              <a:buAutoNum type="arabicPeriod"/>
            </a:pPr>
            <a:endParaRPr kumimoji="1" lang="zh-CN" altLang="en-US" dirty="0"/>
          </a:p>
        </p:txBody>
      </p:sp>
      <p:sp>
        <p:nvSpPr>
          <p:cNvPr id="4" name="灯片编号占位符 3"/>
          <p:cNvSpPr>
            <a:spLocks noGrp="1"/>
          </p:cNvSpPr>
          <p:nvPr>
            <p:ph type="sldNum" sz="quarter" idx="10"/>
          </p:nvPr>
        </p:nvSpPr>
        <p:spPr/>
        <p:txBody>
          <a:bodyPr/>
          <a:lstStyle/>
          <a:p>
            <a:pPr>
              <a:defRPr/>
            </a:pPr>
            <a:fld id="{95840931-F40F-9849-BCD5-4C286DFBB74B}" type="slidenum">
              <a:rPr lang="zh-CN" altLang="en-US" smtClean="0"/>
              <a:t>44</a:t>
            </a:fld>
            <a:endParaRPr lang="zh-CN" altLang="en-US"/>
          </a:p>
        </p:txBody>
      </p:sp>
    </p:spTree>
    <p:extLst>
      <p:ext uri="{BB962C8B-B14F-4D97-AF65-F5344CB8AC3E}">
        <p14:creationId xmlns:p14="http://schemas.microsoft.com/office/powerpoint/2010/main" val="168547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5840931-F40F-9849-BCD5-4C286DFBB74B}" type="slidenum">
              <a:rPr lang="zh-CN" altLang="en-US"/>
              <a:t>46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840931-F40F-9849-BCD5-4C286DFBB74B}" type="slidenum">
              <a:rPr lang="zh-CN" altLang="en-US" smtClean="0"/>
              <a:t>79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5840931-F40F-9849-BCD5-4C286DFBB74B}" type="slidenum">
              <a:rPr lang="zh-CN" altLang="en-US" smtClean="0"/>
              <a:t>4</a:t>
            </a:fld>
            <a:endParaRPr lang="zh-CN" altLang="en-US"/>
          </a:p>
        </p:txBody>
      </p:sp>
    </p:spTree>
    <p:extLst>
      <p:ext uri="{BB962C8B-B14F-4D97-AF65-F5344CB8AC3E}">
        <p14:creationId xmlns:p14="http://schemas.microsoft.com/office/powerpoint/2010/main" val="33031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5840931-F40F-9849-BCD5-4C286DFBB74B}" type="slidenum">
              <a:rPr lang="zh-CN" altLang="en-US" smtClean="0"/>
              <a:t>6</a:t>
            </a:fld>
            <a:endParaRPr lang="zh-CN" altLang="en-US"/>
          </a:p>
        </p:txBody>
      </p:sp>
    </p:spTree>
    <p:extLst>
      <p:ext uri="{BB962C8B-B14F-4D97-AF65-F5344CB8AC3E}">
        <p14:creationId xmlns:p14="http://schemas.microsoft.com/office/powerpoint/2010/main" val="1337990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5840931-F40F-9849-BCD5-4C286DFBB74B}" type="slidenum">
              <a:rPr lang="zh-CN" altLang="en-US" smtClean="0"/>
              <a:t>7</a:t>
            </a:fld>
            <a:endParaRPr lang="zh-CN" altLang="en-US"/>
          </a:p>
        </p:txBody>
      </p:sp>
    </p:spTree>
    <p:extLst>
      <p:ext uri="{BB962C8B-B14F-4D97-AF65-F5344CB8AC3E}">
        <p14:creationId xmlns:p14="http://schemas.microsoft.com/office/powerpoint/2010/main" val="3896288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5840931-F40F-9849-BCD5-4C286DFBB74B}" type="slidenum">
              <a:rPr lang="zh-CN" altLang="en-US" smtClean="0"/>
              <a:t>8</a:t>
            </a:fld>
            <a:endParaRPr lang="zh-CN" altLang="en-US"/>
          </a:p>
        </p:txBody>
      </p:sp>
    </p:spTree>
    <p:extLst>
      <p:ext uri="{BB962C8B-B14F-4D97-AF65-F5344CB8AC3E}">
        <p14:creationId xmlns:p14="http://schemas.microsoft.com/office/powerpoint/2010/main" val="2509396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5840931-F40F-9849-BCD5-4C286DFBB74B}" type="slidenum">
              <a:rPr lang="zh-CN" altLang="en-US" smtClean="0"/>
              <a:t>9</a:t>
            </a:fld>
            <a:endParaRPr lang="zh-CN" altLang="en-US"/>
          </a:p>
        </p:txBody>
      </p:sp>
    </p:spTree>
    <p:extLst>
      <p:ext uri="{BB962C8B-B14F-4D97-AF65-F5344CB8AC3E}">
        <p14:creationId xmlns:p14="http://schemas.microsoft.com/office/powerpoint/2010/main" val="383796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5840931-F40F-9849-BCD5-4C286DFBB74B}" type="slidenum">
              <a:rPr lang="zh-CN" altLang="en-US" smtClean="0"/>
              <a:t>10</a:t>
            </a:fld>
            <a:endParaRPr lang="zh-CN" altLang="en-US"/>
          </a:p>
        </p:txBody>
      </p:sp>
    </p:spTree>
    <p:extLst>
      <p:ext uri="{BB962C8B-B14F-4D97-AF65-F5344CB8AC3E}">
        <p14:creationId xmlns:p14="http://schemas.microsoft.com/office/powerpoint/2010/main" val="3157951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5840931-F40F-9849-BCD5-4C286DFBB74B}" type="slidenum">
              <a:rPr lang="zh-CN" altLang="en-US" smtClean="0"/>
              <a:t>11</a:t>
            </a:fld>
            <a:endParaRPr lang="zh-CN" altLang="en-US"/>
          </a:p>
        </p:txBody>
      </p:sp>
    </p:spTree>
    <p:extLst>
      <p:ext uri="{BB962C8B-B14F-4D97-AF65-F5344CB8AC3E}">
        <p14:creationId xmlns:p14="http://schemas.microsoft.com/office/powerpoint/2010/main" val="106621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5840931-F40F-9849-BCD5-4C286DFBB74B}" type="slidenum">
              <a:rPr lang="zh-CN" altLang="en-US" smtClean="0"/>
              <a:t>12</a:t>
            </a:fld>
            <a:endParaRPr lang="zh-CN" altLang="en-US"/>
          </a:p>
        </p:txBody>
      </p:sp>
    </p:spTree>
    <p:extLst>
      <p:ext uri="{BB962C8B-B14F-4D97-AF65-F5344CB8AC3E}">
        <p14:creationId xmlns:p14="http://schemas.microsoft.com/office/powerpoint/2010/main" val="1074246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bwMode="auto">
      <p:bgPr>
        <a:solidFill>
          <a:srgbClr val="006EFF"/>
        </a:solidFill>
        <a:effectLst/>
      </p:bgPr>
    </p:bg>
    <p:spTree>
      <p:nvGrpSpPr>
        <p:cNvPr id="1" name=""/>
        <p:cNvGrpSpPr/>
        <p:nvPr/>
      </p:nvGrpSpPr>
      <p:grpSpPr>
        <a:xfrm>
          <a:off x="0" y="0"/>
          <a:ext cx="0" cy="0"/>
          <a:chOff x="0" y="0"/>
          <a:chExt cx="0" cy="0"/>
        </a:xfrm>
      </p:grpSpPr>
      <p:sp>
        <p:nvSpPr>
          <p:cNvPr id="3" name="矩形 7"/>
          <p:cNvSpPr/>
          <p:nvPr/>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pic>
        <p:nvPicPr>
          <p:cNvPr id="4" name="图片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59375" y="1957388"/>
            <a:ext cx="2147888"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5" name="日期占位符 2"/>
          <p:cNvSpPr>
            <a:spLocks noGrp="1"/>
          </p:cNvSpPr>
          <p:nvPr>
            <p:ph type="dt" sz="half" idx="10"/>
          </p:nvPr>
        </p:nvSpPr>
        <p:spPr/>
        <p:txBody>
          <a:bodyPr/>
          <a:lstStyle>
            <a:lvl1pPr>
              <a:defRPr/>
            </a:lvl1pPr>
          </a:lstStyle>
          <a:p>
            <a:pPr>
              <a:defRPr/>
            </a:pPr>
            <a:endParaRPr lang="zh-CN" altLang="zh-CN"/>
          </a:p>
        </p:txBody>
      </p:sp>
      <p:sp>
        <p:nvSpPr>
          <p:cNvPr id="6" name="页脚占位符 3"/>
          <p:cNvSpPr>
            <a:spLocks noGrp="1"/>
          </p:cNvSpPr>
          <p:nvPr>
            <p:ph type="ftr" sz="quarter" idx="11"/>
          </p:nvPr>
        </p:nvSpPr>
        <p:spPr/>
        <p:txBody>
          <a:bodyPr/>
          <a:lstStyle>
            <a:lvl1pPr>
              <a:defRPr/>
            </a:lvl1pPr>
          </a:lstStyle>
          <a:p>
            <a:pPr>
              <a:defRPr/>
            </a:pPr>
            <a:endParaRPr lang="zh-CN" altLang="zh-CN"/>
          </a:p>
        </p:txBody>
      </p:sp>
      <p:sp>
        <p:nvSpPr>
          <p:cNvPr id="7" name="灯片编号占位符 4"/>
          <p:cNvSpPr>
            <a:spLocks noGrp="1"/>
          </p:cNvSpPr>
          <p:nvPr>
            <p:ph type="sldNum" sz="quarter" idx="12"/>
          </p:nvPr>
        </p:nvSpPr>
        <p:spPr/>
        <p:txBody>
          <a:bodyPr/>
          <a:lstStyle>
            <a:lvl1pPr>
              <a:defRPr/>
            </a:lvl1pPr>
          </a:lstStyle>
          <a:p>
            <a:pPr>
              <a:defRPr/>
            </a:pPr>
            <a:fld id="{F70F5551-3393-5549-BDC6-42C53DC542C5}" type="slidenum">
              <a:rPr lang="zh-CN" altLang="zh-CN"/>
              <a:t>‹#›</a:t>
            </a:fld>
            <a:endParaRPr lang="zh-CN"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5ACD9273-0018-BF40-AE65-151F06D692C8}" type="slidenum">
              <a:rPr lang="zh-CN" altLang="zh-CN"/>
              <a:t>‹#›</a:t>
            </a:fld>
            <a:endParaRPr lang="zh-CN"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noProof="1"/>
              <a:t>单击此处编辑母版标题样式</a:t>
            </a:r>
            <a:endParaRPr lang="en-US" noProof="1"/>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64823D57-0E4A-9A4A-AC0A-1C64454711C2}" type="slidenum">
              <a:rPr lang="zh-CN" altLang="zh-CN"/>
              <a:t>‹#›</a:t>
            </a:fld>
            <a:endParaRPr lang="zh-CN"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C9642B33-4F7A-5642-B203-3C04363D3C8E}" type="slidenum">
              <a:rPr lang="zh-CN" altLang="zh-CN"/>
              <a:t>‹#›</a:t>
            </a:fld>
            <a:endParaRPr lang="zh-CN"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noProof="1"/>
              <a:t>单击此处编辑母版标题样式</a:t>
            </a:r>
            <a:endParaRPr lang="en-US"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8E38DA0-8301-A046-8F56-1BB5F0DBFBDC}" type="slidenum">
              <a:rPr lang="zh-CN" altLang="zh-CN"/>
              <a:t>‹#›</a:t>
            </a:fld>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bwMode="auto">
      <p:bgPr>
        <a:solidFill>
          <a:srgbClr val="006EFF"/>
        </a:solidFill>
        <a:effectLst/>
      </p:bgPr>
    </p:bg>
    <p:spTree>
      <p:nvGrpSpPr>
        <p:cNvPr id="1" name=""/>
        <p:cNvGrpSpPr/>
        <p:nvPr/>
      </p:nvGrpSpPr>
      <p:grpSpPr>
        <a:xfrm>
          <a:off x="0" y="0"/>
          <a:ext cx="0" cy="0"/>
          <a:chOff x="0" y="0"/>
          <a:chExt cx="0" cy="0"/>
        </a:xfrm>
      </p:grpSpPr>
      <p:sp>
        <p:nvSpPr>
          <p:cNvPr id="3" name="矩形 7"/>
          <p:cNvSpPr/>
          <p:nvPr/>
        </p:nvSpPr>
        <p:spPr>
          <a:xfrm>
            <a:off x="0" y="0"/>
            <a:ext cx="12192000" cy="6056313"/>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4" name="矩形 8"/>
          <p:cNvSpPr/>
          <p:nvPr/>
        </p:nvSpPr>
        <p:spPr>
          <a:xfrm>
            <a:off x="0" y="5949950"/>
            <a:ext cx="12192000" cy="908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pic>
        <p:nvPicPr>
          <p:cNvPr id="5" name="图片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44150" y="6192838"/>
            <a:ext cx="151288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6" name="页脚占位符 3"/>
          <p:cNvSpPr>
            <a:spLocks noGrp="1"/>
          </p:cNvSpPr>
          <p:nvPr>
            <p:ph type="ftr" sz="quarter" idx="10"/>
          </p:nvPr>
        </p:nvSpPr>
        <p:spPr/>
        <p:txBody>
          <a:bodyPr/>
          <a:lstStyle>
            <a:lvl1pPr>
              <a:defRPr/>
            </a:lvl1pPr>
          </a:lstStyle>
          <a:p>
            <a:pPr>
              <a:defRPr/>
            </a:pPr>
            <a:endParaRPr lang="zh-CN" altLang="zh-CN"/>
          </a:p>
        </p:txBody>
      </p:sp>
      <p:sp>
        <p:nvSpPr>
          <p:cNvPr id="7" name="灯片编号占位符 4"/>
          <p:cNvSpPr>
            <a:spLocks noGrp="1"/>
          </p:cNvSpPr>
          <p:nvPr>
            <p:ph type="sldNum" sz="quarter" idx="11"/>
          </p:nvPr>
        </p:nvSpPr>
        <p:spPr/>
        <p:txBody>
          <a:bodyPr/>
          <a:lstStyle>
            <a:lvl1pPr>
              <a:defRPr/>
            </a:lvl1pPr>
          </a:lstStyle>
          <a:p>
            <a:pPr>
              <a:defRPr/>
            </a:pPr>
            <a:fld id="{DA700284-7F51-7A40-AFCE-8BD777C0B499}" type="slidenum">
              <a:rPr lang="zh-CN" altLang="zh-CN"/>
              <a:t>‹#›</a:t>
            </a:fld>
            <a:endParaRPr lang="zh-CN" altLang="zh-CN"/>
          </a:p>
        </p:txBody>
      </p:sp>
      <p:sp>
        <p:nvSpPr>
          <p:cNvPr id="8" name="日期占位符 2"/>
          <p:cNvSpPr>
            <a:spLocks noGrp="1"/>
          </p:cNvSpPr>
          <p:nvPr>
            <p:ph type="dt" sz="half" idx="12"/>
          </p:nvPr>
        </p:nvSpPr>
        <p:spPr/>
        <p:txBody>
          <a:bodyPr/>
          <a:lstStyle>
            <a:lvl1pPr>
              <a:defRPr/>
            </a:lvl1pPr>
          </a:lstStyle>
          <a:p>
            <a:pPr>
              <a:defRPr/>
            </a:pPr>
            <a:endParaRPr lang="zh-CN"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8"/>
          <p:cNvSpPr/>
          <p:nvPr/>
        </p:nvSpPr>
        <p:spPr>
          <a:xfrm>
            <a:off x="0" y="0"/>
            <a:ext cx="12192000" cy="6858000"/>
          </a:xfrm>
          <a:prstGeom prst="rect">
            <a:avLst/>
          </a:prstGeom>
          <a:gradFill flip="none" rotWithShape="1">
            <a:gsLst>
              <a:gs pos="0">
                <a:srgbClr val="0099EE"/>
              </a:gs>
              <a:gs pos="100000">
                <a:srgbClr val="0063E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sp>
        <p:nvSpPr>
          <p:cNvPr id="5" name="矩形 9"/>
          <p:cNvSpPr/>
          <p:nvPr/>
        </p:nvSpPr>
        <p:spPr>
          <a:xfrm>
            <a:off x="0" y="0"/>
            <a:ext cx="12192000" cy="628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p>
        </p:txBody>
      </p:sp>
      <p:pic>
        <p:nvPicPr>
          <p:cNvPr id="6"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88613" y="6381750"/>
            <a:ext cx="1368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blueWFJ\Desktop\00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0"/>
            <a:ext cx="12192000" cy="632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p:nvSpPr>
        <p:spPr bwMode="auto">
          <a:xfrm>
            <a:off x="550863" y="234950"/>
            <a:ext cx="64817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buFontTx/>
              <a:buNone/>
              <a:defRPr/>
            </a:pPr>
            <a:endParaRPr lang="en-US" altLang="zh-CN" sz="2400">
              <a:solidFill>
                <a:srgbClr val="137AFE"/>
              </a:solidFill>
              <a:latin typeface="微软雅黑" pitchFamily="34" charset="-122"/>
              <a:ea typeface="微软雅黑" pitchFamily="34" charset="-122"/>
            </a:endParaRPr>
          </a:p>
        </p:txBody>
      </p:sp>
      <p:sp>
        <p:nvSpPr>
          <p:cNvPr id="9" name="日期占位符 2"/>
          <p:cNvSpPr txBox="1"/>
          <p:nvPr/>
        </p:nvSpPr>
        <p:spPr>
          <a:xfrm>
            <a:off x="185738" y="6597650"/>
            <a:ext cx="3317875" cy="365125"/>
          </a:xfrm>
          <a:prstGeom prst="rect">
            <a:avLst/>
          </a:prstGeom>
        </p:spPr>
        <p:txBody>
          <a:bodyPr anchor="ctr"/>
          <a:lstStyle>
            <a:defPPr>
              <a:defRPr lang="zh-CN"/>
            </a:defPPr>
            <a:lvl1pPr algn="l" rtl="0" eaLnBrk="1" fontAlgn="base" hangingPunct="1">
              <a:spcBef>
                <a:spcPct val="0"/>
              </a:spcBef>
              <a:spcAft>
                <a:spcPct val="0"/>
              </a:spcAft>
              <a:defRPr sz="1200" kern="1200">
                <a:solidFill>
                  <a:schemeClr val="bg1">
                    <a:lumMod val="65000"/>
                  </a:schemeClr>
                </a:solidFill>
                <a:latin typeface="微软雅黑" pitchFamily="34" charset="-122"/>
                <a:ea typeface="微软雅黑" pitchFamily="34"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buFontTx/>
              <a:buNone/>
              <a:defRPr/>
            </a:pPr>
            <a:r>
              <a:rPr lang="en-US" altLang="zh-CN" sz="1000" dirty="0"/>
              <a:t>confidential material from Tencent Cloud</a:t>
            </a:r>
          </a:p>
          <a:p>
            <a:pPr>
              <a:buFontTx/>
              <a:buNone/>
              <a:defRPr/>
            </a:pPr>
            <a:endParaRPr lang="zh-CN" altLang="zh-CN" sz="1000" dirty="0"/>
          </a:p>
        </p:txBody>
      </p:sp>
      <p:sp>
        <p:nvSpPr>
          <p:cNvPr id="13" name="标题 1"/>
          <p:cNvSpPr>
            <a:spLocks noGrp="1"/>
          </p:cNvSpPr>
          <p:nvPr>
            <p:ph type="title"/>
          </p:nvPr>
        </p:nvSpPr>
        <p:spPr>
          <a:xfrm>
            <a:off x="476944" y="476672"/>
            <a:ext cx="10515600" cy="568886"/>
          </a:xfrm>
        </p:spPr>
        <p:txBody>
          <a:bodyPr/>
          <a:lstStyle>
            <a:lvl1pPr>
              <a:defRPr sz="2400" b="1">
                <a:solidFill>
                  <a:srgbClr val="006EFF"/>
                </a:solidFill>
                <a:latin typeface="微软雅黑" pitchFamily="34" charset="-122"/>
                <a:ea typeface="微软雅黑" pitchFamily="34" charset="-122"/>
              </a:defRPr>
            </a:lvl1pPr>
          </a:lstStyle>
          <a:p>
            <a:r>
              <a:rPr lang="zh-CN" altLang="en-US" noProof="1"/>
              <a:t>单击此处编辑母版标题样式</a:t>
            </a:r>
          </a:p>
        </p:txBody>
      </p:sp>
      <p:sp>
        <p:nvSpPr>
          <p:cNvPr id="10" name="Footer Placeholder 4"/>
          <p:cNvSpPr>
            <a:spLocks noGrp="1"/>
          </p:cNvSpPr>
          <p:nvPr>
            <p:ph type="ftr" sz="quarter" idx="10"/>
          </p:nvPr>
        </p:nvSpPr>
        <p:spPr/>
        <p:txBody>
          <a:bodyPr/>
          <a:lstStyle>
            <a:lvl1pPr>
              <a:defRPr/>
            </a:lvl1pPr>
          </a:lstStyle>
          <a:p>
            <a:pPr>
              <a:defRPr/>
            </a:pPr>
            <a:endParaRPr lang="zh-CN" altLang="zh-CN"/>
          </a:p>
        </p:txBody>
      </p:sp>
      <p:sp>
        <p:nvSpPr>
          <p:cNvPr id="11" name="Slide Number Placeholder 5"/>
          <p:cNvSpPr>
            <a:spLocks noGrp="1"/>
          </p:cNvSpPr>
          <p:nvPr>
            <p:ph type="sldNum" sz="quarter" idx="11"/>
          </p:nvPr>
        </p:nvSpPr>
        <p:spPr/>
        <p:txBody>
          <a:bodyPr/>
          <a:lstStyle>
            <a:lvl1pPr>
              <a:defRPr/>
            </a:lvl1pPr>
          </a:lstStyle>
          <a:p>
            <a:pPr>
              <a:defRPr/>
            </a:pPr>
            <a:fld id="{7BB016CB-264A-D548-9758-9B0989B12582}" type="slidenum">
              <a:rPr lang="zh-CN" altLang="zh-CN"/>
              <a:t>‹#›</a:t>
            </a:fld>
            <a:endParaRPr lang="zh-CN" altLang="zh-CN"/>
          </a:p>
        </p:txBody>
      </p:sp>
      <p:sp>
        <p:nvSpPr>
          <p:cNvPr id="12" name="日期占位符 2"/>
          <p:cNvSpPr>
            <a:spLocks noGrp="1"/>
          </p:cNvSpPr>
          <p:nvPr>
            <p:ph type="dt" sz="half" idx="12"/>
          </p:nvPr>
        </p:nvSpPr>
        <p:spPr/>
        <p:txBody>
          <a:bodyPr/>
          <a:lstStyle>
            <a:lvl1pPr>
              <a:defRPr/>
            </a:lvl1pPr>
          </a:lstStyle>
          <a:p>
            <a:pPr>
              <a:defRPr/>
            </a:pPr>
            <a:endParaRPr lang="zh-CN"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358C35FD-26C9-2C41-B483-BC13A844EBDB}" type="slidenum">
              <a:rPr lang="zh-CN" altLang="zh-CN"/>
              <a:t>‹#›</a:t>
            </a:fld>
            <a:endParaRPr lang="zh-CN"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21DD0DB1-4EE9-CC41-9B6E-DA572CF90717}" type="slidenum">
              <a:rPr lang="zh-CN" altLang="zh-CN"/>
              <a:t>‹#›</a:t>
            </a:fld>
            <a:endParaRPr lang="zh-CN"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Content Placeholder 2"/>
          <p:cNvSpPr>
            <a:spLocks noGrp="1"/>
          </p:cNvSpPr>
          <p:nvPr>
            <p:ph sz="half" idx="1"/>
          </p:nvPr>
        </p:nvSpPr>
        <p:spPr>
          <a:xfrm>
            <a:off x="838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4" name="Content Placeholder 3"/>
          <p:cNvSpPr>
            <a:spLocks noGrp="1"/>
          </p:cNvSpPr>
          <p:nvPr>
            <p:ph sz="half" idx="2"/>
          </p:nvPr>
        </p:nvSpPr>
        <p:spPr>
          <a:xfrm>
            <a:off x="6172200" y="1825625"/>
            <a:ext cx="5181600" cy="4351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6ADD5379-2679-094E-BB0D-975BFD4B5DAB}" type="slidenum">
              <a:rPr lang="zh-CN" altLang="zh-CN"/>
              <a:t>‹#›</a:t>
            </a:fld>
            <a:endParaRPr lang="zh-CN"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noProof="1"/>
              <a:t>单击此处编辑母版标题样式</a:t>
            </a:r>
            <a:endParaRPr lang="en-US"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en-US" noProof="1"/>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FFA9AEF3-E870-3748-8A09-906D824A4810}" type="slidenum">
              <a:rPr lang="zh-CN" altLang="zh-CN"/>
              <a:t>‹#›</a:t>
            </a:fld>
            <a:endParaRPr lang="zh-CN"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noProof="1"/>
              <a:t>单击此处编辑母版标题样式</a:t>
            </a:r>
            <a:endParaRPr lang="en-US" noProof="1"/>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0ECF74A3-DE75-DE43-B2CE-FB85AEF140B9}" type="slidenum">
              <a:rPr lang="zh-CN" altLang="zh-CN"/>
              <a:t>‹#›</a:t>
            </a:fld>
            <a:endParaRPr lang="zh-CN"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7C25226C-1B5D-2B43-983A-927985953123}" type="slidenum">
              <a:rPr lang="zh-CN" altLang="zh-CN"/>
              <a:t>‹#›</a:t>
            </a:fld>
            <a:endParaRPr lang="zh-CN"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en-US" altLang="zh-CN"/>
          </a:p>
        </p:txBody>
      </p:sp>
      <p:sp>
        <p:nvSpPr>
          <p:cNvPr id="1027" name="Text Placeholder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buFontTx/>
              <a:buNone/>
              <a:defRPr sz="1200">
                <a:solidFill>
                  <a:schemeClr val="tx1">
                    <a:tint val="75000"/>
                  </a:schemeClr>
                </a:solidFill>
                <a:latin typeface="Arial" pitchFamily="34" charset="0"/>
                <a:ea typeface="宋体" pitchFamily="2" charset="-122"/>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buFontTx/>
              <a:buNone/>
              <a:defRPr sz="1200">
                <a:solidFill>
                  <a:schemeClr val="tx1">
                    <a:tint val="75000"/>
                  </a:schemeClr>
                </a:solidFill>
                <a:latin typeface="Arial" pitchFamily="34" charset="0"/>
                <a:ea typeface="宋体" pitchFamily="2" charset="-122"/>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buFontTx/>
              <a:buNone/>
              <a:defRPr sz="1200">
                <a:solidFill>
                  <a:schemeClr val="tx1">
                    <a:tint val="75000"/>
                  </a:schemeClr>
                </a:solidFill>
                <a:latin typeface="Arial" pitchFamily="34" charset="0"/>
                <a:ea typeface="宋体" pitchFamily="2" charset="-122"/>
              </a:defRPr>
            </a:lvl1pPr>
          </a:lstStyle>
          <a:p>
            <a:pPr>
              <a:defRPr/>
            </a:pPr>
            <a:fld id="{A0C7CD95-FCC6-FB48-B35D-60722FC677EF}" type="slidenum">
              <a:rPr lang="zh-CN" altLang="zh-CN"/>
              <a:t>‹#›</a:t>
            </a:fld>
            <a:endParaRPr lang="zh-CN" altLang="zh-CN"/>
          </a:p>
        </p:txBody>
      </p:sp>
      <p:pic>
        <p:nvPicPr>
          <p:cNvPr id="1031" name="图片 6"/>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9.png"/><Relationship Id="rId4" Type="http://schemas.openxmlformats.org/officeDocument/2006/relationships/image" Target="../media/image2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5.jpg"/></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179676" y="2132808"/>
            <a:ext cx="583264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algn="ctr" eaLnBrk="1" hangingPunct="1">
              <a:lnSpc>
                <a:spcPct val="100000"/>
              </a:lnSpc>
              <a:spcBef>
                <a:spcPct val="0"/>
              </a:spcBef>
              <a:buFont typeface="Arial" charset="0"/>
              <a:buNone/>
            </a:pPr>
            <a:r>
              <a:rPr lang="zh-CN" altLang="en-US" sz="4400" b="1" spc="200" dirty="0">
                <a:solidFill>
                  <a:schemeClr val="bg1"/>
                </a:solidFill>
                <a:latin typeface="微软雅黑" pitchFamily="34" charset="-122"/>
                <a:sym typeface="+mn-lt"/>
              </a:rPr>
              <a:t>腾讯云中间件</a:t>
            </a:r>
            <a:endParaRPr lang="en-US" altLang="zh-CN" sz="4400" b="1" spc="200">
              <a:solidFill>
                <a:schemeClr val="bg1"/>
              </a:solidFill>
              <a:latin typeface="微软雅黑" pitchFamily="34" charset="-122"/>
              <a:sym typeface="+mn-lt"/>
            </a:endParaRPr>
          </a:p>
          <a:p>
            <a:pPr algn="ctr" eaLnBrk="1" hangingPunct="1">
              <a:lnSpc>
                <a:spcPct val="100000"/>
              </a:lnSpc>
              <a:spcBef>
                <a:spcPct val="0"/>
              </a:spcBef>
              <a:buFont typeface="Arial" charset="0"/>
              <a:buNone/>
            </a:pPr>
            <a:r>
              <a:rPr lang="en-US" altLang="zh-CN" sz="4400" b="1" spc="200">
                <a:solidFill>
                  <a:schemeClr val="bg1"/>
                </a:solidFill>
                <a:latin typeface="微软雅黑" pitchFamily="34" charset="-122"/>
                <a:sym typeface="+mn-lt"/>
              </a:rPr>
              <a:t>TSF</a:t>
            </a:r>
            <a:r>
              <a:rPr lang="zh-CN" altLang="en-US" sz="4400" b="1" spc="200">
                <a:solidFill>
                  <a:schemeClr val="bg1"/>
                </a:solidFill>
                <a:latin typeface="微软雅黑" pitchFamily="34" charset="-122"/>
                <a:sym typeface="+mn-lt"/>
              </a:rPr>
              <a:t>系统</a:t>
            </a:r>
            <a:r>
              <a:rPr lang="zh-CN" altLang="en-US" sz="4400" b="1" spc="200" dirty="0">
                <a:solidFill>
                  <a:schemeClr val="bg1"/>
                </a:solidFill>
                <a:latin typeface="微软雅黑" pitchFamily="34" charset="-122"/>
                <a:sym typeface="+mn-lt"/>
              </a:rPr>
              <a:t>架构概述</a:t>
            </a:r>
            <a:endParaRPr lang="en-US" altLang="zh-CN" sz="4400" b="1" spc="200" dirty="0">
              <a:solidFill>
                <a:schemeClr val="bg1"/>
              </a:solidFill>
              <a:latin typeface="微软雅黑" pitchFamily="34" charset="-122"/>
              <a:sym typeface="+mn-lt"/>
            </a:endParaRPr>
          </a:p>
        </p:txBody>
      </p:sp>
      <p:sp>
        <p:nvSpPr>
          <p:cNvPr id="4" name="文本框 2"/>
          <p:cNvSpPr txBox="1">
            <a:spLocks noChangeArrowheads="1"/>
          </p:cNvSpPr>
          <p:nvPr/>
        </p:nvSpPr>
        <p:spPr bwMode="auto">
          <a:xfrm>
            <a:off x="3971764" y="3645024"/>
            <a:ext cx="4248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algn="ctr" eaLnBrk="1" hangingPunct="1">
              <a:lnSpc>
                <a:spcPct val="100000"/>
              </a:lnSpc>
              <a:spcBef>
                <a:spcPct val="0"/>
              </a:spcBef>
              <a:buFont typeface="Arial" charset="0"/>
              <a:buNone/>
            </a:pPr>
            <a:r>
              <a:rPr lang="zh-CN" altLang="en-US" sz="1800" dirty="0">
                <a:solidFill>
                  <a:schemeClr val="bg1"/>
                </a:solidFill>
                <a:latin typeface="微软雅黑" pitchFamily="34" charset="-122"/>
                <a:sym typeface="+mn-lt"/>
              </a:rPr>
              <a:t>腾讯云中间件</a:t>
            </a:r>
            <a:r>
              <a:rPr lang="en-US" altLang="zh-CN" sz="1800" dirty="0">
                <a:solidFill>
                  <a:schemeClr val="bg1"/>
                </a:solidFill>
                <a:latin typeface="微软雅黑" pitchFamily="34" charset="-122"/>
                <a:sym typeface="+mn-lt"/>
              </a:rPr>
              <a:t>TSF</a:t>
            </a:r>
            <a:r>
              <a:rPr lang="zh-CN" altLang="en-US" sz="1800" dirty="0">
                <a:solidFill>
                  <a:schemeClr val="bg1"/>
                </a:solidFill>
                <a:latin typeface="微软雅黑" pitchFamily="34" charset="-122"/>
                <a:sym typeface="+mn-lt"/>
              </a:rPr>
              <a:t>团队</a:t>
            </a:r>
            <a:endParaRPr lang="en-US" altLang="zh-CN" sz="1800" dirty="0">
              <a:solidFill>
                <a:schemeClr val="bg1"/>
              </a:solidFill>
              <a:latin typeface="微软雅黑" pitchFamily="34" charset="-122"/>
              <a:sym typeface="+mn-lt"/>
            </a:endParaRPr>
          </a:p>
        </p:txBody>
      </p:sp>
    </p:spTree>
    <p:extLst>
      <p:ext uri="{BB962C8B-B14F-4D97-AF65-F5344CB8AC3E}">
        <p14:creationId xmlns:p14="http://schemas.microsoft.com/office/powerpoint/2010/main" val="1379089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44" y="476672"/>
            <a:ext cx="10515600" cy="568886"/>
          </a:xfrm>
        </p:spPr>
        <p:txBody>
          <a:bodyPr/>
          <a:lstStyle/>
          <a:p>
            <a:r>
              <a:rPr kumimoji="1" lang="zh-CN" altLang="en-US" dirty="0"/>
              <a:t>接入层认证机制（首次登陆）</a:t>
            </a:r>
          </a:p>
        </p:txBody>
      </p:sp>
      <p:grpSp>
        <p:nvGrpSpPr>
          <p:cNvPr id="71" name="组合 70">
            <a:extLst>
              <a:ext uri="{FF2B5EF4-FFF2-40B4-BE49-F238E27FC236}">
                <a16:creationId xmlns:a16="http://schemas.microsoft.com/office/drawing/2014/main" id="{A362B10F-8C07-4A2C-9CCD-020035DFBD74}"/>
              </a:ext>
            </a:extLst>
          </p:cNvPr>
          <p:cNvGrpSpPr/>
          <p:nvPr/>
        </p:nvGrpSpPr>
        <p:grpSpPr>
          <a:xfrm>
            <a:off x="0" y="836712"/>
            <a:ext cx="12000656" cy="5400600"/>
            <a:chOff x="0" y="701119"/>
            <a:chExt cx="12193478" cy="6156881"/>
          </a:xfrm>
        </p:grpSpPr>
        <p:sp>
          <p:nvSpPr>
            <p:cNvPr id="72" name="矩形 71">
              <a:extLst>
                <a:ext uri="{FF2B5EF4-FFF2-40B4-BE49-F238E27FC236}">
                  <a16:creationId xmlns:a16="http://schemas.microsoft.com/office/drawing/2014/main" id="{581923F5-E78B-4036-AE4E-AE4FD3B8BB23}"/>
                </a:ext>
              </a:extLst>
            </p:cNvPr>
            <p:cNvSpPr/>
            <p:nvPr/>
          </p:nvSpPr>
          <p:spPr>
            <a:xfrm>
              <a:off x="9800948" y="701119"/>
              <a:ext cx="2391052" cy="6156881"/>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zh-CN" altLang="en-US" sz="1400" dirty="0">
                  <a:solidFill>
                    <a:schemeClr val="tx1"/>
                  </a:solidFill>
                  <a:latin typeface="微软雅黑" panose="020B0503020204020204" pitchFamily="34" charset="-122"/>
                  <a:ea typeface="微软雅黑" panose="020B0503020204020204" pitchFamily="34" charset="-122"/>
                </a:rPr>
                <a:t>业务应用</a:t>
              </a:r>
            </a:p>
          </p:txBody>
        </p:sp>
        <p:sp>
          <p:nvSpPr>
            <p:cNvPr id="73" name="矩形 72">
              <a:extLst>
                <a:ext uri="{FF2B5EF4-FFF2-40B4-BE49-F238E27FC236}">
                  <a16:creationId xmlns:a16="http://schemas.microsoft.com/office/drawing/2014/main" id="{43030F0D-16A5-4371-8EA0-41958988E5EC}"/>
                </a:ext>
              </a:extLst>
            </p:cNvPr>
            <p:cNvSpPr/>
            <p:nvPr/>
          </p:nvSpPr>
          <p:spPr>
            <a:xfrm>
              <a:off x="2654704" y="736631"/>
              <a:ext cx="7146244" cy="6121369"/>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altLang="zh-CN" sz="1400" dirty="0">
                  <a:solidFill>
                    <a:schemeClr val="tx1"/>
                  </a:solidFill>
                  <a:latin typeface="微软雅黑" panose="020B0503020204020204" pitchFamily="34" charset="-122"/>
                  <a:ea typeface="微软雅黑" panose="020B0503020204020204" pitchFamily="34" charset="-122"/>
                </a:rPr>
                <a:t>Access</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E31BA4E6-5B49-475F-8632-14E1D0F02014}"/>
                </a:ext>
              </a:extLst>
            </p:cNvPr>
            <p:cNvSpPr/>
            <p:nvPr/>
          </p:nvSpPr>
          <p:spPr>
            <a:xfrm>
              <a:off x="0" y="6018681"/>
              <a:ext cx="12192000" cy="652558"/>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en-US" sz="1400" dirty="0">
                  <a:solidFill>
                    <a:schemeClr val="tx1"/>
                  </a:solidFill>
                </a:rPr>
                <a:t>无权限</a:t>
              </a:r>
            </a:p>
          </p:txBody>
        </p:sp>
        <p:sp>
          <p:nvSpPr>
            <p:cNvPr id="75" name="矩形 74">
              <a:extLst>
                <a:ext uri="{FF2B5EF4-FFF2-40B4-BE49-F238E27FC236}">
                  <a16:creationId xmlns:a16="http://schemas.microsoft.com/office/drawing/2014/main" id="{243EFE5C-8C5C-40F6-97AF-9B51ABEB5FF1}"/>
                </a:ext>
              </a:extLst>
            </p:cNvPr>
            <p:cNvSpPr/>
            <p:nvPr/>
          </p:nvSpPr>
          <p:spPr>
            <a:xfrm>
              <a:off x="1478" y="4851222"/>
              <a:ext cx="12192000" cy="1172058"/>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en-US" sz="1400" dirty="0">
                  <a:solidFill>
                    <a:schemeClr val="tx1"/>
                  </a:solidFill>
                </a:rPr>
                <a:t>有权限</a:t>
              </a:r>
            </a:p>
          </p:txBody>
        </p:sp>
        <p:sp>
          <p:nvSpPr>
            <p:cNvPr id="76" name="矩形 75">
              <a:extLst>
                <a:ext uri="{FF2B5EF4-FFF2-40B4-BE49-F238E27FC236}">
                  <a16:creationId xmlns:a16="http://schemas.microsoft.com/office/drawing/2014/main" id="{2201A81C-E6E5-4124-B69B-EF9FABF19D76}"/>
                </a:ext>
              </a:extLst>
            </p:cNvPr>
            <p:cNvSpPr/>
            <p:nvPr/>
          </p:nvSpPr>
          <p:spPr>
            <a:xfrm>
              <a:off x="0" y="3371909"/>
              <a:ext cx="12192000" cy="437412"/>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en-US" sz="1400" dirty="0">
                  <a:solidFill>
                    <a:schemeClr val="tx1"/>
                  </a:solidFill>
                </a:rPr>
                <a:t>单用户</a:t>
              </a:r>
            </a:p>
          </p:txBody>
        </p:sp>
        <p:sp>
          <p:nvSpPr>
            <p:cNvPr id="77" name="矩形 76">
              <a:extLst>
                <a:ext uri="{FF2B5EF4-FFF2-40B4-BE49-F238E27FC236}">
                  <a16:creationId xmlns:a16="http://schemas.microsoft.com/office/drawing/2014/main" id="{9CE880FA-BE61-4363-A9E1-BA23F69CF29F}"/>
                </a:ext>
              </a:extLst>
            </p:cNvPr>
            <p:cNvSpPr/>
            <p:nvPr/>
          </p:nvSpPr>
          <p:spPr>
            <a:xfrm>
              <a:off x="0" y="3808392"/>
              <a:ext cx="12192000" cy="665819"/>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en-US" sz="1400" dirty="0">
                  <a:solidFill>
                    <a:schemeClr val="tx1"/>
                  </a:solidFill>
                </a:rPr>
                <a:t>多用户</a:t>
              </a:r>
            </a:p>
          </p:txBody>
        </p:sp>
        <p:sp>
          <p:nvSpPr>
            <p:cNvPr id="78" name="矩形 77">
              <a:extLst>
                <a:ext uri="{FF2B5EF4-FFF2-40B4-BE49-F238E27FC236}">
                  <a16:creationId xmlns:a16="http://schemas.microsoft.com/office/drawing/2014/main" id="{6DEDC8FD-48DD-47BE-A4E2-DA02D54C5CFE}"/>
                </a:ext>
              </a:extLst>
            </p:cNvPr>
            <p:cNvSpPr/>
            <p:nvPr/>
          </p:nvSpPr>
          <p:spPr>
            <a:xfrm>
              <a:off x="345218" y="1147963"/>
              <a:ext cx="1024162" cy="29488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浏览器</a:t>
              </a:r>
            </a:p>
          </p:txBody>
        </p:sp>
        <p:sp>
          <p:nvSpPr>
            <p:cNvPr id="79" name="矩形 78">
              <a:extLst>
                <a:ext uri="{FF2B5EF4-FFF2-40B4-BE49-F238E27FC236}">
                  <a16:creationId xmlns:a16="http://schemas.microsoft.com/office/drawing/2014/main" id="{C796ACFF-6842-4B53-AC17-B3FFED80D93E}"/>
                </a:ext>
              </a:extLst>
            </p:cNvPr>
            <p:cNvSpPr/>
            <p:nvPr/>
          </p:nvSpPr>
          <p:spPr>
            <a:xfrm>
              <a:off x="342712" y="741216"/>
              <a:ext cx="1024162" cy="29488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其他应用</a:t>
              </a:r>
            </a:p>
          </p:txBody>
        </p:sp>
        <p:sp>
          <p:nvSpPr>
            <p:cNvPr id="80" name="矩形 79">
              <a:extLst>
                <a:ext uri="{FF2B5EF4-FFF2-40B4-BE49-F238E27FC236}">
                  <a16:creationId xmlns:a16="http://schemas.microsoft.com/office/drawing/2014/main" id="{93670593-F97A-43B8-B0FD-DBD40FF41BC1}"/>
                </a:ext>
              </a:extLst>
            </p:cNvPr>
            <p:cNvSpPr/>
            <p:nvPr/>
          </p:nvSpPr>
          <p:spPr>
            <a:xfrm>
              <a:off x="2870684" y="1147963"/>
              <a:ext cx="1024162" cy="29488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Gateway</a:t>
              </a:r>
              <a:endParaRPr lang="zh-CN" altLang="en-US" sz="1400" dirty="0">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07E0D41F-62C4-46FC-8D79-17B3C21D058E}"/>
                </a:ext>
              </a:extLst>
            </p:cNvPr>
            <p:cNvSpPr/>
            <p:nvPr/>
          </p:nvSpPr>
          <p:spPr>
            <a:xfrm>
              <a:off x="5396150" y="1156470"/>
              <a:ext cx="1024162" cy="29488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rPr>
                <a:t>Auth</a:t>
              </a:r>
              <a:endParaRPr lang="zh-CN" altLang="en-US" sz="1400" dirty="0">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F5D6A182-9666-4DE9-AB3B-C214CE72049F}"/>
                </a:ext>
              </a:extLst>
            </p:cNvPr>
            <p:cNvSpPr/>
            <p:nvPr/>
          </p:nvSpPr>
          <p:spPr>
            <a:xfrm>
              <a:off x="7921616" y="1147963"/>
              <a:ext cx="1024162" cy="29488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rPr>
                <a:t>Auth</a:t>
              </a:r>
              <a:endParaRPr lang="zh-CN" altLang="en-US" sz="1400" dirty="0">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888CE2D0-3EC6-4F61-9409-DCFB8C954FB8}"/>
                </a:ext>
              </a:extLst>
            </p:cNvPr>
            <p:cNvSpPr/>
            <p:nvPr/>
          </p:nvSpPr>
          <p:spPr>
            <a:xfrm>
              <a:off x="10447080" y="1156470"/>
              <a:ext cx="1024162" cy="2948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业务应用</a:t>
              </a:r>
            </a:p>
          </p:txBody>
        </p:sp>
        <p:cxnSp>
          <p:nvCxnSpPr>
            <p:cNvPr id="84" name="直接连接符 83">
              <a:extLst>
                <a:ext uri="{FF2B5EF4-FFF2-40B4-BE49-F238E27FC236}">
                  <a16:creationId xmlns:a16="http://schemas.microsoft.com/office/drawing/2014/main" id="{5F5A3694-2AAC-4E96-A1ED-A2241D379679}"/>
                </a:ext>
              </a:extLst>
            </p:cNvPr>
            <p:cNvCxnSpPr>
              <a:stCxn id="78" idx="2"/>
            </p:cNvCxnSpPr>
            <p:nvPr/>
          </p:nvCxnSpPr>
          <p:spPr>
            <a:xfrm>
              <a:off x="857299" y="1442843"/>
              <a:ext cx="12495" cy="5415157"/>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85" name="直接连接符 84">
              <a:extLst>
                <a:ext uri="{FF2B5EF4-FFF2-40B4-BE49-F238E27FC236}">
                  <a16:creationId xmlns:a16="http://schemas.microsoft.com/office/drawing/2014/main" id="{6CD3C293-0BF8-4770-ABC8-5484C4A34B83}"/>
                </a:ext>
              </a:extLst>
            </p:cNvPr>
            <p:cNvCxnSpPr>
              <a:stCxn id="83" idx="2"/>
            </p:cNvCxnSpPr>
            <p:nvPr/>
          </p:nvCxnSpPr>
          <p:spPr>
            <a:xfrm flipH="1">
              <a:off x="10944224" y="1451350"/>
              <a:ext cx="14937" cy="5219889"/>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86" name="直接连接符 85">
              <a:extLst>
                <a:ext uri="{FF2B5EF4-FFF2-40B4-BE49-F238E27FC236}">
                  <a16:creationId xmlns:a16="http://schemas.microsoft.com/office/drawing/2014/main" id="{ABD20954-3A54-42C8-A11E-792690E2CD86}"/>
                </a:ext>
              </a:extLst>
            </p:cNvPr>
            <p:cNvCxnSpPr>
              <a:stCxn id="80" idx="2"/>
            </p:cNvCxnSpPr>
            <p:nvPr/>
          </p:nvCxnSpPr>
          <p:spPr>
            <a:xfrm flipH="1">
              <a:off x="3373512" y="1442843"/>
              <a:ext cx="9253" cy="5415157"/>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87" name="直接连接符 86">
              <a:extLst>
                <a:ext uri="{FF2B5EF4-FFF2-40B4-BE49-F238E27FC236}">
                  <a16:creationId xmlns:a16="http://schemas.microsoft.com/office/drawing/2014/main" id="{61B7C7B1-C3D0-4C78-91EE-20E1911FFD30}"/>
                </a:ext>
              </a:extLst>
            </p:cNvPr>
            <p:cNvCxnSpPr>
              <a:stCxn id="81" idx="2"/>
            </p:cNvCxnSpPr>
            <p:nvPr/>
          </p:nvCxnSpPr>
          <p:spPr>
            <a:xfrm>
              <a:off x="5908231" y="1451350"/>
              <a:ext cx="2821" cy="5406650"/>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88" name="直接连接符 87">
              <a:extLst>
                <a:ext uri="{FF2B5EF4-FFF2-40B4-BE49-F238E27FC236}">
                  <a16:creationId xmlns:a16="http://schemas.microsoft.com/office/drawing/2014/main" id="{E14C8296-E02F-4EAD-8E16-DAB3A3E5F435}"/>
                </a:ext>
              </a:extLst>
            </p:cNvPr>
            <p:cNvCxnSpPr>
              <a:stCxn id="82" idx="2"/>
            </p:cNvCxnSpPr>
            <p:nvPr/>
          </p:nvCxnSpPr>
          <p:spPr>
            <a:xfrm flipH="1">
              <a:off x="8424609" y="1442843"/>
              <a:ext cx="9088" cy="5415157"/>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89" name="直接箭头连接符 88">
              <a:extLst>
                <a:ext uri="{FF2B5EF4-FFF2-40B4-BE49-F238E27FC236}">
                  <a16:creationId xmlns:a16="http://schemas.microsoft.com/office/drawing/2014/main" id="{06E5B0EF-88F6-458F-A41E-46E09C222598}"/>
                </a:ext>
              </a:extLst>
            </p:cNvPr>
            <p:cNvCxnSpPr/>
            <p:nvPr/>
          </p:nvCxnSpPr>
          <p:spPr>
            <a:xfrm>
              <a:off x="860120" y="1889342"/>
              <a:ext cx="2513392"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90" name="直接箭头连接符 89">
              <a:extLst>
                <a:ext uri="{FF2B5EF4-FFF2-40B4-BE49-F238E27FC236}">
                  <a16:creationId xmlns:a16="http://schemas.microsoft.com/office/drawing/2014/main" id="{0E0E94E6-FAEE-47F7-972A-6B146A6CA3B5}"/>
                </a:ext>
              </a:extLst>
            </p:cNvPr>
            <p:cNvCxnSpPr/>
            <p:nvPr/>
          </p:nvCxnSpPr>
          <p:spPr>
            <a:xfrm>
              <a:off x="3385586" y="1986995"/>
              <a:ext cx="2525466"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91" name="圆角矩形 66">
              <a:extLst>
                <a:ext uri="{FF2B5EF4-FFF2-40B4-BE49-F238E27FC236}">
                  <a16:creationId xmlns:a16="http://schemas.microsoft.com/office/drawing/2014/main" id="{97547202-6A92-4451-811C-361C8CDACE88}"/>
                </a:ext>
              </a:extLst>
            </p:cNvPr>
            <p:cNvSpPr/>
            <p:nvPr/>
          </p:nvSpPr>
          <p:spPr>
            <a:xfrm>
              <a:off x="4031516" y="1744203"/>
              <a:ext cx="1356581" cy="248603"/>
            </a:xfrm>
            <a:prstGeom prst="roundRect">
              <a:avLst>
                <a:gd name="adj" fmla="val 1802"/>
              </a:avLst>
            </a:prstGeom>
          </p:spPr>
          <p:txBody>
            <a:bodyPr wrap="square">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进行认证</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92" name="直接箭头连接符 91">
              <a:extLst>
                <a:ext uri="{FF2B5EF4-FFF2-40B4-BE49-F238E27FC236}">
                  <a16:creationId xmlns:a16="http://schemas.microsoft.com/office/drawing/2014/main" id="{5535C721-C7DC-4B38-BA0B-C0CD6FEC0502}"/>
                </a:ext>
              </a:extLst>
            </p:cNvPr>
            <p:cNvCxnSpPr/>
            <p:nvPr/>
          </p:nvCxnSpPr>
          <p:spPr>
            <a:xfrm flipH="1">
              <a:off x="3385590" y="2253323"/>
              <a:ext cx="2525466"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93" name="圆角矩形 68">
              <a:extLst>
                <a:ext uri="{FF2B5EF4-FFF2-40B4-BE49-F238E27FC236}">
                  <a16:creationId xmlns:a16="http://schemas.microsoft.com/office/drawing/2014/main" id="{777995B1-93CF-4A86-9486-DDB05E14128B}"/>
                </a:ext>
              </a:extLst>
            </p:cNvPr>
            <p:cNvSpPr/>
            <p:nvPr/>
          </p:nvSpPr>
          <p:spPr>
            <a:xfrm>
              <a:off x="4024271" y="2001646"/>
              <a:ext cx="1356581"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已</a:t>
              </a:r>
              <a:r>
                <a:rPr lang="zh-CN" altLang="en-US" sz="1000" dirty="0">
                  <a:solidFill>
                    <a:schemeClr val="tx1"/>
                  </a:solidFill>
                  <a:latin typeface="微软雅黑" panose="020B0503020204020204" pitchFamily="34" charset="-122"/>
                  <a:ea typeface="微软雅黑" panose="020B0503020204020204" pitchFamily="34" charset="-122"/>
                </a:rPr>
                <a:t>登录</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176048A0-A47A-4759-9618-AE333F112FF1}"/>
                </a:ext>
              </a:extLst>
            </p:cNvPr>
            <p:cNvSpPr/>
            <p:nvPr/>
          </p:nvSpPr>
          <p:spPr>
            <a:xfrm>
              <a:off x="1232952" y="1489823"/>
              <a:ext cx="1734615" cy="400110"/>
            </a:xfrm>
            <a:prstGeom prst="rect">
              <a:avLst/>
            </a:prstGeom>
          </p:spPr>
          <p:txBody>
            <a:bodyPr wrap="square">
              <a:spAutoFit/>
            </a:bodyPr>
            <a:lstStyle/>
            <a:p>
              <a:pPr lvl="0" algn="ctr"/>
              <a:r>
                <a:rPr lang="en-US" altLang="zh-CN" sz="1000" dirty="0">
                  <a:latin typeface="微软雅黑" panose="020B0503020204020204" pitchFamily="34" charset="-122"/>
                  <a:ea typeface="微软雅黑" panose="020B0503020204020204" pitchFamily="34" charset="-122"/>
                </a:rPr>
                <a:t>Cookie</a:t>
              </a:r>
              <a:r>
                <a:rPr lang="zh-CN" altLang="en-US" sz="1000" dirty="0">
                  <a:latin typeface="微软雅黑" panose="020B0503020204020204" pitchFamily="34" charset="-122"/>
                  <a:ea typeface="微软雅黑" panose="020B0503020204020204" pitchFamily="34" charset="-122"/>
                </a:rPr>
                <a:t>中</a:t>
              </a:r>
              <a:endParaRPr lang="en-US" altLang="zh-CN" sz="1000" dirty="0">
                <a:latin typeface="微软雅黑" panose="020B0503020204020204" pitchFamily="34" charset="-122"/>
                <a:ea typeface="微软雅黑" panose="020B0503020204020204" pitchFamily="34" charset="-122"/>
              </a:endParaRPr>
            </a:p>
            <a:p>
              <a:pPr lvl="0" algn="ctr"/>
              <a:r>
                <a:rPr lang="zh-CN" altLang="en-US" sz="1000" dirty="0">
                  <a:latin typeface="微软雅黑" panose="020B0503020204020204" pitchFamily="34" charset="-122"/>
                  <a:ea typeface="微软雅黑" panose="020B0503020204020204" pitchFamily="34" charset="-122"/>
                </a:rPr>
                <a:t>携带单点</a:t>
              </a:r>
              <a:r>
                <a:rPr lang="en-US" altLang="zh-CN" sz="1000" dirty="0">
                  <a:latin typeface="微软雅黑" panose="020B0503020204020204" pitchFamily="34" charset="-122"/>
                  <a:ea typeface="微软雅黑" panose="020B0503020204020204" pitchFamily="34" charset="-122"/>
                </a:rPr>
                <a:t>Token</a:t>
              </a:r>
            </a:p>
          </p:txBody>
        </p:sp>
        <p:cxnSp>
          <p:nvCxnSpPr>
            <p:cNvPr id="95" name="直接箭头连接符 94">
              <a:extLst>
                <a:ext uri="{FF2B5EF4-FFF2-40B4-BE49-F238E27FC236}">
                  <a16:creationId xmlns:a16="http://schemas.microsoft.com/office/drawing/2014/main" id="{16D1A564-68E0-4125-BF48-BE696CECCBFF}"/>
                </a:ext>
              </a:extLst>
            </p:cNvPr>
            <p:cNvCxnSpPr/>
            <p:nvPr/>
          </p:nvCxnSpPr>
          <p:spPr>
            <a:xfrm>
              <a:off x="3385585" y="2521134"/>
              <a:ext cx="5050932"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96" name="圆角矩形 71">
              <a:extLst>
                <a:ext uri="{FF2B5EF4-FFF2-40B4-BE49-F238E27FC236}">
                  <a16:creationId xmlns:a16="http://schemas.microsoft.com/office/drawing/2014/main" id="{D3E48F31-EA28-493D-8CCD-88C5CA10A8DE}"/>
                </a:ext>
              </a:extLst>
            </p:cNvPr>
            <p:cNvSpPr/>
            <p:nvPr/>
          </p:nvSpPr>
          <p:spPr>
            <a:xfrm>
              <a:off x="4988001" y="2260464"/>
              <a:ext cx="1847800"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请求账号下的用户列表</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97" name="直接箭头连接符 96">
              <a:extLst>
                <a:ext uri="{FF2B5EF4-FFF2-40B4-BE49-F238E27FC236}">
                  <a16:creationId xmlns:a16="http://schemas.microsoft.com/office/drawing/2014/main" id="{4668A2A4-A7A2-41E3-B4C2-49016134D1FC}"/>
                </a:ext>
              </a:extLst>
            </p:cNvPr>
            <p:cNvCxnSpPr/>
            <p:nvPr/>
          </p:nvCxnSpPr>
          <p:spPr>
            <a:xfrm flipH="1">
              <a:off x="3385584" y="2787460"/>
              <a:ext cx="5039321"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98" name="圆角矩形 73">
              <a:extLst>
                <a:ext uri="{FF2B5EF4-FFF2-40B4-BE49-F238E27FC236}">
                  <a16:creationId xmlns:a16="http://schemas.microsoft.com/office/drawing/2014/main" id="{E2674049-4AF6-4D05-9903-D1D8658474F2}"/>
                </a:ext>
              </a:extLst>
            </p:cNvPr>
            <p:cNvSpPr/>
            <p:nvPr/>
          </p:nvSpPr>
          <p:spPr>
            <a:xfrm>
              <a:off x="5220299" y="2528274"/>
              <a:ext cx="1356581"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返回用户列表</a:t>
              </a:r>
              <a:endParaRPr lang="en-US" altLang="zh-CN" sz="1000" dirty="0">
                <a:solidFill>
                  <a:schemeClr val="tx1"/>
                </a:solidFill>
                <a:latin typeface="微软雅黑" panose="020B0503020204020204" pitchFamily="34" charset="-122"/>
                <a:ea typeface="微软雅黑" panose="020B0503020204020204" pitchFamily="34" charset="-122"/>
              </a:endParaRPr>
            </a:p>
          </p:txBody>
        </p:sp>
        <p:grpSp>
          <p:nvGrpSpPr>
            <p:cNvPr id="99" name="组合 98">
              <a:extLst>
                <a:ext uri="{FF2B5EF4-FFF2-40B4-BE49-F238E27FC236}">
                  <a16:creationId xmlns:a16="http://schemas.microsoft.com/office/drawing/2014/main" id="{7CC492A6-BC09-4868-8FFF-D3DCE60BEB6F}"/>
                </a:ext>
              </a:extLst>
            </p:cNvPr>
            <p:cNvGrpSpPr/>
            <p:nvPr/>
          </p:nvGrpSpPr>
          <p:grpSpPr>
            <a:xfrm>
              <a:off x="3385584" y="3025676"/>
              <a:ext cx="449565" cy="239697"/>
              <a:chOff x="3500998" y="4323424"/>
              <a:chExt cx="449565" cy="239697"/>
            </a:xfrm>
          </p:grpSpPr>
          <p:cxnSp>
            <p:nvCxnSpPr>
              <p:cNvPr id="124" name="直接连接符 123">
                <a:extLst>
                  <a:ext uri="{FF2B5EF4-FFF2-40B4-BE49-F238E27FC236}">
                    <a16:creationId xmlns:a16="http://schemas.microsoft.com/office/drawing/2014/main" id="{8E966D3B-E9B5-4F79-9DD5-E15DBA9BA8D2}"/>
                  </a:ext>
                </a:extLst>
              </p:cNvPr>
              <p:cNvCxnSpPr/>
              <p:nvPr/>
            </p:nvCxnSpPr>
            <p:spPr>
              <a:xfrm>
                <a:off x="3509876" y="4323425"/>
                <a:ext cx="440687" cy="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25" name="直接连接符 124">
                <a:extLst>
                  <a:ext uri="{FF2B5EF4-FFF2-40B4-BE49-F238E27FC236}">
                    <a16:creationId xmlns:a16="http://schemas.microsoft.com/office/drawing/2014/main" id="{27A6E150-8AAC-440D-9DBB-0EB5189EB8FD}"/>
                  </a:ext>
                </a:extLst>
              </p:cNvPr>
              <p:cNvCxnSpPr/>
              <p:nvPr/>
            </p:nvCxnSpPr>
            <p:spPr>
              <a:xfrm>
                <a:off x="3941685" y="4323424"/>
                <a:ext cx="0" cy="239697"/>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26" name="直接箭头连接符 125">
                <a:extLst>
                  <a:ext uri="{FF2B5EF4-FFF2-40B4-BE49-F238E27FC236}">
                    <a16:creationId xmlns:a16="http://schemas.microsoft.com/office/drawing/2014/main" id="{D22B1081-C874-451D-B5CD-D8150C21B75B}"/>
                  </a:ext>
                </a:extLst>
              </p:cNvPr>
              <p:cNvCxnSpPr/>
              <p:nvPr/>
            </p:nvCxnSpPr>
            <p:spPr>
              <a:xfrm flipH="1">
                <a:off x="3500998" y="4563121"/>
                <a:ext cx="440687"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grpSp>
        <p:sp>
          <p:nvSpPr>
            <p:cNvPr id="100" name="圆角矩形 78">
              <a:extLst>
                <a:ext uri="{FF2B5EF4-FFF2-40B4-BE49-F238E27FC236}">
                  <a16:creationId xmlns:a16="http://schemas.microsoft.com/office/drawing/2014/main" id="{2C41CE52-33C6-48BA-8A28-24E40305C7DC}"/>
                </a:ext>
              </a:extLst>
            </p:cNvPr>
            <p:cNvSpPr/>
            <p:nvPr/>
          </p:nvSpPr>
          <p:spPr>
            <a:xfrm>
              <a:off x="3735648" y="3030085"/>
              <a:ext cx="1474067"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判断是否是多用户</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01" name="直接箭头连接符 100">
              <a:extLst>
                <a:ext uri="{FF2B5EF4-FFF2-40B4-BE49-F238E27FC236}">
                  <a16:creationId xmlns:a16="http://schemas.microsoft.com/office/drawing/2014/main" id="{A867F6EF-BEE9-40FF-958B-6613CFADAAE0}"/>
                </a:ext>
              </a:extLst>
            </p:cNvPr>
            <p:cNvCxnSpPr/>
            <p:nvPr/>
          </p:nvCxnSpPr>
          <p:spPr>
            <a:xfrm flipH="1">
              <a:off x="855280" y="4076207"/>
              <a:ext cx="2525466"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02" name="圆角矩形 80">
              <a:extLst>
                <a:ext uri="{FF2B5EF4-FFF2-40B4-BE49-F238E27FC236}">
                  <a16:creationId xmlns:a16="http://schemas.microsoft.com/office/drawing/2014/main" id="{EBE69384-8D15-490B-9167-175374B7BF10}"/>
                </a:ext>
              </a:extLst>
            </p:cNvPr>
            <p:cNvSpPr/>
            <p:nvPr/>
          </p:nvSpPr>
          <p:spPr>
            <a:xfrm>
              <a:off x="1384627" y="3821769"/>
              <a:ext cx="1474067"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返回用户选择页面</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03" name="直接箭头连接符 102">
              <a:extLst>
                <a:ext uri="{FF2B5EF4-FFF2-40B4-BE49-F238E27FC236}">
                  <a16:creationId xmlns:a16="http://schemas.microsoft.com/office/drawing/2014/main" id="{0DF4DAB3-746A-41E5-804F-C4C1E3C284B2}"/>
                </a:ext>
              </a:extLst>
            </p:cNvPr>
            <p:cNvCxnSpPr/>
            <p:nvPr/>
          </p:nvCxnSpPr>
          <p:spPr>
            <a:xfrm>
              <a:off x="872195" y="4341054"/>
              <a:ext cx="2513392"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04" name="圆角矩形 82">
              <a:extLst>
                <a:ext uri="{FF2B5EF4-FFF2-40B4-BE49-F238E27FC236}">
                  <a16:creationId xmlns:a16="http://schemas.microsoft.com/office/drawing/2014/main" id="{9041FD43-63C7-43EA-A7C3-ACA34A14AB4D}"/>
                </a:ext>
              </a:extLst>
            </p:cNvPr>
            <p:cNvSpPr/>
            <p:nvPr/>
          </p:nvSpPr>
          <p:spPr>
            <a:xfrm>
              <a:off x="1366874" y="4082843"/>
              <a:ext cx="1474067"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选择一个用户</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05" name="直接箭头连接符 104">
              <a:extLst>
                <a:ext uri="{FF2B5EF4-FFF2-40B4-BE49-F238E27FC236}">
                  <a16:creationId xmlns:a16="http://schemas.microsoft.com/office/drawing/2014/main" id="{85481B95-2865-4C73-849C-4C2DC9ED6479}"/>
                </a:ext>
              </a:extLst>
            </p:cNvPr>
            <p:cNvCxnSpPr/>
            <p:nvPr/>
          </p:nvCxnSpPr>
          <p:spPr>
            <a:xfrm>
              <a:off x="3378180" y="4750918"/>
              <a:ext cx="5046724"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06" name="圆角矩形 84">
              <a:extLst>
                <a:ext uri="{FF2B5EF4-FFF2-40B4-BE49-F238E27FC236}">
                  <a16:creationId xmlns:a16="http://schemas.microsoft.com/office/drawing/2014/main" id="{29FDB5DF-1186-4F72-B546-5C843EE0280E}"/>
                </a:ext>
              </a:extLst>
            </p:cNvPr>
            <p:cNvSpPr/>
            <p:nvPr/>
          </p:nvSpPr>
          <p:spPr>
            <a:xfrm>
              <a:off x="4985668" y="4498248"/>
              <a:ext cx="1848399"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功能鉴权</a:t>
              </a:r>
              <a:endParaRPr lang="en-US" altLang="zh-CN" sz="1000" dirty="0">
                <a:latin typeface="微软雅黑" panose="020B0503020204020204" pitchFamily="34" charset="-122"/>
                <a:ea typeface="微软雅黑" panose="020B0503020204020204" pitchFamily="34" charset="-122"/>
              </a:endParaRPr>
            </a:p>
          </p:txBody>
        </p:sp>
        <p:cxnSp>
          <p:nvCxnSpPr>
            <p:cNvPr id="107" name="直接箭头连接符 106">
              <a:extLst>
                <a:ext uri="{FF2B5EF4-FFF2-40B4-BE49-F238E27FC236}">
                  <a16:creationId xmlns:a16="http://schemas.microsoft.com/office/drawing/2014/main" id="{097902B4-5A83-47B5-ABC0-BD4DB62670EA}"/>
                </a:ext>
              </a:extLst>
            </p:cNvPr>
            <p:cNvCxnSpPr/>
            <p:nvPr/>
          </p:nvCxnSpPr>
          <p:spPr>
            <a:xfrm flipH="1">
              <a:off x="3385587" y="5094680"/>
              <a:ext cx="5039321"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08" name="圆角矩形 86">
              <a:extLst>
                <a:ext uri="{FF2B5EF4-FFF2-40B4-BE49-F238E27FC236}">
                  <a16:creationId xmlns:a16="http://schemas.microsoft.com/office/drawing/2014/main" id="{BBD743F4-812C-45FA-95B7-A540B3FEEBD4}"/>
                </a:ext>
              </a:extLst>
            </p:cNvPr>
            <p:cNvSpPr/>
            <p:nvPr/>
          </p:nvSpPr>
          <p:spPr>
            <a:xfrm>
              <a:off x="4987150" y="4843491"/>
              <a:ext cx="1848399"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返回权限信息</a:t>
              </a:r>
              <a:endParaRPr lang="en-US" altLang="zh-CN" sz="1000" dirty="0">
                <a:latin typeface="微软雅黑" panose="020B0503020204020204" pitchFamily="34" charset="-122"/>
                <a:ea typeface="微软雅黑" panose="020B0503020204020204" pitchFamily="34" charset="-122"/>
              </a:endParaRPr>
            </a:p>
          </p:txBody>
        </p:sp>
        <p:grpSp>
          <p:nvGrpSpPr>
            <p:cNvPr id="109" name="组合 108">
              <a:extLst>
                <a:ext uri="{FF2B5EF4-FFF2-40B4-BE49-F238E27FC236}">
                  <a16:creationId xmlns:a16="http://schemas.microsoft.com/office/drawing/2014/main" id="{E482A765-F97A-42D1-9CB8-05C6453F2393}"/>
                </a:ext>
              </a:extLst>
            </p:cNvPr>
            <p:cNvGrpSpPr/>
            <p:nvPr/>
          </p:nvGrpSpPr>
          <p:grpSpPr>
            <a:xfrm>
              <a:off x="3378185" y="3462163"/>
              <a:ext cx="449565" cy="239697"/>
              <a:chOff x="3500998" y="4323424"/>
              <a:chExt cx="449565" cy="239697"/>
            </a:xfrm>
          </p:grpSpPr>
          <p:cxnSp>
            <p:nvCxnSpPr>
              <p:cNvPr id="121" name="直接连接符 120">
                <a:extLst>
                  <a:ext uri="{FF2B5EF4-FFF2-40B4-BE49-F238E27FC236}">
                    <a16:creationId xmlns:a16="http://schemas.microsoft.com/office/drawing/2014/main" id="{EC75A60F-3AED-4275-AE28-4F6375172FB0}"/>
                  </a:ext>
                </a:extLst>
              </p:cNvPr>
              <p:cNvCxnSpPr/>
              <p:nvPr/>
            </p:nvCxnSpPr>
            <p:spPr>
              <a:xfrm>
                <a:off x="3509876" y="4323425"/>
                <a:ext cx="440687" cy="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22" name="直接连接符 121">
                <a:extLst>
                  <a:ext uri="{FF2B5EF4-FFF2-40B4-BE49-F238E27FC236}">
                    <a16:creationId xmlns:a16="http://schemas.microsoft.com/office/drawing/2014/main" id="{EF2DC8AE-9D5C-4878-952A-D037350D8CEF}"/>
                  </a:ext>
                </a:extLst>
              </p:cNvPr>
              <p:cNvCxnSpPr/>
              <p:nvPr/>
            </p:nvCxnSpPr>
            <p:spPr>
              <a:xfrm>
                <a:off x="3941685" y="4323424"/>
                <a:ext cx="0" cy="239697"/>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23" name="直接箭头连接符 122">
                <a:extLst>
                  <a:ext uri="{FF2B5EF4-FFF2-40B4-BE49-F238E27FC236}">
                    <a16:creationId xmlns:a16="http://schemas.microsoft.com/office/drawing/2014/main" id="{C67E39F2-DB65-45E1-B388-2502B71D9E3A}"/>
                  </a:ext>
                </a:extLst>
              </p:cNvPr>
              <p:cNvCxnSpPr/>
              <p:nvPr/>
            </p:nvCxnSpPr>
            <p:spPr>
              <a:xfrm flipH="1">
                <a:off x="3500998" y="4563121"/>
                <a:ext cx="440687"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grpSp>
        <p:sp>
          <p:nvSpPr>
            <p:cNvPr id="110" name="圆角矩形 91">
              <a:extLst>
                <a:ext uri="{FF2B5EF4-FFF2-40B4-BE49-F238E27FC236}">
                  <a16:creationId xmlns:a16="http://schemas.microsoft.com/office/drawing/2014/main" id="{B0735321-14C3-4185-A937-BB64C795D781}"/>
                </a:ext>
              </a:extLst>
            </p:cNvPr>
            <p:cNvSpPr/>
            <p:nvPr/>
          </p:nvSpPr>
          <p:spPr>
            <a:xfrm>
              <a:off x="3674980" y="3466572"/>
              <a:ext cx="1848399"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自动封装单用户上下文</a:t>
              </a:r>
              <a:endParaRPr lang="en-US" altLang="zh-CN" sz="1000" dirty="0">
                <a:latin typeface="微软雅黑" panose="020B0503020204020204" pitchFamily="34" charset="-122"/>
                <a:ea typeface="微软雅黑" panose="020B0503020204020204" pitchFamily="34" charset="-122"/>
              </a:endParaRPr>
            </a:p>
          </p:txBody>
        </p:sp>
        <p:cxnSp>
          <p:nvCxnSpPr>
            <p:cNvPr id="111" name="直接箭头连接符 110">
              <a:extLst>
                <a:ext uri="{FF2B5EF4-FFF2-40B4-BE49-F238E27FC236}">
                  <a16:creationId xmlns:a16="http://schemas.microsoft.com/office/drawing/2014/main" id="{D9D52D23-D2C5-4CFA-86BF-3C8E48F84E03}"/>
                </a:ext>
              </a:extLst>
            </p:cNvPr>
            <p:cNvCxnSpPr/>
            <p:nvPr/>
          </p:nvCxnSpPr>
          <p:spPr>
            <a:xfrm>
              <a:off x="3380916" y="5366018"/>
              <a:ext cx="7572188"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12" name="直接箭头连接符 111">
              <a:extLst>
                <a:ext uri="{FF2B5EF4-FFF2-40B4-BE49-F238E27FC236}">
                  <a16:creationId xmlns:a16="http://schemas.microsoft.com/office/drawing/2014/main" id="{074C76EE-CB93-4422-9234-2CD422A71BF1}"/>
                </a:ext>
              </a:extLst>
            </p:cNvPr>
            <p:cNvCxnSpPr/>
            <p:nvPr/>
          </p:nvCxnSpPr>
          <p:spPr>
            <a:xfrm flipH="1">
              <a:off x="3379440" y="5622621"/>
              <a:ext cx="7564784"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13" name="圆角矩形 94">
              <a:extLst>
                <a:ext uri="{FF2B5EF4-FFF2-40B4-BE49-F238E27FC236}">
                  <a16:creationId xmlns:a16="http://schemas.microsoft.com/office/drawing/2014/main" id="{E13BC62F-4655-4944-8655-04E5050F133F}"/>
                </a:ext>
              </a:extLst>
            </p:cNvPr>
            <p:cNvSpPr/>
            <p:nvPr/>
          </p:nvSpPr>
          <p:spPr>
            <a:xfrm>
              <a:off x="6246451" y="5102708"/>
              <a:ext cx="1848399"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转发请求</a:t>
              </a:r>
              <a:endParaRPr lang="en-US" altLang="zh-CN" sz="1000" dirty="0">
                <a:latin typeface="微软雅黑" panose="020B0503020204020204" pitchFamily="34" charset="-122"/>
                <a:ea typeface="微软雅黑" panose="020B0503020204020204" pitchFamily="34" charset="-122"/>
              </a:endParaRPr>
            </a:p>
          </p:txBody>
        </p:sp>
        <p:sp>
          <p:nvSpPr>
            <p:cNvPr id="114" name="圆角矩形 95">
              <a:extLst>
                <a:ext uri="{FF2B5EF4-FFF2-40B4-BE49-F238E27FC236}">
                  <a16:creationId xmlns:a16="http://schemas.microsoft.com/office/drawing/2014/main" id="{50490F13-4757-40DE-B24A-A289ACC731B9}"/>
                </a:ext>
              </a:extLst>
            </p:cNvPr>
            <p:cNvSpPr/>
            <p:nvPr/>
          </p:nvSpPr>
          <p:spPr>
            <a:xfrm>
              <a:off x="6231827" y="5372388"/>
              <a:ext cx="1848399"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业务返回</a:t>
              </a:r>
              <a:endParaRPr lang="en-US" altLang="zh-CN" sz="1000" dirty="0">
                <a:latin typeface="微软雅黑" panose="020B0503020204020204" pitchFamily="34" charset="-122"/>
                <a:ea typeface="微软雅黑" panose="020B0503020204020204" pitchFamily="34" charset="-122"/>
              </a:endParaRPr>
            </a:p>
          </p:txBody>
        </p:sp>
        <p:cxnSp>
          <p:nvCxnSpPr>
            <p:cNvPr id="115" name="直接箭头连接符 114">
              <a:extLst>
                <a:ext uri="{FF2B5EF4-FFF2-40B4-BE49-F238E27FC236}">
                  <a16:creationId xmlns:a16="http://schemas.microsoft.com/office/drawing/2014/main" id="{48BE70AD-2A0C-446E-82C6-E1409B2A9EF3}"/>
                </a:ext>
              </a:extLst>
            </p:cNvPr>
            <p:cNvCxnSpPr/>
            <p:nvPr/>
          </p:nvCxnSpPr>
          <p:spPr>
            <a:xfrm flipH="1">
              <a:off x="869796" y="5884633"/>
              <a:ext cx="2525466"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16" name="圆角矩形 97">
              <a:extLst>
                <a:ext uri="{FF2B5EF4-FFF2-40B4-BE49-F238E27FC236}">
                  <a16:creationId xmlns:a16="http://schemas.microsoft.com/office/drawing/2014/main" id="{83841C47-31B3-4B61-84E1-10C0642A3BCF}"/>
                </a:ext>
              </a:extLst>
            </p:cNvPr>
            <p:cNvSpPr/>
            <p:nvPr/>
          </p:nvSpPr>
          <p:spPr>
            <a:xfrm>
              <a:off x="1378501" y="5626283"/>
              <a:ext cx="1474067"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业务返回</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17" name="直接箭头连接符 116">
              <a:extLst>
                <a:ext uri="{FF2B5EF4-FFF2-40B4-BE49-F238E27FC236}">
                  <a16:creationId xmlns:a16="http://schemas.microsoft.com/office/drawing/2014/main" id="{CEBCED2D-570E-4843-A29A-18D8721D0485}"/>
                </a:ext>
              </a:extLst>
            </p:cNvPr>
            <p:cNvCxnSpPr/>
            <p:nvPr/>
          </p:nvCxnSpPr>
          <p:spPr>
            <a:xfrm flipH="1">
              <a:off x="3385288" y="6287688"/>
              <a:ext cx="5039321"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18" name="圆角矩形 99">
              <a:extLst>
                <a:ext uri="{FF2B5EF4-FFF2-40B4-BE49-F238E27FC236}">
                  <a16:creationId xmlns:a16="http://schemas.microsoft.com/office/drawing/2014/main" id="{41651A8B-47D1-4C3B-BF10-2262D19F9A27}"/>
                </a:ext>
              </a:extLst>
            </p:cNvPr>
            <p:cNvSpPr/>
            <p:nvPr/>
          </p:nvSpPr>
          <p:spPr>
            <a:xfrm>
              <a:off x="4986851" y="6027621"/>
              <a:ext cx="1848399"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返回无权限异常</a:t>
              </a:r>
              <a:endParaRPr lang="en-US" altLang="zh-CN" sz="1000" dirty="0">
                <a:latin typeface="微软雅黑" panose="020B0503020204020204" pitchFamily="34" charset="-122"/>
                <a:ea typeface="微软雅黑" panose="020B0503020204020204" pitchFamily="34" charset="-122"/>
              </a:endParaRPr>
            </a:p>
          </p:txBody>
        </p:sp>
        <p:cxnSp>
          <p:nvCxnSpPr>
            <p:cNvPr id="119" name="直接箭头连接符 118">
              <a:extLst>
                <a:ext uri="{FF2B5EF4-FFF2-40B4-BE49-F238E27FC236}">
                  <a16:creationId xmlns:a16="http://schemas.microsoft.com/office/drawing/2014/main" id="{77AFFE00-8FDE-4770-AEF7-DDDB9EFA8A71}"/>
                </a:ext>
              </a:extLst>
            </p:cNvPr>
            <p:cNvCxnSpPr/>
            <p:nvPr/>
          </p:nvCxnSpPr>
          <p:spPr>
            <a:xfrm flipH="1">
              <a:off x="869794" y="6546275"/>
              <a:ext cx="2525466"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20" name="圆角矩形 101">
              <a:extLst>
                <a:ext uri="{FF2B5EF4-FFF2-40B4-BE49-F238E27FC236}">
                  <a16:creationId xmlns:a16="http://schemas.microsoft.com/office/drawing/2014/main" id="{6C4DBE42-2280-47A4-BF67-B0B2B7D0C757}"/>
                </a:ext>
              </a:extLst>
            </p:cNvPr>
            <p:cNvSpPr/>
            <p:nvPr/>
          </p:nvSpPr>
          <p:spPr>
            <a:xfrm>
              <a:off x="1378499" y="6287925"/>
              <a:ext cx="1474067"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返回无权限提示</a:t>
              </a:r>
              <a:endParaRPr lang="en-US" altLang="zh-CN" sz="1000"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771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44" y="476672"/>
            <a:ext cx="10515600" cy="568886"/>
          </a:xfrm>
        </p:spPr>
        <p:txBody>
          <a:bodyPr/>
          <a:lstStyle/>
          <a:p>
            <a:r>
              <a:rPr kumimoji="1" lang="zh-CN" altLang="en-US" dirty="0"/>
              <a:t>接入层认证机制（正常访问）</a:t>
            </a:r>
          </a:p>
        </p:txBody>
      </p:sp>
      <p:grpSp>
        <p:nvGrpSpPr>
          <p:cNvPr id="60" name="组合 59">
            <a:extLst>
              <a:ext uri="{FF2B5EF4-FFF2-40B4-BE49-F238E27FC236}">
                <a16:creationId xmlns:a16="http://schemas.microsoft.com/office/drawing/2014/main" id="{422DC8FB-CDA2-4E12-8D8F-9C29295646B0}"/>
              </a:ext>
            </a:extLst>
          </p:cNvPr>
          <p:cNvGrpSpPr/>
          <p:nvPr/>
        </p:nvGrpSpPr>
        <p:grpSpPr>
          <a:xfrm>
            <a:off x="0" y="1268760"/>
            <a:ext cx="12193478" cy="4598850"/>
            <a:chOff x="0" y="683362"/>
            <a:chExt cx="12193478" cy="4598850"/>
          </a:xfrm>
        </p:grpSpPr>
        <p:sp>
          <p:nvSpPr>
            <p:cNvPr id="61" name="矩形 60">
              <a:extLst>
                <a:ext uri="{FF2B5EF4-FFF2-40B4-BE49-F238E27FC236}">
                  <a16:creationId xmlns:a16="http://schemas.microsoft.com/office/drawing/2014/main" id="{0AA231F2-66CF-42F5-93CC-19A6A625B355}"/>
                </a:ext>
              </a:extLst>
            </p:cNvPr>
            <p:cNvSpPr/>
            <p:nvPr/>
          </p:nvSpPr>
          <p:spPr>
            <a:xfrm>
              <a:off x="9800948" y="683362"/>
              <a:ext cx="2391052" cy="4598850"/>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zh-CN" altLang="en-US" sz="1400" dirty="0">
                  <a:solidFill>
                    <a:schemeClr val="tx1"/>
                  </a:solidFill>
                  <a:latin typeface="微软雅黑" panose="020B0503020204020204" pitchFamily="34" charset="-122"/>
                  <a:ea typeface="微软雅黑" panose="020B0503020204020204" pitchFamily="34" charset="-122"/>
                </a:rPr>
                <a:t>业务应用</a:t>
              </a:r>
            </a:p>
          </p:txBody>
        </p:sp>
        <p:sp>
          <p:nvSpPr>
            <p:cNvPr id="62" name="矩形 61">
              <a:extLst>
                <a:ext uri="{FF2B5EF4-FFF2-40B4-BE49-F238E27FC236}">
                  <a16:creationId xmlns:a16="http://schemas.microsoft.com/office/drawing/2014/main" id="{83AA3201-9AF3-4552-97C3-F8C868667D8B}"/>
                </a:ext>
              </a:extLst>
            </p:cNvPr>
            <p:cNvSpPr/>
            <p:nvPr/>
          </p:nvSpPr>
          <p:spPr>
            <a:xfrm>
              <a:off x="2654704" y="683362"/>
              <a:ext cx="7146244" cy="4598850"/>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altLang="zh-CN" sz="1400" dirty="0">
                  <a:solidFill>
                    <a:schemeClr val="tx1"/>
                  </a:solidFill>
                  <a:latin typeface="微软雅黑" panose="020B0503020204020204" pitchFamily="34" charset="-122"/>
                  <a:ea typeface="微软雅黑" panose="020B0503020204020204" pitchFamily="34" charset="-122"/>
                </a:rPr>
                <a:t>Access</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CFC806B5-AB9C-4BE4-99B0-D20173A88EAE}"/>
                </a:ext>
              </a:extLst>
            </p:cNvPr>
            <p:cNvSpPr/>
            <p:nvPr/>
          </p:nvSpPr>
          <p:spPr>
            <a:xfrm>
              <a:off x="0" y="4423406"/>
              <a:ext cx="12192000" cy="733413"/>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en-US" sz="1400" dirty="0">
                  <a:solidFill>
                    <a:schemeClr val="tx1"/>
                  </a:solidFill>
                </a:rPr>
                <a:t>无权限</a:t>
              </a:r>
            </a:p>
          </p:txBody>
        </p:sp>
        <p:sp>
          <p:nvSpPr>
            <p:cNvPr id="64" name="矩形 63">
              <a:extLst>
                <a:ext uri="{FF2B5EF4-FFF2-40B4-BE49-F238E27FC236}">
                  <a16:creationId xmlns:a16="http://schemas.microsoft.com/office/drawing/2014/main" id="{AF4FD1D3-BDD2-4CC5-A94F-DC40FCA73561}"/>
                </a:ext>
              </a:extLst>
            </p:cNvPr>
            <p:cNvSpPr/>
            <p:nvPr/>
          </p:nvSpPr>
          <p:spPr>
            <a:xfrm>
              <a:off x="1478" y="3202685"/>
              <a:ext cx="12192000" cy="1220674"/>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en-US" sz="1400" dirty="0">
                  <a:solidFill>
                    <a:schemeClr val="tx1"/>
                  </a:solidFill>
                </a:rPr>
                <a:t>有权限</a:t>
              </a:r>
            </a:p>
          </p:txBody>
        </p:sp>
        <p:sp>
          <p:nvSpPr>
            <p:cNvPr id="65" name="矩形 64">
              <a:extLst>
                <a:ext uri="{FF2B5EF4-FFF2-40B4-BE49-F238E27FC236}">
                  <a16:creationId xmlns:a16="http://schemas.microsoft.com/office/drawing/2014/main" id="{5BF990C8-B796-427A-A4D7-46D3E11CFDBB}"/>
                </a:ext>
              </a:extLst>
            </p:cNvPr>
            <p:cNvSpPr/>
            <p:nvPr/>
          </p:nvSpPr>
          <p:spPr>
            <a:xfrm>
              <a:off x="345218" y="1130205"/>
              <a:ext cx="1012024" cy="32307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浏览器</a:t>
              </a:r>
            </a:p>
          </p:txBody>
        </p:sp>
        <p:sp>
          <p:nvSpPr>
            <p:cNvPr id="66" name="矩形 65">
              <a:extLst>
                <a:ext uri="{FF2B5EF4-FFF2-40B4-BE49-F238E27FC236}">
                  <a16:creationId xmlns:a16="http://schemas.microsoft.com/office/drawing/2014/main" id="{34F91C79-BD64-4822-9E1A-F7744E4A5602}"/>
                </a:ext>
              </a:extLst>
            </p:cNvPr>
            <p:cNvSpPr/>
            <p:nvPr/>
          </p:nvSpPr>
          <p:spPr>
            <a:xfrm>
              <a:off x="345218" y="690724"/>
              <a:ext cx="1012024" cy="32307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其他应用</a:t>
              </a:r>
            </a:p>
          </p:txBody>
        </p:sp>
        <p:sp>
          <p:nvSpPr>
            <p:cNvPr id="67" name="矩形 66">
              <a:extLst>
                <a:ext uri="{FF2B5EF4-FFF2-40B4-BE49-F238E27FC236}">
                  <a16:creationId xmlns:a16="http://schemas.microsoft.com/office/drawing/2014/main" id="{8D226BF1-D40C-408F-A470-F8B5B7F96264}"/>
                </a:ext>
              </a:extLst>
            </p:cNvPr>
            <p:cNvSpPr/>
            <p:nvPr/>
          </p:nvSpPr>
          <p:spPr>
            <a:xfrm>
              <a:off x="2870684" y="1130205"/>
              <a:ext cx="1012024" cy="32307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Gateway</a:t>
              </a:r>
              <a:endParaRPr lang="zh-CN" altLang="en-US" sz="1400" dirty="0">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C605C8FB-4906-4EE0-8FC0-F462383BBDA8}"/>
                </a:ext>
              </a:extLst>
            </p:cNvPr>
            <p:cNvSpPr/>
            <p:nvPr/>
          </p:nvSpPr>
          <p:spPr>
            <a:xfrm>
              <a:off x="5396150" y="1138712"/>
              <a:ext cx="1012024" cy="32307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rPr>
                <a:t>Auth</a:t>
              </a:r>
              <a:endParaRPr lang="zh-CN" altLang="en-US" sz="1400" dirty="0">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3FCC7844-4A5F-4DA0-9333-2D6B4FE46967}"/>
                </a:ext>
              </a:extLst>
            </p:cNvPr>
            <p:cNvSpPr/>
            <p:nvPr/>
          </p:nvSpPr>
          <p:spPr>
            <a:xfrm>
              <a:off x="7921616" y="1130205"/>
              <a:ext cx="1012024" cy="32307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rPr>
                <a:t>Auth</a:t>
              </a:r>
              <a:endParaRPr lang="zh-CN" altLang="en-US" sz="1400" dirty="0">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AA49B08C-0D97-482F-A592-740B6B82D28B}"/>
                </a:ext>
              </a:extLst>
            </p:cNvPr>
            <p:cNvSpPr/>
            <p:nvPr/>
          </p:nvSpPr>
          <p:spPr>
            <a:xfrm>
              <a:off x="10447080" y="1138712"/>
              <a:ext cx="1012024" cy="32307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业务应用</a:t>
              </a:r>
            </a:p>
          </p:txBody>
        </p:sp>
        <p:cxnSp>
          <p:nvCxnSpPr>
            <p:cNvPr id="127" name="直接连接符 126">
              <a:extLst>
                <a:ext uri="{FF2B5EF4-FFF2-40B4-BE49-F238E27FC236}">
                  <a16:creationId xmlns:a16="http://schemas.microsoft.com/office/drawing/2014/main" id="{9F21557E-1ED0-44BC-AFF8-14559D6CBDE3}"/>
                </a:ext>
              </a:extLst>
            </p:cNvPr>
            <p:cNvCxnSpPr>
              <a:stCxn id="65" idx="2"/>
            </p:cNvCxnSpPr>
            <p:nvPr/>
          </p:nvCxnSpPr>
          <p:spPr>
            <a:xfrm>
              <a:off x="851230" y="1453284"/>
              <a:ext cx="9689" cy="3703535"/>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128" name="直接连接符 127">
              <a:extLst>
                <a:ext uri="{FF2B5EF4-FFF2-40B4-BE49-F238E27FC236}">
                  <a16:creationId xmlns:a16="http://schemas.microsoft.com/office/drawing/2014/main" id="{3121140B-C209-4A65-BBD2-E9D68E11D9F6}"/>
                </a:ext>
              </a:extLst>
            </p:cNvPr>
            <p:cNvCxnSpPr>
              <a:stCxn id="70" idx="2"/>
            </p:cNvCxnSpPr>
            <p:nvPr/>
          </p:nvCxnSpPr>
          <p:spPr>
            <a:xfrm flipH="1">
              <a:off x="10935351" y="1461791"/>
              <a:ext cx="17741" cy="3695028"/>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129" name="直接连接符 128">
              <a:extLst>
                <a:ext uri="{FF2B5EF4-FFF2-40B4-BE49-F238E27FC236}">
                  <a16:creationId xmlns:a16="http://schemas.microsoft.com/office/drawing/2014/main" id="{2B148F66-3248-4459-A815-210F4AA1BCE6}"/>
                </a:ext>
              </a:extLst>
            </p:cNvPr>
            <p:cNvCxnSpPr>
              <a:stCxn id="67" idx="2"/>
            </p:cNvCxnSpPr>
            <p:nvPr/>
          </p:nvCxnSpPr>
          <p:spPr>
            <a:xfrm>
              <a:off x="3376696" y="1453284"/>
              <a:ext cx="8588" cy="3703535"/>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130" name="直接连接符 129">
              <a:extLst>
                <a:ext uri="{FF2B5EF4-FFF2-40B4-BE49-F238E27FC236}">
                  <a16:creationId xmlns:a16="http://schemas.microsoft.com/office/drawing/2014/main" id="{9FDD2039-2A19-4BCC-8CF7-11F977E092BC}"/>
                </a:ext>
              </a:extLst>
            </p:cNvPr>
            <p:cNvCxnSpPr>
              <a:stCxn id="68" idx="2"/>
            </p:cNvCxnSpPr>
            <p:nvPr/>
          </p:nvCxnSpPr>
          <p:spPr>
            <a:xfrm>
              <a:off x="5902162" y="1461791"/>
              <a:ext cx="8891" cy="3820421"/>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131" name="直接连接符 130">
              <a:extLst>
                <a:ext uri="{FF2B5EF4-FFF2-40B4-BE49-F238E27FC236}">
                  <a16:creationId xmlns:a16="http://schemas.microsoft.com/office/drawing/2014/main" id="{C35A8504-2F94-402E-99C9-13971065C4A8}"/>
                </a:ext>
              </a:extLst>
            </p:cNvPr>
            <p:cNvCxnSpPr>
              <a:stCxn id="69" idx="2"/>
            </p:cNvCxnSpPr>
            <p:nvPr/>
          </p:nvCxnSpPr>
          <p:spPr>
            <a:xfrm>
              <a:off x="8427628" y="1453284"/>
              <a:ext cx="8890" cy="3828928"/>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132" name="直接箭头连接符 131">
              <a:extLst>
                <a:ext uri="{FF2B5EF4-FFF2-40B4-BE49-F238E27FC236}">
                  <a16:creationId xmlns:a16="http://schemas.microsoft.com/office/drawing/2014/main" id="{51F42DF2-1602-4420-A7BF-AAB96C0A14F7}"/>
                </a:ext>
              </a:extLst>
            </p:cNvPr>
            <p:cNvCxnSpPr/>
            <p:nvPr/>
          </p:nvCxnSpPr>
          <p:spPr>
            <a:xfrm>
              <a:off x="851242" y="1800558"/>
              <a:ext cx="2513392"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33" name="直接箭头连接符 132">
              <a:extLst>
                <a:ext uri="{FF2B5EF4-FFF2-40B4-BE49-F238E27FC236}">
                  <a16:creationId xmlns:a16="http://schemas.microsoft.com/office/drawing/2014/main" id="{67D75939-00B0-4ED3-AD28-1A16AE55FBA7}"/>
                </a:ext>
              </a:extLst>
            </p:cNvPr>
            <p:cNvCxnSpPr/>
            <p:nvPr/>
          </p:nvCxnSpPr>
          <p:spPr>
            <a:xfrm>
              <a:off x="3385587" y="1969237"/>
              <a:ext cx="2525466"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34" name="圆角矩形 119">
              <a:extLst>
                <a:ext uri="{FF2B5EF4-FFF2-40B4-BE49-F238E27FC236}">
                  <a16:creationId xmlns:a16="http://schemas.microsoft.com/office/drawing/2014/main" id="{D52C54B8-04E6-40D5-8303-05B0EADC8EBC}"/>
                </a:ext>
              </a:extLst>
            </p:cNvPr>
            <p:cNvSpPr/>
            <p:nvPr/>
          </p:nvSpPr>
          <p:spPr>
            <a:xfrm>
              <a:off x="4031517" y="1726445"/>
              <a:ext cx="1356581" cy="248603"/>
            </a:xfrm>
            <a:prstGeom prst="roundRect">
              <a:avLst>
                <a:gd name="adj" fmla="val 1802"/>
              </a:avLst>
            </a:prstGeom>
          </p:spPr>
          <p:txBody>
            <a:bodyPr wrap="square">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进行认证</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35" name="直接箭头连接符 134">
              <a:extLst>
                <a:ext uri="{FF2B5EF4-FFF2-40B4-BE49-F238E27FC236}">
                  <a16:creationId xmlns:a16="http://schemas.microsoft.com/office/drawing/2014/main" id="{7E59A2D6-B7D6-45AE-8018-92D2DB167FE0}"/>
                </a:ext>
              </a:extLst>
            </p:cNvPr>
            <p:cNvCxnSpPr/>
            <p:nvPr/>
          </p:nvCxnSpPr>
          <p:spPr>
            <a:xfrm flipH="1">
              <a:off x="3376709" y="2235565"/>
              <a:ext cx="2525466"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36" name="圆角矩形 121">
              <a:extLst>
                <a:ext uri="{FF2B5EF4-FFF2-40B4-BE49-F238E27FC236}">
                  <a16:creationId xmlns:a16="http://schemas.microsoft.com/office/drawing/2014/main" id="{B5F33389-B96E-4E2F-9920-5081519FBB5D}"/>
                </a:ext>
              </a:extLst>
            </p:cNvPr>
            <p:cNvSpPr/>
            <p:nvPr/>
          </p:nvSpPr>
          <p:spPr>
            <a:xfrm>
              <a:off x="4015390" y="1983888"/>
              <a:ext cx="1356581"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已</a:t>
              </a:r>
              <a:r>
                <a:rPr lang="zh-CN" altLang="en-US" sz="1000" dirty="0">
                  <a:solidFill>
                    <a:schemeClr val="tx1"/>
                  </a:solidFill>
                  <a:latin typeface="微软雅黑" panose="020B0503020204020204" pitchFamily="34" charset="-122"/>
                  <a:ea typeface="微软雅黑" panose="020B0503020204020204" pitchFamily="34" charset="-122"/>
                </a:rPr>
                <a:t>登录</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137" name="矩形 136">
              <a:extLst>
                <a:ext uri="{FF2B5EF4-FFF2-40B4-BE49-F238E27FC236}">
                  <a16:creationId xmlns:a16="http://schemas.microsoft.com/office/drawing/2014/main" id="{176E097E-0CFC-4EE9-B0C6-FC9535CCE65A}"/>
                </a:ext>
              </a:extLst>
            </p:cNvPr>
            <p:cNvSpPr/>
            <p:nvPr/>
          </p:nvSpPr>
          <p:spPr>
            <a:xfrm>
              <a:off x="1224074" y="1237173"/>
              <a:ext cx="1734615" cy="553998"/>
            </a:xfrm>
            <a:prstGeom prst="rect">
              <a:avLst/>
            </a:prstGeom>
          </p:spPr>
          <p:txBody>
            <a:bodyPr wrap="square">
              <a:spAutoFit/>
            </a:bodyPr>
            <a:lstStyle/>
            <a:p>
              <a:pPr lvl="0" algn="ctr"/>
              <a:r>
                <a:rPr lang="en-US" altLang="zh-CN" sz="1000" dirty="0">
                  <a:latin typeface="微软雅黑" panose="020B0503020204020204" pitchFamily="34" charset="-122"/>
                  <a:ea typeface="微软雅黑" panose="020B0503020204020204" pitchFamily="34" charset="-122"/>
                </a:rPr>
                <a:t>Cookie</a:t>
              </a:r>
              <a:r>
                <a:rPr lang="zh-CN" altLang="en-US" sz="1000" dirty="0">
                  <a:latin typeface="微软雅黑" panose="020B0503020204020204" pitchFamily="34" charset="-122"/>
                  <a:ea typeface="微软雅黑" panose="020B0503020204020204" pitchFamily="34" charset="-122"/>
                </a:rPr>
                <a:t>中</a:t>
              </a:r>
              <a:endParaRPr lang="en-US" altLang="zh-CN" sz="1000" dirty="0">
                <a:latin typeface="微软雅黑" panose="020B0503020204020204" pitchFamily="34" charset="-122"/>
                <a:ea typeface="微软雅黑" panose="020B0503020204020204" pitchFamily="34" charset="-122"/>
              </a:endParaRPr>
            </a:p>
            <a:p>
              <a:pPr lvl="0" algn="ctr"/>
              <a:r>
                <a:rPr lang="zh-CN" altLang="en-US" sz="1000" dirty="0">
                  <a:latin typeface="微软雅黑" panose="020B0503020204020204" pitchFamily="34" charset="-122"/>
                  <a:ea typeface="微软雅黑" panose="020B0503020204020204" pitchFamily="34" charset="-122"/>
                </a:rPr>
                <a:t>携带单点</a:t>
              </a:r>
              <a:r>
                <a:rPr lang="en-US" altLang="zh-CN" sz="1000" dirty="0">
                  <a:latin typeface="微软雅黑" panose="020B0503020204020204" pitchFamily="34" charset="-122"/>
                  <a:ea typeface="微软雅黑" panose="020B0503020204020204" pitchFamily="34" charset="-122"/>
                </a:rPr>
                <a:t>Token</a:t>
              </a:r>
            </a:p>
            <a:p>
              <a:pPr lvl="0" algn="ctr"/>
              <a:r>
                <a:rPr lang="zh-CN" altLang="en-US" sz="1000" dirty="0">
                  <a:latin typeface="微软雅黑" panose="020B0503020204020204" pitchFamily="34" charset="-122"/>
                  <a:ea typeface="微软雅黑" panose="020B0503020204020204" pitchFamily="34" charset="-122"/>
                </a:rPr>
                <a:t>携带当前用户信息</a:t>
              </a:r>
              <a:endParaRPr lang="en-US" altLang="zh-CN" sz="1000" dirty="0">
                <a:latin typeface="微软雅黑" panose="020B0503020204020204" pitchFamily="34" charset="-122"/>
                <a:ea typeface="微软雅黑" panose="020B0503020204020204" pitchFamily="34" charset="-122"/>
              </a:endParaRPr>
            </a:p>
          </p:txBody>
        </p:sp>
        <p:cxnSp>
          <p:nvCxnSpPr>
            <p:cNvPr id="138" name="直接箭头连接符 137">
              <a:extLst>
                <a:ext uri="{FF2B5EF4-FFF2-40B4-BE49-F238E27FC236}">
                  <a16:creationId xmlns:a16="http://schemas.microsoft.com/office/drawing/2014/main" id="{55A29C68-A37F-40F1-A7CA-B5817269A0B6}"/>
                </a:ext>
              </a:extLst>
            </p:cNvPr>
            <p:cNvCxnSpPr/>
            <p:nvPr/>
          </p:nvCxnSpPr>
          <p:spPr>
            <a:xfrm>
              <a:off x="3385586" y="2503374"/>
              <a:ext cx="5050932"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39" name="圆角矩形 124">
              <a:extLst>
                <a:ext uri="{FF2B5EF4-FFF2-40B4-BE49-F238E27FC236}">
                  <a16:creationId xmlns:a16="http://schemas.microsoft.com/office/drawing/2014/main" id="{193B8D51-2F80-4319-A4AA-F31C7E3275F3}"/>
                </a:ext>
              </a:extLst>
            </p:cNvPr>
            <p:cNvSpPr/>
            <p:nvPr/>
          </p:nvSpPr>
          <p:spPr>
            <a:xfrm>
              <a:off x="4988002" y="2242704"/>
              <a:ext cx="1847800"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请求账号下的用户列表</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40" name="直接箭头连接符 139">
              <a:extLst>
                <a:ext uri="{FF2B5EF4-FFF2-40B4-BE49-F238E27FC236}">
                  <a16:creationId xmlns:a16="http://schemas.microsoft.com/office/drawing/2014/main" id="{4A1D258C-F1BA-42D6-B347-2377D9041698}"/>
                </a:ext>
              </a:extLst>
            </p:cNvPr>
            <p:cNvCxnSpPr/>
            <p:nvPr/>
          </p:nvCxnSpPr>
          <p:spPr>
            <a:xfrm flipH="1">
              <a:off x="3367832" y="2769704"/>
              <a:ext cx="5039321"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41" name="圆角矩形 126">
              <a:extLst>
                <a:ext uri="{FF2B5EF4-FFF2-40B4-BE49-F238E27FC236}">
                  <a16:creationId xmlns:a16="http://schemas.microsoft.com/office/drawing/2014/main" id="{590B80E0-2A27-4092-8410-C5EEF94BE9C1}"/>
                </a:ext>
              </a:extLst>
            </p:cNvPr>
            <p:cNvSpPr/>
            <p:nvPr/>
          </p:nvSpPr>
          <p:spPr>
            <a:xfrm>
              <a:off x="5202547" y="2510518"/>
              <a:ext cx="1356581"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返回用户列表</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42" name="直接箭头连接符 141">
              <a:extLst>
                <a:ext uri="{FF2B5EF4-FFF2-40B4-BE49-F238E27FC236}">
                  <a16:creationId xmlns:a16="http://schemas.microsoft.com/office/drawing/2014/main" id="{4EBB5FF0-A8F2-4AB6-8E6A-10111B1A8E28}"/>
                </a:ext>
              </a:extLst>
            </p:cNvPr>
            <p:cNvCxnSpPr/>
            <p:nvPr/>
          </p:nvCxnSpPr>
          <p:spPr>
            <a:xfrm>
              <a:off x="3369303" y="3040238"/>
              <a:ext cx="5046724"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43" name="圆角矩形 128">
              <a:extLst>
                <a:ext uri="{FF2B5EF4-FFF2-40B4-BE49-F238E27FC236}">
                  <a16:creationId xmlns:a16="http://schemas.microsoft.com/office/drawing/2014/main" id="{2AD62580-79BA-4546-9788-F1A3E5FBC9ED}"/>
                </a:ext>
              </a:extLst>
            </p:cNvPr>
            <p:cNvSpPr/>
            <p:nvPr/>
          </p:nvSpPr>
          <p:spPr>
            <a:xfrm>
              <a:off x="4976791" y="2778690"/>
              <a:ext cx="1848399"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功能鉴权</a:t>
              </a:r>
              <a:endParaRPr lang="en-US" altLang="zh-CN" sz="1000" dirty="0">
                <a:latin typeface="微软雅黑" panose="020B0503020204020204" pitchFamily="34" charset="-122"/>
                <a:ea typeface="微软雅黑" panose="020B0503020204020204" pitchFamily="34" charset="-122"/>
              </a:endParaRPr>
            </a:p>
          </p:txBody>
        </p:sp>
        <p:cxnSp>
          <p:nvCxnSpPr>
            <p:cNvPr id="144" name="直接箭头连接符 143">
              <a:extLst>
                <a:ext uri="{FF2B5EF4-FFF2-40B4-BE49-F238E27FC236}">
                  <a16:creationId xmlns:a16="http://schemas.microsoft.com/office/drawing/2014/main" id="{C8F2D577-2C46-4380-A9EC-AE25433BFDBF}"/>
                </a:ext>
              </a:extLst>
            </p:cNvPr>
            <p:cNvCxnSpPr/>
            <p:nvPr/>
          </p:nvCxnSpPr>
          <p:spPr>
            <a:xfrm flipH="1">
              <a:off x="3385590" y="3481656"/>
              <a:ext cx="5039321"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45" name="圆角矩形 130">
              <a:extLst>
                <a:ext uri="{FF2B5EF4-FFF2-40B4-BE49-F238E27FC236}">
                  <a16:creationId xmlns:a16="http://schemas.microsoft.com/office/drawing/2014/main" id="{58A81960-6A21-42CF-A5C9-23ED549CDCB1}"/>
                </a:ext>
              </a:extLst>
            </p:cNvPr>
            <p:cNvSpPr/>
            <p:nvPr/>
          </p:nvSpPr>
          <p:spPr>
            <a:xfrm>
              <a:off x="4987153" y="3221589"/>
              <a:ext cx="1848399"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返回权限信息</a:t>
              </a:r>
              <a:endParaRPr lang="en-US" altLang="zh-CN" sz="1000" dirty="0">
                <a:latin typeface="微软雅黑" panose="020B0503020204020204" pitchFamily="34" charset="-122"/>
                <a:ea typeface="微软雅黑" panose="020B0503020204020204" pitchFamily="34" charset="-122"/>
              </a:endParaRPr>
            </a:p>
          </p:txBody>
        </p:sp>
        <p:cxnSp>
          <p:nvCxnSpPr>
            <p:cNvPr id="146" name="直接箭头连接符 145">
              <a:extLst>
                <a:ext uri="{FF2B5EF4-FFF2-40B4-BE49-F238E27FC236}">
                  <a16:creationId xmlns:a16="http://schemas.microsoft.com/office/drawing/2014/main" id="{45BFBAA6-6429-4951-9BBC-0C524F7327E1}"/>
                </a:ext>
              </a:extLst>
            </p:cNvPr>
            <p:cNvCxnSpPr/>
            <p:nvPr/>
          </p:nvCxnSpPr>
          <p:spPr>
            <a:xfrm>
              <a:off x="3372044" y="3744117"/>
              <a:ext cx="7572188"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147" name="直接箭头连接符 146">
              <a:extLst>
                <a:ext uri="{FF2B5EF4-FFF2-40B4-BE49-F238E27FC236}">
                  <a16:creationId xmlns:a16="http://schemas.microsoft.com/office/drawing/2014/main" id="{6B75FC06-AB32-406A-BDF8-CF975098BD63}"/>
                </a:ext>
              </a:extLst>
            </p:cNvPr>
            <p:cNvCxnSpPr/>
            <p:nvPr/>
          </p:nvCxnSpPr>
          <p:spPr>
            <a:xfrm flipH="1">
              <a:off x="3370567" y="4009593"/>
              <a:ext cx="7564784"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48" name="圆角矩形 133">
              <a:extLst>
                <a:ext uri="{FF2B5EF4-FFF2-40B4-BE49-F238E27FC236}">
                  <a16:creationId xmlns:a16="http://schemas.microsoft.com/office/drawing/2014/main" id="{9FBF7DB4-E7CE-447B-B8A9-3886F10F5CA5}"/>
                </a:ext>
              </a:extLst>
            </p:cNvPr>
            <p:cNvSpPr/>
            <p:nvPr/>
          </p:nvSpPr>
          <p:spPr>
            <a:xfrm>
              <a:off x="6237579" y="3489685"/>
              <a:ext cx="1848399"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转发请求</a:t>
              </a:r>
              <a:endParaRPr lang="en-US" altLang="zh-CN" sz="1000" dirty="0">
                <a:latin typeface="微软雅黑" panose="020B0503020204020204" pitchFamily="34" charset="-122"/>
                <a:ea typeface="微软雅黑" panose="020B0503020204020204" pitchFamily="34" charset="-122"/>
              </a:endParaRPr>
            </a:p>
          </p:txBody>
        </p:sp>
        <p:sp>
          <p:nvSpPr>
            <p:cNvPr id="149" name="圆角矩形 134">
              <a:extLst>
                <a:ext uri="{FF2B5EF4-FFF2-40B4-BE49-F238E27FC236}">
                  <a16:creationId xmlns:a16="http://schemas.microsoft.com/office/drawing/2014/main" id="{B80B1073-A5FA-4256-BA5E-68BA070D1CD1}"/>
                </a:ext>
              </a:extLst>
            </p:cNvPr>
            <p:cNvSpPr/>
            <p:nvPr/>
          </p:nvSpPr>
          <p:spPr>
            <a:xfrm>
              <a:off x="6222954" y="3759360"/>
              <a:ext cx="1848399"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业务返回</a:t>
              </a:r>
              <a:endParaRPr lang="en-US" altLang="zh-CN" sz="1000" dirty="0">
                <a:latin typeface="微软雅黑" panose="020B0503020204020204" pitchFamily="34" charset="-122"/>
                <a:ea typeface="微软雅黑" panose="020B0503020204020204" pitchFamily="34" charset="-122"/>
              </a:endParaRPr>
            </a:p>
          </p:txBody>
        </p:sp>
        <p:cxnSp>
          <p:nvCxnSpPr>
            <p:cNvPr id="150" name="直接箭头连接符 149">
              <a:extLst>
                <a:ext uri="{FF2B5EF4-FFF2-40B4-BE49-F238E27FC236}">
                  <a16:creationId xmlns:a16="http://schemas.microsoft.com/office/drawing/2014/main" id="{CD1C7247-528E-48D8-9762-119C6EFA62CC}"/>
                </a:ext>
              </a:extLst>
            </p:cNvPr>
            <p:cNvCxnSpPr/>
            <p:nvPr/>
          </p:nvCxnSpPr>
          <p:spPr>
            <a:xfrm flipH="1">
              <a:off x="860923" y="4271613"/>
              <a:ext cx="2525466"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51" name="圆角矩形 136">
              <a:extLst>
                <a:ext uri="{FF2B5EF4-FFF2-40B4-BE49-F238E27FC236}">
                  <a16:creationId xmlns:a16="http://schemas.microsoft.com/office/drawing/2014/main" id="{8010D786-DC20-4872-8930-BC92A04BB377}"/>
                </a:ext>
              </a:extLst>
            </p:cNvPr>
            <p:cNvSpPr/>
            <p:nvPr/>
          </p:nvSpPr>
          <p:spPr>
            <a:xfrm>
              <a:off x="1369628" y="4013263"/>
              <a:ext cx="1474067"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业务返回</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152" name="直接箭头连接符 151">
              <a:extLst>
                <a:ext uri="{FF2B5EF4-FFF2-40B4-BE49-F238E27FC236}">
                  <a16:creationId xmlns:a16="http://schemas.microsoft.com/office/drawing/2014/main" id="{BDA8A21A-9E17-4F63-BD22-C9CE66A76435}"/>
                </a:ext>
              </a:extLst>
            </p:cNvPr>
            <p:cNvCxnSpPr/>
            <p:nvPr/>
          </p:nvCxnSpPr>
          <p:spPr>
            <a:xfrm flipH="1">
              <a:off x="3385284" y="4692418"/>
              <a:ext cx="5039321"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53" name="圆角矩形 138">
              <a:extLst>
                <a:ext uri="{FF2B5EF4-FFF2-40B4-BE49-F238E27FC236}">
                  <a16:creationId xmlns:a16="http://schemas.microsoft.com/office/drawing/2014/main" id="{63CEB225-8F69-4EDB-90F9-D9F8F60073CE}"/>
                </a:ext>
              </a:extLst>
            </p:cNvPr>
            <p:cNvSpPr/>
            <p:nvPr/>
          </p:nvSpPr>
          <p:spPr>
            <a:xfrm>
              <a:off x="4986847" y="4441229"/>
              <a:ext cx="1848399"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返回无权限异常</a:t>
              </a:r>
              <a:endParaRPr lang="en-US" altLang="zh-CN" sz="1000" dirty="0">
                <a:latin typeface="微软雅黑" panose="020B0503020204020204" pitchFamily="34" charset="-122"/>
                <a:ea typeface="微软雅黑" panose="020B0503020204020204" pitchFamily="34" charset="-122"/>
              </a:endParaRPr>
            </a:p>
          </p:txBody>
        </p:sp>
        <p:cxnSp>
          <p:nvCxnSpPr>
            <p:cNvPr id="154" name="直接箭头连接符 153">
              <a:extLst>
                <a:ext uri="{FF2B5EF4-FFF2-40B4-BE49-F238E27FC236}">
                  <a16:creationId xmlns:a16="http://schemas.microsoft.com/office/drawing/2014/main" id="{1800D592-790F-42DD-8931-D56D8AB9EE62}"/>
                </a:ext>
              </a:extLst>
            </p:cNvPr>
            <p:cNvCxnSpPr/>
            <p:nvPr/>
          </p:nvCxnSpPr>
          <p:spPr>
            <a:xfrm flipH="1">
              <a:off x="860919" y="4959883"/>
              <a:ext cx="2525466"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155" name="圆角矩形 140">
              <a:extLst>
                <a:ext uri="{FF2B5EF4-FFF2-40B4-BE49-F238E27FC236}">
                  <a16:creationId xmlns:a16="http://schemas.microsoft.com/office/drawing/2014/main" id="{E08D7FE0-4603-4A84-9DE1-C3931E89DCCB}"/>
                </a:ext>
              </a:extLst>
            </p:cNvPr>
            <p:cNvSpPr/>
            <p:nvPr/>
          </p:nvSpPr>
          <p:spPr>
            <a:xfrm>
              <a:off x="1369624" y="4701533"/>
              <a:ext cx="1474067"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返回无权限提示</a:t>
              </a:r>
              <a:endParaRPr lang="en-US" altLang="zh-CN" sz="1000"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55635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44" y="476672"/>
            <a:ext cx="10515600" cy="568886"/>
          </a:xfrm>
        </p:spPr>
        <p:txBody>
          <a:bodyPr/>
          <a:lstStyle/>
          <a:p>
            <a:r>
              <a:rPr kumimoji="1" lang="zh-CN" altLang="en-US" dirty="0"/>
              <a:t>接入层增强</a:t>
            </a:r>
            <a:r>
              <a:rPr kumimoji="1" lang="en-US" altLang="zh-CN" dirty="0"/>
              <a:t>RBAC</a:t>
            </a:r>
            <a:r>
              <a:rPr kumimoji="1" lang="zh-CN" altLang="en-US" dirty="0"/>
              <a:t>权限体系</a:t>
            </a:r>
          </a:p>
        </p:txBody>
      </p:sp>
      <p:grpSp>
        <p:nvGrpSpPr>
          <p:cNvPr id="59" name="组合 58">
            <a:extLst>
              <a:ext uri="{FF2B5EF4-FFF2-40B4-BE49-F238E27FC236}">
                <a16:creationId xmlns:a16="http://schemas.microsoft.com/office/drawing/2014/main" id="{64DCA64C-07A6-4FDD-82CC-EC15B6F24CAD}"/>
              </a:ext>
            </a:extLst>
          </p:cNvPr>
          <p:cNvGrpSpPr/>
          <p:nvPr/>
        </p:nvGrpSpPr>
        <p:grpSpPr>
          <a:xfrm>
            <a:off x="1693513" y="959315"/>
            <a:ext cx="7762540" cy="5384474"/>
            <a:chOff x="1693513" y="959315"/>
            <a:chExt cx="7762540" cy="5384474"/>
          </a:xfrm>
        </p:grpSpPr>
        <p:sp>
          <p:nvSpPr>
            <p:cNvPr id="60" name="矩形 59">
              <a:extLst>
                <a:ext uri="{FF2B5EF4-FFF2-40B4-BE49-F238E27FC236}">
                  <a16:creationId xmlns:a16="http://schemas.microsoft.com/office/drawing/2014/main" id="{85596554-7767-4B8D-B1A0-C17093D0E716}"/>
                </a:ext>
              </a:extLst>
            </p:cNvPr>
            <p:cNvSpPr/>
            <p:nvPr/>
          </p:nvSpPr>
          <p:spPr>
            <a:xfrm>
              <a:off x="3831547" y="983203"/>
              <a:ext cx="1294782" cy="54540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账号</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Account</a:t>
              </a:r>
            </a:p>
          </p:txBody>
        </p:sp>
        <p:sp>
          <p:nvSpPr>
            <p:cNvPr id="61" name="矩形 60">
              <a:extLst>
                <a:ext uri="{FF2B5EF4-FFF2-40B4-BE49-F238E27FC236}">
                  <a16:creationId xmlns:a16="http://schemas.microsoft.com/office/drawing/2014/main" id="{CAE8A1F7-4286-4923-A2D8-DCAC6C0D24FF}"/>
                </a:ext>
              </a:extLst>
            </p:cNvPr>
            <p:cNvSpPr/>
            <p:nvPr/>
          </p:nvSpPr>
          <p:spPr>
            <a:xfrm>
              <a:off x="3831547" y="2177989"/>
              <a:ext cx="1294782" cy="54540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用户</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User</a:t>
              </a:r>
            </a:p>
          </p:txBody>
        </p:sp>
        <p:cxnSp>
          <p:nvCxnSpPr>
            <p:cNvPr id="62" name="直接连接符 61">
              <a:extLst>
                <a:ext uri="{FF2B5EF4-FFF2-40B4-BE49-F238E27FC236}">
                  <a16:creationId xmlns:a16="http://schemas.microsoft.com/office/drawing/2014/main" id="{BEC2DF14-1239-407F-8635-707A1967EF77}"/>
                </a:ext>
              </a:extLst>
            </p:cNvPr>
            <p:cNvCxnSpPr>
              <a:stCxn id="60" idx="2"/>
              <a:endCxn id="61" idx="0"/>
            </p:cNvCxnSpPr>
            <p:nvPr/>
          </p:nvCxnSpPr>
          <p:spPr>
            <a:xfrm>
              <a:off x="4478938" y="1528612"/>
              <a:ext cx="0" cy="649377"/>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63" name="矩形 62">
              <a:extLst>
                <a:ext uri="{FF2B5EF4-FFF2-40B4-BE49-F238E27FC236}">
                  <a16:creationId xmlns:a16="http://schemas.microsoft.com/office/drawing/2014/main" id="{412B5601-4A3C-4371-948D-048DCF10C34A}"/>
                </a:ext>
              </a:extLst>
            </p:cNvPr>
            <p:cNvSpPr/>
            <p:nvPr/>
          </p:nvSpPr>
          <p:spPr>
            <a:xfrm>
              <a:off x="6086475" y="3434821"/>
              <a:ext cx="1294782" cy="54540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角色</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Role</a:t>
              </a:r>
            </a:p>
          </p:txBody>
        </p:sp>
        <p:sp>
          <p:nvSpPr>
            <p:cNvPr id="64" name="矩形 63">
              <a:extLst>
                <a:ext uri="{FF2B5EF4-FFF2-40B4-BE49-F238E27FC236}">
                  <a16:creationId xmlns:a16="http://schemas.microsoft.com/office/drawing/2014/main" id="{A84B8659-412C-41F4-A0F0-93F86C69AD90}"/>
                </a:ext>
              </a:extLst>
            </p:cNvPr>
            <p:cNvSpPr/>
            <p:nvPr/>
          </p:nvSpPr>
          <p:spPr>
            <a:xfrm>
              <a:off x="6086475" y="972864"/>
              <a:ext cx="1294782" cy="54540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权限点</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Permission</a:t>
              </a:r>
            </a:p>
          </p:txBody>
        </p:sp>
        <p:sp>
          <p:nvSpPr>
            <p:cNvPr id="65" name="矩形 64">
              <a:extLst>
                <a:ext uri="{FF2B5EF4-FFF2-40B4-BE49-F238E27FC236}">
                  <a16:creationId xmlns:a16="http://schemas.microsoft.com/office/drawing/2014/main" id="{06E480F7-AF76-4E0F-87D2-45D7E417916F}"/>
                </a:ext>
              </a:extLst>
            </p:cNvPr>
            <p:cNvSpPr/>
            <p:nvPr/>
          </p:nvSpPr>
          <p:spPr>
            <a:xfrm>
              <a:off x="6086475" y="2173755"/>
              <a:ext cx="1294782" cy="54540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角色权限点</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err="1">
                  <a:latin typeface="微软雅黑" panose="020B0503020204020204" pitchFamily="34" charset="-122"/>
                  <a:ea typeface="微软雅黑" panose="020B0503020204020204" pitchFamily="34" charset="-122"/>
                </a:rPr>
                <a:t>RolePermission</a:t>
              </a:r>
              <a:endParaRPr lang="en-US" altLang="zh-CN" sz="1200" dirty="0">
                <a:latin typeface="微软雅黑" panose="020B0503020204020204" pitchFamily="34" charset="-122"/>
                <a:ea typeface="微软雅黑" panose="020B0503020204020204" pitchFamily="34" charset="-122"/>
              </a:endParaRPr>
            </a:p>
          </p:txBody>
        </p:sp>
        <p:cxnSp>
          <p:nvCxnSpPr>
            <p:cNvPr id="66" name="直接连接符 65">
              <a:extLst>
                <a:ext uri="{FF2B5EF4-FFF2-40B4-BE49-F238E27FC236}">
                  <a16:creationId xmlns:a16="http://schemas.microsoft.com/office/drawing/2014/main" id="{8EFC519D-0E95-4F12-9E41-A42736E9067C}"/>
                </a:ext>
              </a:extLst>
            </p:cNvPr>
            <p:cNvCxnSpPr>
              <a:stCxn id="64" idx="2"/>
              <a:endCxn id="65" idx="0"/>
            </p:cNvCxnSpPr>
            <p:nvPr/>
          </p:nvCxnSpPr>
          <p:spPr>
            <a:xfrm>
              <a:off x="6733866" y="1518273"/>
              <a:ext cx="0" cy="655482"/>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7" name="直接连接符 66">
              <a:extLst>
                <a:ext uri="{FF2B5EF4-FFF2-40B4-BE49-F238E27FC236}">
                  <a16:creationId xmlns:a16="http://schemas.microsoft.com/office/drawing/2014/main" id="{3FD27EAC-DF50-47FB-A1CD-2BA28614A539}"/>
                </a:ext>
              </a:extLst>
            </p:cNvPr>
            <p:cNvCxnSpPr>
              <a:stCxn id="65" idx="2"/>
              <a:endCxn id="63" idx="0"/>
            </p:cNvCxnSpPr>
            <p:nvPr/>
          </p:nvCxnSpPr>
          <p:spPr>
            <a:xfrm>
              <a:off x="6733866" y="2719164"/>
              <a:ext cx="0" cy="715657"/>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68" name="矩形 67">
              <a:extLst>
                <a:ext uri="{FF2B5EF4-FFF2-40B4-BE49-F238E27FC236}">
                  <a16:creationId xmlns:a16="http://schemas.microsoft.com/office/drawing/2014/main" id="{EC70B7C1-69B4-47D5-AFB9-12865193945D}"/>
                </a:ext>
              </a:extLst>
            </p:cNvPr>
            <p:cNvSpPr/>
            <p:nvPr/>
          </p:nvSpPr>
          <p:spPr>
            <a:xfrm>
              <a:off x="3831547" y="3434821"/>
              <a:ext cx="1294782" cy="545409"/>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用户角色</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err="1">
                  <a:latin typeface="微软雅黑" panose="020B0503020204020204" pitchFamily="34" charset="-122"/>
                  <a:ea typeface="微软雅黑" panose="020B0503020204020204" pitchFamily="34" charset="-122"/>
                </a:rPr>
                <a:t>UserRole</a:t>
              </a:r>
              <a:endParaRPr lang="en-US" altLang="zh-CN" sz="1200" dirty="0">
                <a:latin typeface="微软雅黑" panose="020B0503020204020204" pitchFamily="34" charset="-122"/>
                <a:ea typeface="微软雅黑" panose="020B0503020204020204" pitchFamily="34" charset="-122"/>
              </a:endParaRPr>
            </a:p>
          </p:txBody>
        </p:sp>
        <p:cxnSp>
          <p:nvCxnSpPr>
            <p:cNvPr id="69" name="直接连接符 68">
              <a:extLst>
                <a:ext uri="{FF2B5EF4-FFF2-40B4-BE49-F238E27FC236}">
                  <a16:creationId xmlns:a16="http://schemas.microsoft.com/office/drawing/2014/main" id="{96B088C5-1CA3-4751-AC9B-4BF785D21083}"/>
                </a:ext>
              </a:extLst>
            </p:cNvPr>
            <p:cNvCxnSpPr>
              <a:stCxn id="61" idx="2"/>
              <a:endCxn id="68" idx="0"/>
            </p:cNvCxnSpPr>
            <p:nvPr/>
          </p:nvCxnSpPr>
          <p:spPr>
            <a:xfrm>
              <a:off x="4478938" y="2723398"/>
              <a:ext cx="0" cy="711423"/>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70" name="直接连接符 69">
              <a:extLst>
                <a:ext uri="{FF2B5EF4-FFF2-40B4-BE49-F238E27FC236}">
                  <a16:creationId xmlns:a16="http://schemas.microsoft.com/office/drawing/2014/main" id="{23CAA192-0F44-48CA-9799-709BCD75A344}"/>
                </a:ext>
              </a:extLst>
            </p:cNvPr>
            <p:cNvCxnSpPr>
              <a:stCxn id="63" idx="1"/>
              <a:endCxn id="68" idx="3"/>
            </p:cNvCxnSpPr>
            <p:nvPr/>
          </p:nvCxnSpPr>
          <p:spPr>
            <a:xfrm flipH="1">
              <a:off x="5126329" y="3707526"/>
              <a:ext cx="960146" cy="0"/>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127" name="矩形 126">
              <a:extLst>
                <a:ext uri="{FF2B5EF4-FFF2-40B4-BE49-F238E27FC236}">
                  <a16:creationId xmlns:a16="http://schemas.microsoft.com/office/drawing/2014/main" id="{53C7DE86-3487-49FA-A808-5CB602E32118}"/>
                </a:ext>
              </a:extLst>
            </p:cNvPr>
            <p:cNvSpPr/>
            <p:nvPr/>
          </p:nvSpPr>
          <p:spPr>
            <a:xfrm>
              <a:off x="8161271" y="2172681"/>
              <a:ext cx="1294782" cy="54540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产品</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Service</a:t>
              </a:r>
            </a:p>
          </p:txBody>
        </p:sp>
        <p:sp>
          <p:nvSpPr>
            <p:cNvPr id="128" name="文本框 127">
              <a:extLst>
                <a:ext uri="{FF2B5EF4-FFF2-40B4-BE49-F238E27FC236}">
                  <a16:creationId xmlns:a16="http://schemas.microsoft.com/office/drawing/2014/main" id="{98CBB597-69FB-42A3-8BA0-C8BF628CC9DB}"/>
                </a:ext>
              </a:extLst>
            </p:cNvPr>
            <p:cNvSpPr txBox="1"/>
            <p:nvPr/>
          </p:nvSpPr>
          <p:spPr>
            <a:xfrm>
              <a:off x="7390135" y="959315"/>
              <a:ext cx="473206"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0..N</a:t>
              </a:r>
              <a:endParaRPr lang="zh-CN" altLang="en-US" sz="1200" dirty="0">
                <a:latin typeface="微软雅黑" panose="020B0503020204020204" pitchFamily="34" charset="-122"/>
                <a:ea typeface="微软雅黑" panose="020B0503020204020204" pitchFamily="34" charset="-122"/>
              </a:endParaRPr>
            </a:p>
          </p:txBody>
        </p:sp>
        <p:sp>
          <p:nvSpPr>
            <p:cNvPr id="129" name="文本框 128">
              <a:extLst>
                <a:ext uri="{FF2B5EF4-FFF2-40B4-BE49-F238E27FC236}">
                  <a16:creationId xmlns:a16="http://schemas.microsoft.com/office/drawing/2014/main" id="{0437796F-45FA-4960-8966-B81DF4E1F2BA}"/>
                </a:ext>
              </a:extLst>
            </p:cNvPr>
            <p:cNvSpPr txBox="1"/>
            <p:nvPr/>
          </p:nvSpPr>
          <p:spPr>
            <a:xfrm>
              <a:off x="8820798" y="1900990"/>
              <a:ext cx="274434"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30" name="文本框 129">
              <a:extLst>
                <a:ext uri="{FF2B5EF4-FFF2-40B4-BE49-F238E27FC236}">
                  <a16:creationId xmlns:a16="http://schemas.microsoft.com/office/drawing/2014/main" id="{97C10440-97DC-4E32-9E27-C07478FF44F7}"/>
                </a:ext>
              </a:extLst>
            </p:cNvPr>
            <p:cNvSpPr txBox="1"/>
            <p:nvPr/>
          </p:nvSpPr>
          <p:spPr>
            <a:xfrm>
              <a:off x="6746002" y="2724649"/>
              <a:ext cx="473206"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0..N</a:t>
              </a:r>
              <a:endParaRPr lang="zh-CN" altLang="en-US" sz="1200" dirty="0">
                <a:latin typeface="微软雅黑" panose="020B0503020204020204" pitchFamily="34" charset="-122"/>
                <a:ea typeface="微软雅黑" panose="020B0503020204020204" pitchFamily="34" charset="-122"/>
              </a:endParaRPr>
            </a:p>
          </p:txBody>
        </p:sp>
        <p:sp>
          <p:nvSpPr>
            <p:cNvPr id="131" name="文本框 130">
              <a:extLst>
                <a:ext uri="{FF2B5EF4-FFF2-40B4-BE49-F238E27FC236}">
                  <a16:creationId xmlns:a16="http://schemas.microsoft.com/office/drawing/2014/main" id="{18DBE5BD-A63C-4860-88AE-63C58094834A}"/>
                </a:ext>
              </a:extLst>
            </p:cNvPr>
            <p:cNvSpPr txBox="1"/>
            <p:nvPr/>
          </p:nvSpPr>
          <p:spPr>
            <a:xfrm>
              <a:off x="6747486" y="1525202"/>
              <a:ext cx="494660"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0..N</a:t>
              </a:r>
              <a:endParaRPr lang="zh-CN" altLang="en-US" sz="1200" dirty="0">
                <a:latin typeface="微软雅黑" panose="020B0503020204020204" pitchFamily="34" charset="-122"/>
                <a:ea typeface="微软雅黑" panose="020B0503020204020204" pitchFamily="34" charset="-122"/>
              </a:endParaRPr>
            </a:p>
          </p:txBody>
        </p:sp>
        <p:sp>
          <p:nvSpPr>
            <p:cNvPr id="132" name="文本框 131">
              <a:extLst>
                <a:ext uri="{FF2B5EF4-FFF2-40B4-BE49-F238E27FC236}">
                  <a16:creationId xmlns:a16="http://schemas.microsoft.com/office/drawing/2014/main" id="{71386534-EB1B-4B1D-B268-47957C62924C}"/>
                </a:ext>
              </a:extLst>
            </p:cNvPr>
            <p:cNvSpPr txBox="1"/>
            <p:nvPr/>
          </p:nvSpPr>
          <p:spPr>
            <a:xfrm>
              <a:off x="6745998" y="1895682"/>
              <a:ext cx="274434"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33" name="文本框 132">
              <a:extLst>
                <a:ext uri="{FF2B5EF4-FFF2-40B4-BE49-F238E27FC236}">
                  <a16:creationId xmlns:a16="http://schemas.microsoft.com/office/drawing/2014/main" id="{0C90F9D6-356C-44B7-8202-D1C539EBD0FA}"/>
                </a:ext>
              </a:extLst>
            </p:cNvPr>
            <p:cNvSpPr txBox="1"/>
            <p:nvPr/>
          </p:nvSpPr>
          <p:spPr>
            <a:xfrm>
              <a:off x="6747485" y="3156084"/>
              <a:ext cx="248105"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34" name="文本框 133">
              <a:extLst>
                <a:ext uri="{FF2B5EF4-FFF2-40B4-BE49-F238E27FC236}">
                  <a16:creationId xmlns:a16="http://schemas.microsoft.com/office/drawing/2014/main" id="{BD9B1786-40CD-457F-BDBA-C8A8B43E99C9}"/>
                </a:ext>
              </a:extLst>
            </p:cNvPr>
            <p:cNvSpPr txBox="1"/>
            <p:nvPr/>
          </p:nvSpPr>
          <p:spPr>
            <a:xfrm>
              <a:off x="5836003" y="3423087"/>
              <a:ext cx="248105"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35" name="文本框 134">
              <a:extLst>
                <a:ext uri="{FF2B5EF4-FFF2-40B4-BE49-F238E27FC236}">
                  <a16:creationId xmlns:a16="http://schemas.microsoft.com/office/drawing/2014/main" id="{34947DE9-D60A-4E4F-A8F0-D073CCF10D06}"/>
                </a:ext>
              </a:extLst>
            </p:cNvPr>
            <p:cNvSpPr txBox="1"/>
            <p:nvPr/>
          </p:nvSpPr>
          <p:spPr>
            <a:xfrm>
              <a:off x="5135207" y="3423085"/>
              <a:ext cx="500890"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0..N</a:t>
              </a:r>
              <a:endParaRPr lang="zh-CN" altLang="en-US" sz="1200" dirty="0">
                <a:latin typeface="微软雅黑" panose="020B0503020204020204" pitchFamily="34" charset="-122"/>
                <a:ea typeface="微软雅黑" panose="020B0503020204020204" pitchFamily="34" charset="-122"/>
              </a:endParaRPr>
            </a:p>
          </p:txBody>
        </p:sp>
        <p:sp>
          <p:nvSpPr>
            <p:cNvPr id="136" name="文本框 135">
              <a:extLst>
                <a:ext uri="{FF2B5EF4-FFF2-40B4-BE49-F238E27FC236}">
                  <a16:creationId xmlns:a16="http://schemas.microsoft.com/office/drawing/2014/main" id="{56AEA998-8835-4979-9B38-5D7B490D855E}"/>
                </a:ext>
              </a:extLst>
            </p:cNvPr>
            <p:cNvSpPr txBox="1"/>
            <p:nvPr/>
          </p:nvSpPr>
          <p:spPr>
            <a:xfrm>
              <a:off x="4491071" y="2730177"/>
              <a:ext cx="248105"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37" name="文本框 136">
              <a:extLst>
                <a:ext uri="{FF2B5EF4-FFF2-40B4-BE49-F238E27FC236}">
                  <a16:creationId xmlns:a16="http://schemas.microsoft.com/office/drawing/2014/main" id="{A42C563C-325D-4982-80CB-6F9E2593AF66}"/>
                </a:ext>
              </a:extLst>
            </p:cNvPr>
            <p:cNvSpPr txBox="1"/>
            <p:nvPr/>
          </p:nvSpPr>
          <p:spPr>
            <a:xfrm>
              <a:off x="4491520" y="3156084"/>
              <a:ext cx="507039"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0..N</a:t>
              </a:r>
              <a:endParaRPr lang="zh-CN" altLang="en-US" sz="1200" dirty="0">
                <a:latin typeface="微软雅黑" panose="020B0503020204020204" pitchFamily="34" charset="-122"/>
                <a:ea typeface="微软雅黑" panose="020B0503020204020204" pitchFamily="34" charset="-122"/>
              </a:endParaRPr>
            </a:p>
          </p:txBody>
        </p:sp>
        <p:sp>
          <p:nvSpPr>
            <p:cNvPr id="138" name="文本框 137">
              <a:extLst>
                <a:ext uri="{FF2B5EF4-FFF2-40B4-BE49-F238E27FC236}">
                  <a16:creationId xmlns:a16="http://schemas.microsoft.com/office/drawing/2014/main" id="{3EB338ED-A968-4982-8BD8-658904282D55}"/>
                </a:ext>
              </a:extLst>
            </p:cNvPr>
            <p:cNvSpPr txBox="1"/>
            <p:nvPr/>
          </p:nvSpPr>
          <p:spPr>
            <a:xfrm>
              <a:off x="4491074" y="1538907"/>
              <a:ext cx="248105"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39" name="文本框 138">
              <a:extLst>
                <a:ext uri="{FF2B5EF4-FFF2-40B4-BE49-F238E27FC236}">
                  <a16:creationId xmlns:a16="http://schemas.microsoft.com/office/drawing/2014/main" id="{18502D75-3547-49A1-8864-855E93506B5F}"/>
                </a:ext>
              </a:extLst>
            </p:cNvPr>
            <p:cNvSpPr txBox="1"/>
            <p:nvPr/>
          </p:nvSpPr>
          <p:spPr>
            <a:xfrm>
              <a:off x="4491523" y="1895682"/>
              <a:ext cx="507039"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1..N</a:t>
              </a:r>
              <a:endParaRPr lang="zh-CN" altLang="en-US" sz="1200" dirty="0">
                <a:latin typeface="微软雅黑" panose="020B0503020204020204" pitchFamily="34" charset="-122"/>
                <a:ea typeface="微软雅黑" panose="020B0503020204020204" pitchFamily="34" charset="-122"/>
              </a:endParaRPr>
            </a:p>
          </p:txBody>
        </p:sp>
        <p:sp>
          <p:nvSpPr>
            <p:cNvPr id="140" name="矩形 139">
              <a:extLst>
                <a:ext uri="{FF2B5EF4-FFF2-40B4-BE49-F238E27FC236}">
                  <a16:creationId xmlns:a16="http://schemas.microsoft.com/office/drawing/2014/main" id="{D56A86A9-5B91-4E90-AC0A-ACB210BBD698}"/>
                </a:ext>
              </a:extLst>
            </p:cNvPr>
            <p:cNvSpPr/>
            <p:nvPr/>
          </p:nvSpPr>
          <p:spPr>
            <a:xfrm>
              <a:off x="3831545" y="5798380"/>
              <a:ext cx="1294782" cy="54540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数据项</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err="1">
                  <a:latin typeface="微软雅黑" panose="020B0503020204020204" pitchFamily="34" charset="-122"/>
                  <a:ea typeface="微软雅黑" panose="020B0503020204020204" pitchFamily="34" charset="-122"/>
                </a:rPr>
                <a:t>ProgramItem</a:t>
              </a:r>
              <a:endParaRPr lang="en-US" altLang="zh-CN" sz="1200" dirty="0">
                <a:latin typeface="微软雅黑" panose="020B0503020204020204" pitchFamily="34" charset="-122"/>
                <a:ea typeface="微软雅黑" panose="020B0503020204020204" pitchFamily="34" charset="-122"/>
              </a:endParaRPr>
            </a:p>
          </p:txBody>
        </p:sp>
        <p:sp>
          <p:nvSpPr>
            <p:cNvPr id="141" name="矩形 140">
              <a:extLst>
                <a:ext uri="{FF2B5EF4-FFF2-40B4-BE49-F238E27FC236}">
                  <a16:creationId xmlns:a16="http://schemas.microsoft.com/office/drawing/2014/main" id="{659F1444-F36A-4EBF-9111-52A0716ADF4F}"/>
                </a:ext>
              </a:extLst>
            </p:cNvPr>
            <p:cNvSpPr/>
            <p:nvPr/>
          </p:nvSpPr>
          <p:spPr>
            <a:xfrm>
              <a:off x="3831546" y="4638392"/>
              <a:ext cx="1294782" cy="54540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数据集</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Program</a:t>
              </a:r>
            </a:p>
          </p:txBody>
        </p:sp>
        <p:cxnSp>
          <p:nvCxnSpPr>
            <p:cNvPr id="142" name="直接连接符 141">
              <a:extLst>
                <a:ext uri="{FF2B5EF4-FFF2-40B4-BE49-F238E27FC236}">
                  <a16:creationId xmlns:a16="http://schemas.microsoft.com/office/drawing/2014/main" id="{84113F73-0CE6-43CE-9385-3B67B46ED601}"/>
                </a:ext>
              </a:extLst>
            </p:cNvPr>
            <p:cNvCxnSpPr>
              <a:stCxn id="68" idx="2"/>
              <a:endCxn id="141" idx="0"/>
            </p:cNvCxnSpPr>
            <p:nvPr/>
          </p:nvCxnSpPr>
          <p:spPr>
            <a:xfrm flipH="1">
              <a:off x="4478937" y="3980230"/>
              <a:ext cx="1" cy="658162"/>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43" name="直接连接符 142">
              <a:extLst>
                <a:ext uri="{FF2B5EF4-FFF2-40B4-BE49-F238E27FC236}">
                  <a16:creationId xmlns:a16="http://schemas.microsoft.com/office/drawing/2014/main" id="{867E8DBE-7B7B-4F5F-BA2D-2D3F0F32034F}"/>
                </a:ext>
              </a:extLst>
            </p:cNvPr>
            <p:cNvCxnSpPr>
              <a:stCxn id="140" idx="0"/>
              <a:endCxn id="141" idx="2"/>
            </p:cNvCxnSpPr>
            <p:nvPr/>
          </p:nvCxnSpPr>
          <p:spPr>
            <a:xfrm flipV="1">
              <a:off x="4478936" y="5183801"/>
              <a:ext cx="1" cy="614579"/>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44" name="肘形连接符 34">
              <a:extLst>
                <a:ext uri="{FF2B5EF4-FFF2-40B4-BE49-F238E27FC236}">
                  <a16:creationId xmlns:a16="http://schemas.microsoft.com/office/drawing/2014/main" id="{5BA882EC-785E-414B-98B4-E57FA5D5BFEC}"/>
                </a:ext>
              </a:extLst>
            </p:cNvPr>
            <p:cNvCxnSpPr>
              <a:stCxn id="64" idx="3"/>
              <a:endCxn id="127" idx="0"/>
            </p:cNvCxnSpPr>
            <p:nvPr/>
          </p:nvCxnSpPr>
          <p:spPr>
            <a:xfrm>
              <a:off x="7381257" y="1245569"/>
              <a:ext cx="1427405" cy="927112"/>
            </a:xfrm>
            <a:prstGeom prst="bentConnector2">
              <a:avLst/>
            </a:prstGeom>
            <a:ln w="19050"/>
          </p:spPr>
          <p:style>
            <a:lnRef idx="1">
              <a:schemeClr val="accent5"/>
            </a:lnRef>
            <a:fillRef idx="0">
              <a:schemeClr val="accent5"/>
            </a:fillRef>
            <a:effectRef idx="0">
              <a:schemeClr val="accent5"/>
            </a:effectRef>
            <a:fontRef idx="minor">
              <a:schemeClr val="tx1"/>
            </a:fontRef>
          </p:style>
        </p:cxnSp>
        <p:sp>
          <p:nvSpPr>
            <p:cNvPr id="145" name="文本框 144">
              <a:extLst>
                <a:ext uri="{FF2B5EF4-FFF2-40B4-BE49-F238E27FC236}">
                  <a16:creationId xmlns:a16="http://schemas.microsoft.com/office/drawing/2014/main" id="{4BFC6F18-9167-459A-A92E-0AF559552F0C}"/>
                </a:ext>
              </a:extLst>
            </p:cNvPr>
            <p:cNvSpPr txBox="1"/>
            <p:nvPr/>
          </p:nvSpPr>
          <p:spPr>
            <a:xfrm>
              <a:off x="4485129" y="3982641"/>
              <a:ext cx="500890"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0..N</a:t>
              </a:r>
              <a:endParaRPr lang="zh-CN" altLang="en-US" sz="1200" dirty="0">
                <a:latin typeface="微软雅黑" panose="020B0503020204020204" pitchFamily="34" charset="-122"/>
                <a:ea typeface="微软雅黑" panose="020B0503020204020204" pitchFamily="34" charset="-122"/>
              </a:endParaRPr>
            </a:p>
          </p:txBody>
        </p:sp>
        <p:sp>
          <p:nvSpPr>
            <p:cNvPr id="146" name="文本框 145">
              <a:extLst>
                <a:ext uri="{FF2B5EF4-FFF2-40B4-BE49-F238E27FC236}">
                  <a16:creationId xmlns:a16="http://schemas.microsoft.com/office/drawing/2014/main" id="{F61B33FC-5D6F-4691-8F81-FDF783E9A462}"/>
                </a:ext>
              </a:extLst>
            </p:cNvPr>
            <p:cNvSpPr txBox="1"/>
            <p:nvPr/>
          </p:nvSpPr>
          <p:spPr>
            <a:xfrm>
              <a:off x="4485132" y="4361393"/>
              <a:ext cx="248105"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47" name="文本框 146">
              <a:extLst>
                <a:ext uri="{FF2B5EF4-FFF2-40B4-BE49-F238E27FC236}">
                  <a16:creationId xmlns:a16="http://schemas.microsoft.com/office/drawing/2014/main" id="{0F1C7184-E8A1-49E1-8CD7-B9EA670D61CD}"/>
                </a:ext>
              </a:extLst>
            </p:cNvPr>
            <p:cNvSpPr txBox="1"/>
            <p:nvPr/>
          </p:nvSpPr>
          <p:spPr>
            <a:xfrm>
              <a:off x="4485127" y="5196825"/>
              <a:ext cx="248105"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48" name="文本框 147">
              <a:extLst>
                <a:ext uri="{FF2B5EF4-FFF2-40B4-BE49-F238E27FC236}">
                  <a16:creationId xmlns:a16="http://schemas.microsoft.com/office/drawing/2014/main" id="{2F246B11-58A4-446D-B938-3AC9317E77A7}"/>
                </a:ext>
              </a:extLst>
            </p:cNvPr>
            <p:cNvSpPr txBox="1"/>
            <p:nvPr/>
          </p:nvSpPr>
          <p:spPr>
            <a:xfrm>
              <a:off x="4485128" y="5516118"/>
              <a:ext cx="500890"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0..N</a:t>
              </a:r>
              <a:endParaRPr lang="zh-CN" altLang="en-US" sz="1200" dirty="0">
                <a:latin typeface="微软雅黑" panose="020B0503020204020204" pitchFamily="34" charset="-122"/>
                <a:ea typeface="微软雅黑" panose="020B0503020204020204" pitchFamily="34" charset="-122"/>
              </a:endParaRPr>
            </a:p>
          </p:txBody>
        </p:sp>
        <p:cxnSp>
          <p:nvCxnSpPr>
            <p:cNvPr id="149" name="肘形连接符 39">
              <a:extLst>
                <a:ext uri="{FF2B5EF4-FFF2-40B4-BE49-F238E27FC236}">
                  <a16:creationId xmlns:a16="http://schemas.microsoft.com/office/drawing/2014/main" id="{644A8366-1627-487D-96FC-39958921DDA5}"/>
                </a:ext>
              </a:extLst>
            </p:cNvPr>
            <p:cNvCxnSpPr>
              <a:stCxn id="141" idx="3"/>
              <a:endCxn id="127" idx="2"/>
            </p:cNvCxnSpPr>
            <p:nvPr/>
          </p:nvCxnSpPr>
          <p:spPr>
            <a:xfrm flipV="1">
              <a:off x="5126328" y="2718090"/>
              <a:ext cx="3682334" cy="2193007"/>
            </a:xfrm>
            <a:prstGeom prst="bentConnector2">
              <a:avLst/>
            </a:prstGeom>
            <a:ln w="19050"/>
          </p:spPr>
          <p:style>
            <a:lnRef idx="1">
              <a:schemeClr val="accent5"/>
            </a:lnRef>
            <a:fillRef idx="0">
              <a:schemeClr val="accent5"/>
            </a:fillRef>
            <a:effectRef idx="0">
              <a:schemeClr val="accent5"/>
            </a:effectRef>
            <a:fontRef idx="minor">
              <a:schemeClr val="tx1"/>
            </a:fontRef>
          </p:style>
        </p:cxnSp>
        <p:sp>
          <p:nvSpPr>
            <p:cNvPr id="150" name="文本框 149">
              <a:extLst>
                <a:ext uri="{FF2B5EF4-FFF2-40B4-BE49-F238E27FC236}">
                  <a16:creationId xmlns:a16="http://schemas.microsoft.com/office/drawing/2014/main" id="{3E9A5D68-E393-4A61-9200-AF2E7EEC5E74}"/>
                </a:ext>
              </a:extLst>
            </p:cNvPr>
            <p:cNvSpPr txBox="1"/>
            <p:nvPr/>
          </p:nvSpPr>
          <p:spPr>
            <a:xfrm>
              <a:off x="5136289" y="4621349"/>
              <a:ext cx="473206"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0..N</a:t>
              </a:r>
              <a:endParaRPr lang="zh-CN" altLang="en-US" sz="1200" dirty="0">
                <a:latin typeface="微软雅黑" panose="020B0503020204020204" pitchFamily="34" charset="-122"/>
                <a:ea typeface="微软雅黑" panose="020B0503020204020204" pitchFamily="34" charset="-122"/>
              </a:endParaRPr>
            </a:p>
          </p:txBody>
        </p:sp>
        <p:sp>
          <p:nvSpPr>
            <p:cNvPr id="151" name="矩形 150">
              <a:extLst>
                <a:ext uri="{FF2B5EF4-FFF2-40B4-BE49-F238E27FC236}">
                  <a16:creationId xmlns:a16="http://schemas.microsoft.com/office/drawing/2014/main" id="{E8CBE221-0044-4ACD-ABD2-1A0A3422C2B4}"/>
                </a:ext>
              </a:extLst>
            </p:cNvPr>
            <p:cNvSpPr/>
            <p:nvPr/>
          </p:nvSpPr>
          <p:spPr>
            <a:xfrm>
              <a:off x="6086475" y="5798379"/>
              <a:ext cx="1294782" cy="54540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资源项</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Resource</a:t>
              </a:r>
            </a:p>
          </p:txBody>
        </p:sp>
        <p:cxnSp>
          <p:nvCxnSpPr>
            <p:cNvPr id="152" name="肘形连接符 42">
              <a:extLst>
                <a:ext uri="{FF2B5EF4-FFF2-40B4-BE49-F238E27FC236}">
                  <a16:creationId xmlns:a16="http://schemas.microsoft.com/office/drawing/2014/main" id="{30103819-4150-45A5-9624-B34645E8CFB3}"/>
                </a:ext>
              </a:extLst>
            </p:cNvPr>
            <p:cNvCxnSpPr>
              <a:stCxn id="151" idx="3"/>
              <a:endCxn id="127" idx="2"/>
            </p:cNvCxnSpPr>
            <p:nvPr/>
          </p:nvCxnSpPr>
          <p:spPr>
            <a:xfrm flipV="1">
              <a:off x="7381257" y="2718090"/>
              <a:ext cx="1427405" cy="3352994"/>
            </a:xfrm>
            <a:prstGeom prst="bentConnector2">
              <a:avLst/>
            </a:prstGeom>
            <a:ln w="19050"/>
          </p:spPr>
          <p:style>
            <a:lnRef idx="1">
              <a:schemeClr val="accent5"/>
            </a:lnRef>
            <a:fillRef idx="0">
              <a:schemeClr val="accent5"/>
            </a:fillRef>
            <a:effectRef idx="0">
              <a:schemeClr val="accent5"/>
            </a:effectRef>
            <a:fontRef idx="minor">
              <a:schemeClr val="tx1"/>
            </a:fontRef>
          </p:style>
        </p:cxnSp>
        <p:sp>
          <p:nvSpPr>
            <p:cNvPr id="153" name="文本框 152">
              <a:extLst>
                <a:ext uri="{FF2B5EF4-FFF2-40B4-BE49-F238E27FC236}">
                  <a16:creationId xmlns:a16="http://schemas.microsoft.com/office/drawing/2014/main" id="{0442C73F-3614-46F4-8DCC-A2DEC7422806}"/>
                </a:ext>
              </a:extLst>
            </p:cNvPr>
            <p:cNvSpPr txBox="1"/>
            <p:nvPr/>
          </p:nvSpPr>
          <p:spPr>
            <a:xfrm>
              <a:off x="7388693" y="5788384"/>
              <a:ext cx="473206"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0..N</a:t>
              </a:r>
              <a:endParaRPr lang="zh-CN" altLang="en-US" sz="1200" dirty="0">
                <a:latin typeface="微软雅黑" panose="020B0503020204020204" pitchFamily="34" charset="-122"/>
                <a:ea typeface="微软雅黑" panose="020B0503020204020204" pitchFamily="34" charset="-122"/>
              </a:endParaRPr>
            </a:p>
          </p:txBody>
        </p:sp>
        <p:cxnSp>
          <p:nvCxnSpPr>
            <p:cNvPr id="154" name="直接连接符 153">
              <a:extLst>
                <a:ext uri="{FF2B5EF4-FFF2-40B4-BE49-F238E27FC236}">
                  <a16:creationId xmlns:a16="http://schemas.microsoft.com/office/drawing/2014/main" id="{B6E521BB-2A78-4DAF-9910-36A3651859EF}"/>
                </a:ext>
              </a:extLst>
            </p:cNvPr>
            <p:cNvCxnSpPr>
              <a:stCxn id="151" idx="1"/>
              <a:endCxn id="140" idx="3"/>
            </p:cNvCxnSpPr>
            <p:nvPr/>
          </p:nvCxnSpPr>
          <p:spPr>
            <a:xfrm flipH="1">
              <a:off x="5126327" y="6071084"/>
              <a:ext cx="960148" cy="1"/>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155" name="文本框 154">
              <a:extLst>
                <a:ext uri="{FF2B5EF4-FFF2-40B4-BE49-F238E27FC236}">
                  <a16:creationId xmlns:a16="http://schemas.microsoft.com/office/drawing/2014/main" id="{DAE1E1BE-EE50-4BDC-A4FA-8B9A15672DF7}"/>
                </a:ext>
              </a:extLst>
            </p:cNvPr>
            <p:cNvSpPr txBox="1"/>
            <p:nvPr/>
          </p:nvSpPr>
          <p:spPr>
            <a:xfrm>
              <a:off x="5136647" y="5786577"/>
              <a:ext cx="500890"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0..N</a:t>
              </a:r>
              <a:endParaRPr lang="zh-CN" altLang="en-US" sz="1200" dirty="0">
                <a:latin typeface="微软雅黑" panose="020B0503020204020204" pitchFamily="34" charset="-122"/>
                <a:ea typeface="微软雅黑" panose="020B0503020204020204" pitchFamily="34" charset="-122"/>
              </a:endParaRPr>
            </a:p>
          </p:txBody>
        </p:sp>
        <p:sp>
          <p:nvSpPr>
            <p:cNvPr id="156" name="文本框 155">
              <a:extLst>
                <a:ext uri="{FF2B5EF4-FFF2-40B4-BE49-F238E27FC236}">
                  <a16:creationId xmlns:a16="http://schemas.microsoft.com/office/drawing/2014/main" id="{515754FC-349B-4624-9B38-DBF4699364CD}"/>
                </a:ext>
              </a:extLst>
            </p:cNvPr>
            <p:cNvSpPr txBox="1"/>
            <p:nvPr/>
          </p:nvSpPr>
          <p:spPr>
            <a:xfrm>
              <a:off x="5837742" y="5790403"/>
              <a:ext cx="248105"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57" name="矩形 156">
              <a:extLst>
                <a:ext uri="{FF2B5EF4-FFF2-40B4-BE49-F238E27FC236}">
                  <a16:creationId xmlns:a16="http://schemas.microsoft.com/office/drawing/2014/main" id="{8B1055BB-4082-4D26-8875-CAAABFCFD666}"/>
                </a:ext>
              </a:extLst>
            </p:cNvPr>
            <p:cNvSpPr/>
            <p:nvPr/>
          </p:nvSpPr>
          <p:spPr>
            <a:xfrm>
              <a:off x="1693514" y="981740"/>
              <a:ext cx="1294782" cy="54540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租户</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App</a:t>
              </a:r>
            </a:p>
          </p:txBody>
        </p:sp>
        <p:cxnSp>
          <p:nvCxnSpPr>
            <p:cNvPr id="158" name="直接连接符 157">
              <a:extLst>
                <a:ext uri="{FF2B5EF4-FFF2-40B4-BE49-F238E27FC236}">
                  <a16:creationId xmlns:a16="http://schemas.microsoft.com/office/drawing/2014/main" id="{6C117C6F-495C-4C2D-AD98-136ADBD072F1}"/>
                </a:ext>
              </a:extLst>
            </p:cNvPr>
            <p:cNvCxnSpPr>
              <a:stCxn id="157" idx="3"/>
              <a:endCxn id="60" idx="1"/>
            </p:cNvCxnSpPr>
            <p:nvPr/>
          </p:nvCxnSpPr>
          <p:spPr>
            <a:xfrm>
              <a:off x="2988296" y="1254445"/>
              <a:ext cx="843251" cy="1463"/>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159" name="文本框 158">
              <a:extLst>
                <a:ext uri="{FF2B5EF4-FFF2-40B4-BE49-F238E27FC236}">
                  <a16:creationId xmlns:a16="http://schemas.microsoft.com/office/drawing/2014/main" id="{55E11C11-903B-4254-BCBE-53973FF373ED}"/>
                </a:ext>
              </a:extLst>
            </p:cNvPr>
            <p:cNvSpPr txBox="1"/>
            <p:nvPr/>
          </p:nvSpPr>
          <p:spPr>
            <a:xfrm>
              <a:off x="2998651" y="975910"/>
              <a:ext cx="248105"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60" name="文本框 159">
              <a:extLst>
                <a:ext uri="{FF2B5EF4-FFF2-40B4-BE49-F238E27FC236}">
                  <a16:creationId xmlns:a16="http://schemas.microsoft.com/office/drawing/2014/main" id="{85F3E727-403E-4D31-955D-029F5DE6C4A1}"/>
                </a:ext>
              </a:extLst>
            </p:cNvPr>
            <p:cNvSpPr txBox="1"/>
            <p:nvPr/>
          </p:nvSpPr>
          <p:spPr>
            <a:xfrm>
              <a:off x="3580577" y="974325"/>
              <a:ext cx="248105"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61" name="矩形 160">
              <a:extLst>
                <a:ext uri="{FF2B5EF4-FFF2-40B4-BE49-F238E27FC236}">
                  <a16:creationId xmlns:a16="http://schemas.microsoft.com/office/drawing/2014/main" id="{A7918620-A548-4DFA-B722-31624C8C0331}"/>
                </a:ext>
              </a:extLst>
            </p:cNvPr>
            <p:cNvSpPr/>
            <p:nvPr/>
          </p:nvSpPr>
          <p:spPr>
            <a:xfrm>
              <a:off x="1693513" y="2172681"/>
              <a:ext cx="1294782" cy="545409"/>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项目</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Project</a:t>
              </a:r>
            </a:p>
          </p:txBody>
        </p:sp>
        <p:cxnSp>
          <p:nvCxnSpPr>
            <p:cNvPr id="162" name="直接连接符 161">
              <a:extLst>
                <a:ext uri="{FF2B5EF4-FFF2-40B4-BE49-F238E27FC236}">
                  <a16:creationId xmlns:a16="http://schemas.microsoft.com/office/drawing/2014/main" id="{9A4FB5B7-2F90-409C-AE02-DB7CA9A1E5E8}"/>
                </a:ext>
              </a:extLst>
            </p:cNvPr>
            <p:cNvCxnSpPr>
              <a:stCxn id="157" idx="2"/>
              <a:endCxn id="161" idx="0"/>
            </p:cNvCxnSpPr>
            <p:nvPr/>
          </p:nvCxnSpPr>
          <p:spPr>
            <a:xfrm flipH="1">
              <a:off x="2340904" y="1527149"/>
              <a:ext cx="1" cy="645532"/>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163" name="文本框 162">
              <a:extLst>
                <a:ext uri="{FF2B5EF4-FFF2-40B4-BE49-F238E27FC236}">
                  <a16:creationId xmlns:a16="http://schemas.microsoft.com/office/drawing/2014/main" id="{F8C3ECC1-6286-446F-8135-37F21BBA4E8A}"/>
                </a:ext>
              </a:extLst>
            </p:cNvPr>
            <p:cNvSpPr txBox="1"/>
            <p:nvPr/>
          </p:nvSpPr>
          <p:spPr>
            <a:xfrm>
              <a:off x="2353037" y="1538904"/>
              <a:ext cx="248105"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64" name="文本框 163">
              <a:extLst>
                <a:ext uri="{FF2B5EF4-FFF2-40B4-BE49-F238E27FC236}">
                  <a16:creationId xmlns:a16="http://schemas.microsoft.com/office/drawing/2014/main" id="{082FA5AD-3FD0-4019-8249-60D282D44B7C}"/>
                </a:ext>
              </a:extLst>
            </p:cNvPr>
            <p:cNvSpPr txBox="1"/>
            <p:nvPr/>
          </p:nvSpPr>
          <p:spPr>
            <a:xfrm>
              <a:off x="2351558" y="1897538"/>
              <a:ext cx="507039"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1..N</a:t>
              </a:r>
              <a:endParaRPr lang="zh-CN" altLang="en-US" sz="1200" dirty="0">
                <a:latin typeface="微软雅黑" panose="020B0503020204020204" pitchFamily="34" charset="-122"/>
                <a:ea typeface="微软雅黑" panose="020B0503020204020204" pitchFamily="34" charset="-122"/>
              </a:endParaRPr>
            </a:p>
          </p:txBody>
        </p:sp>
        <p:sp>
          <p:nvSpPr>
            <p:cNvPr id="165" name="文本框 164">
              <a:extLst>
                <a:ext uri="{FF2B5EF4-FFF2-40B4-BE49-F238E27FC236}">
                  <a16:creationId xmlns:a16="http://schemas.microsoft.com/office/drawing/2014/main" id="{C7688E28-0F92-4D23-BBE3-7FA6FBF3D5F5}"/>
                </a:ext>
              </a:extLst>
            </p:cNvPr>
            <p:cNvSpPr txBox="1"/>
            <p:nvPr/>
          </p:nvSpPr>
          <p:spPr>
            <a:xfrm>
              <a:off x="8528837" y="2726275"/>
              <a:ext cx="274434" cy="276999"/>
            </a:xfrm>
            <a:prstGeom prst="rect">
              <a:avLst/>
            </a:prstGeom>
            <a:noFill/>
          </p:spPr>
          <p:txBody>
            <a:bodyPr wrap="none" rtlCol="0">
              <a:spAutoFit/>
            </a:bodyPr>
            <a:lstStyle/>
            <a:p>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12561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179676" y="2564904"/>
            <a:ext cx="58326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algn="ctr" eaLnBrk="1" hangingPunct="1">
              <a:lnSpc>
                <a:spcPct val="100000"/>
              </a:lnSpc>
              <a:spcBef>
                <a:spcPct val="0"/>
              </a:spcBef>
              <a:buFont typeface="Arial" charset="0"/>
              <a:buNone/>
            </a:pPr>
            <a:r>
              <a:rPr lang="en-US" altLang="zh-CN" sz="3600" b="1" spc="200" dirty="0">
                <a:solidFill>
                  <a:schemeClr val="bg1"/>
                </a:solidFill>
                <a:latin typeface="微软雅黑" pitchFamily="34" charset="-122"/>
                <a:sym typeface="+mn-lt"/>
              </a:rPr>
              <a:t>TSF </a:t>
            </a:r>
            <a:r>
              <a:rPr lang="zh-CN" altLang="en-US" sz="3600" b="1" spc="200" dirty="0">
                <a:solidFill>
                  <a:schemeClr val="bg1"/>
                </a:solidFill>
                <a:latin typeface="微软雅黑" pitchFamily="34" charset="-122"/>
                <a:sym typeface="+mn-lt"/>
              </a:rPr>
              <a:t>业务端系统架构</a:t>
            </a:r>
            <a:endParaRPr lang="en-US" altLang="zh-CN" sz="3600" b="1" spc="200" dirty="0">
              <a:solidFill>
                <a:schemeClr val="bg1"/>
              </a:solidFill>
              <a:latin typeface="微软雅黑" pitchFamily="34" charset="-122"/>
              <a:sym typeface="+mn-lt"/>
            </a:endParaRPr>
          </a:p>
        </p:txBody>
      </p:sp>
    </p:spTree>
    <p:extLst>
      <p:ext uri="{BB962C8B-B14F-4D97-AF65-F5344CB8AC3E}">
        <p14:creationId xmlns:p14="http://schemas.microsoft.com/office/powerpoint/2010/main" val="1288483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简介</a:t>
            </a:r>
          </a:p>
        </p:txBody>
      </p:sp>
      <p:sp>
        <p:nvSpPr>
          <p:cNvPr id="3" name="文本框 2">
            <a:extLst>
              <a:ext uri="{FF2B5EF4-FFF2-40B4-BE49-F238E27FC236}">
                <a16:creationId xmlns:a16="http://schemas.microsoft.com/office/drawing/2014/main" id="{28969210-E4D7-48ED-A17A-1EC98E36E4B7}"/>
              </a:ext>
            </a:extLst>
          </p:cNvPr>
          <p:cNvSpPr txBox="1"/>
          <p:nvPr/>
        </p:nvSpPr>
        <p:spPr>
          <a:xfrm>
            <a:off x="494228" y="2270893"/>
            <a:ext cx="11235680" cy="386131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TSF </a:t>
            </a:r>
            <a:r>
              <a:rPr lang="zh-CN" altLang="en-US" sz="2000" dirty="0">
                <a:latin typeface="微软雅黑" panose="020B0503020204020204" pitchFamily="34" charset="-122"/>
                <a:ea typeface="微软雅黑" panose="020B0503020204020204" pitchFamily="34" charset="-122"/>
              </a:rPr>
              <a:t>产品功能</a:t>
            </a:r>
            <a:endParaRPr lang="en-US" altLang="zh-CN" sz="2000" dirty="0">
              <a:latin typeface="微软雅黑" panose="020B0503020204020204" pitchFamily="34" charset="-122"/>
              <a:ea typeface="微软雅黑" panose="020B0503020204020204" pitchFamily="34" charset="-122"/>
            </a:endParaRPr>
          </a:p>
          <a:p>
            <a:endParaRPr lang="en-US" altLang="zh-CN" dirty="0"/>
          </a:p>
          <a:p>
            <a:pPr marL="285750" indent="-285750">
              <a:lnSpc>
                <a:spcPct val="150000"/>
              </a:lnSpc>
              <a:buClr>
                <a:srgbClr val="006EFF"/>
              </a:buClr>
              <a:buSzPct val="70000"/>
              <a:buFont typeface="Wingdings" panose="05000000000000000000" pitchFamily="2" charset="2"/>
              <a:buChar char="u"/>
            </a:pPr>
            <a:r>
              <a:rPr lang="zh-CN" altLang="en-US" dirty="0"/>
              <a:t>资源管理</a:t>
            </a:r>
            <a:endParaRPr lang="en-US" altLang="zh-CN" dirty="0"/>
          </a:p>
          <a:p>
            <a:pPr lvl="1">
              <a:lnSpc>
                <a:spcPct val="150000"/>
              </a:lnSpc>
            </a:pPr>
            <a:r>
              <a:rPr lang="zh-CN" altLang="en-US" sz="1600" dirty="0"/>
              <a:t>集群（网络隔离）、命名空间（服务调用）、部署组（操作单元）</a:t>
            </a:r>
            <a:endParaRPr lang="en-US" altLang="zh-CN" sz="1600" dirty="0"/>
          </a:p>
          <a:p>
            <a:pPr marL="285750" indent="-285750">
              <a:lnSpc>
                <a:spcPct val="150000"/>
              </a:lnSpc>
              <a:buClr>
                <a:srgbClr val="006EFF"/>
              </a:buClr>
              <a:buSzPct val="70000"/>
              <a:buFont typeface="Wingdings" panose="05000000000000000000" pitchFamily="2" charset="2"/>
              <a:buChar char="u"/>
            </a:pPr>
            <a:r>
              <a:rPr lang="zh-CN" altLang="en-US" dirty="0"/>
              <a:t>应用生命周期管理</a:t>
            </a:r>
            <a:endParaRPr lang="en-US" altLang="zh-CN" dirty="0"/>
          </a:p>
          <a:p>
            <a:pPr lvl="1">
              <a:lnSpc>
                <a:spcPct val="150000"/>
              </a:lnSpc>
            </a:pPr>
            <a:r>
              <a:rPr lang="zh-CN" altLang="en-US" sz="1600" dirty="0"/>
              <a:t>应用部署、应用启停、弹性扩缩容、程序版本管理、分布式配置</a:t>
            </a:r>
            <a:endParaRPr lang="en-US" altLang="zh-CN" sz="1600" dirty="0"/>
          </a:p>
          <a:p>
            <a:pPr marL="285750" indent="-285750">
              <a:lnSpc>
                <a:spcPct val="150000"/>
              </a:lnSpc>
              <a:buClr>
                <a:srgbClr val="006EFF"/>
              </a:buClr>
              <a:buSzPct val="70000"/>
              <a:buFont typeface="Wingdings" panose="05000000000000000000" pitchFamily="2" charset="2"/>
              <a:buChar char="u"/>
            </a:pPr>
            <a:r>
              <a:rPr lang="zh-CN" altLang="en-US" dirty="0"/>
              <a:t>微服务治理</a:t>
            </a:r>
            <a:endParaRPr lang="en-US" altLang="zh-CN" dirty="0"/>
          </a:p>
          <a:p>
            <a:pPr lvl="1">
              <a:lnSpc>
                <a:spcPct val="150000"/>
              </a:lnSpc>
            </a:pPr>
            <a:r>
              <a:rPr lang="zh-CN" altLang="en-US" sz="1600" dirty="0"/>
              <a:t>微服务列表、微服务详情、服务限流、服务路由、服务鉴权</a:t>
            </a:r>
            <a:endParaRPr lang="en-US" altLang="zh-CN" sz="1600" dirty="0"/>
          </a:p>
          <a:p>
            <a:pPr marL="285750" indent="-285750">
              <a:lnSpc>
                <a:spcPct val="150000"/>
              </a:lnSpc>
              <a:buClr>
                <a:srgbClr val="006EFF"/>
              </a:buClr>
              <a:buSzPct val="70000"/>
              <a:buFont typeface="Wingdings" panose="05000000000000000000" pitchFamily="2" charset="2"/>
              <a:buChar char="u"/>
            </a:pPr>
            <a:r>
              <a:rPr lang="zh-CN" altLang="en-US" dirty="0"/>
              <a:t>数据化运营</a:t>
            </a:r>
            <a:endParaRPr lang="en-US" altLang="zh-CN" dirty="0"/>
          </a:p>
          <a:p>
            <a:pPr lvl="1">
              <a:lnSpc>
                <a:spcPct val="150000"/>
              </a:lnSpc>
            </a:pPr>
            <a:r>
              <a:rPr lang="zh-CN" altLang="en-US" sz="1600" dirty="0"/>
              <a:t>业务日志、服务依赖拓扑图、调用链详情、微服务统计数据、监控告警</a:t>
            </a:r>
          </a:p>
        </p:txBody>
      </p:sp>
      <p:sp>
        <p:nvSpPr>
          <p:cNvPr id="5" name="文本框 4">
            <a:extLst>
              <a:ext uri="{FF2B5EF4-FFF2-40B4-BE49-F238E27FC236}">
                <a16:creationId xmlns:a16="http://schemas.microsoft.com/office/drawing/2014/main" id="{13C0D3C9-6359-479C-A6A0-324E082F65F2}"/>
              </a:ext>
            </a:extLst>
          </p:cNvPr>
          <p:cNvSpPr txBox="1"/>
          <p:nvPr/>
        </p:nvSpPr>
        <p:spPr>
          <a:xfrm>
            <a:off x="494228" y="1268760"/>
            <a:ext cx="11002371" cy="778931"/>
          </a:xfrm>
          <a:prstGeom prst="rect">
            <a:avLst/>
          </a:prstGeom>
          <a:noFill/>
        </p:spPr>
        <p:txBody>
          <a:bodyPr wrap="square" rtlCol="0">
            <a:spAutoFit/>
          </a:bodyPr>
          <a:lstStyle/>
          <a:p>
            <a:pPr>
              <a:lnSpc>
                <a:spcPct val="130000"/>
              </a:lnSpc>
            </a:pPr>
            <a:r>
              <a:rPr lang="zh-CN" altLang="en-US" dirty="0">
                <a:latin typeface="微软雅黑" panose="020B0503020204020204" pitchFamily="34" charset="-122"/>
                <a:ea typeface="微软雅黑" panose="020B0503020204020204" pitchFamily="34" charset="-122"/>
              </a:rPr>
              <a:t>腾讯分布式服务框架 （</a:t>
            </a:r>
            <a:r>
              <a:rPr lang="en-US" altLang="zh-CN" dirty="0">
                <a:latin typeface="微软雅黑" panose="020B0503020204020204" pitchFamily="34" charset="-122"/>
                <a:ea typeface="微软雅黑" panose="020B0503020204020204" pitchFamily="34" charset="-122"/>
              </a:rPr>
              <a:t>Tencent Service Framework</a:t>
            </a:r>
            <a:r>
              <a:rPr lang="zh-CN" altLang="en-US" dirty="0">
                <a:latin typeface="微软雅黑" panose="020B0503020204020204" pitchFamily="34" charset="-122"/>
                <a:ea typeface="微软雅黑" panose="020B0503020204020204" pitchFamily="34" charset="-122"/>
              </a:rPr>
              <a:t>） 是一个围绕着应用和微服务的 </a:t>
            </a:r>
            <a:r>
              <a:rPr lang="en-US" altLang="zh-CN" dirty="0">
                <a:latin typeface="微软雅黑" panose="020B0503020204020204" pitchFamily="34" charset="-122"/>
                <a:ea typeface="微软雅黑" panose="020B0503020204020204" pitchFamily="34" charset="-122"/>
              </a:rPr>
              <a:t>PaaS </a:t>
            </a:r>
            <a:r>
              <a:rPr lang="zh-CN" altLang="en-US" dirty="0">
                <a:latin typeface="微软雅黑" panose="020B0503020204020204" pitchFamily="34" charset="-122"/>
                <a:ea typeface="微软雅黑" panose="020B0503020204020204" pitchFamily="34" charset="-122"/>
              </a:rPr>
              <a:t>平台，助企业客户解决传统集中式架构转型的困难，打造大规模高可用的分布式系统架构，实现业务、产品的快速落地。</a:t>
            </a:r>
          </a:p>
        </p:txBody>
      </p:sp>
    </p:spTree>
    <p:extLst>
      <p:ext uri="{BB962C8B-B14F-4D97-AF65-F5344CB8AC3E}">
        <p14:creationId xmlns:p14="http://schemas.microsoft.com/office/powerpoint/2010/main" val="729734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44" y="476672"/>
            <a:ext cx="10515600" cy="568886"/>
          </a:xfrm>
        </p:spPr>
        <p:txBody>
          <a:bodyPr/>
          <a:lstStyle/>
          <a:p>
            <a:r>
              <a:rPr kumimoji="1" lang="en-US" altLang="zh-CN"/>
              <a:t>TSF </a:t>
            </a:r>
            <a:r>
              <a:rPr kumimoji="1" lang="zh-CN" altLang="en-US"/>
              <a:t>整体架构</a:t>
            </a:r>
            <a:endParaRPr kumimoji="1" lang="zh-CN" altLang="en-US" dirty="0"/>
          </a:p>
        </p:txBody>
      </p:sp>
      <p:sp>
        <p:nvSpPr>
          <p:cNvPr id="17" name="文本框 16">
            <a:extLst>
              <a:ext uri="{FF2B5EF4-FFF2-40B4-BE49-F238E27FC236}">
                <a16:creationId xmlns:a16="http://schemas.microsoft.com/office/drawing/2014/main" id="{723310A3-74EF-433E-B1D1-CC7844F32169}"/>
              </a:ext>
            </a:extLst>
          </p:cNvPr>
          <p:cNvSpPr txBox="1"/>
          <p:nvPr/>
        </p:nvSpPr>
        <p:spPr>
          <a:xfrm>
            <a:off x="349984" y="1916832"/>
            <a:ext cx="2649672" cy="1705403"/>
          </a:xfrm>
          <a:prstGeom prst="rect">
            <a:avLst/>
          </a:prstGeom>
          <a:noFill/>
        </p:spPr>
        <p:txBody>
          <a:bodyPr wrap="square" rtlCol="0">
            <a:spAutoFit/>
          </a:bodyPr>
          <a:lstStyle/>
          <a:p>
            <a:pPr marL="342900" indent="-342900">
              <a:lnSpc>
                <a:spcPct val="150000"/>
              </a:lnSpc>
              <a:buAutoNum type="arabicPeriod"/>
            </a:pPr>
            <a:r>
              <a:rPr lang="en-US" altLang="zh-CN">
                <a:latin typeface="微软雅黑" panose="020B0503020204020204" pitchFamily="34" charset="-122"/>
                <a:ea typeface="微软雅黑" panose="020B0503020204020204" pitchFamily="34" charset="-122"/>
              </a:rPr>
              <a:t>TSF </a:t>
            </a:r>
            <a:r>
              <a:rPr lang="zh-CN" altLang="en-US">
                <a:latin typeface="微软雅黑" panose="020B0503020204020204" pitchFamily="34" charset="-122"/>
                <a:ea typeface="微软雅黑" panose="020B0503020204020204" pitchFamily="34" charset="-122"/>
              </a:rPr>
              <a:t>管控平台</a:t>
            </a:r>
            <a:endParaRPr lang="en-US" altLang="zh-CN">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en-US" altLang="zh-CN">
                <a:latin typeface="微软雅黑" panose="020B0503020204020204" pitchFamily="34" charset="-122"/>
                <a:ea typeface="微软雅黑" panose="020B0503020204020204" pitchFamily="34" charset="-122"/>
              </a:rPr>
              <a:t>TSF </a:t>
            </a:r>
            <a:r>
              <a:rPr lang="zh-CN" altLang="en-US">
                <a:latin typeface="微软雅黑" panose="020B0503020204020204" pitchFamily="34" charset="-122"/>
                <a:ea typeface="微软雅黑" panose="020B0503020204020204" pitchFamily="34" charset="-122"/>
              </a:rPr>
              <a:t>基础服务组件</a:t>
            </a:r>
          </a:p>
          <a:p>
            <a:pPr marL="342900" indent="-342900">
              <a:lnSpc>
                <a:spcPct val="150000"/>
              </a:lnSpc>
              <a:buAutoNum type="arabicPeriod"/>
            </a:pPr>
            <a:r>
              <a:rPr lang="en-US" altLang="zh-CN">
                <a:latin typeface="微软雅黑" panose="020B0503020204020204" pitchFamily="34" charset="-122"/>
                <a:ea typeface="微软雅黑" panose="020B0503020204020204" pitchFamily="34" charset="-122"/>
              </a:rPr>
              <a:t>TSF </a:t>
            </a:r>
            <a:r>
              <a:rPr lang="zh-CN" altLang="en-US">
                <a:latin typeface="微软雅黑" panose="020B0503020204020204" pitchFamily="34" charset="-122"/>
                <a:ea typeface="微软雅黑" panose="020B0503020204020204" pitchFamily="34" charset="-122"/>
              </a:rPr>
              <a:t>虚拟机应用平台</a:t>
            </a:r>
            <a:endParaRPr lang="en-US" altLang="zh-CN">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en-US" altLang="zh-CN">
                <a:latin typeface="微软雅黑" panose="020B0503020204020204" pitchFamily="34" charset="-122"/>
                <a:ea typeface="微软雅黑" panose="020B0503020204020204" pitchFamily="34" charset="-122"/>
              </a:rPr>
              <a:t>TSF </a:t>
            </a:r>
            <a:r>
              <a:rPr lang="zh-CN" altLang="en-US">
                <a:latin typeface="微软雅黑" panose="020B0503020204020204" pitchFamily="34" charset="-122"/>
                <a:ea typeface="微软雅黑" panose="020B0503020204020204" pitchFamily="34" charset="-122"/>
              </a:rPr>
              <a:t>容器应用平台</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4202C52-DD39-437F-B1BD-175FABB985C9}"/>
              </a:ext>
            </a:extLst>
          </p:cNvPr>
          <p:cNvPicPr>
            <a:picLocks noChangeAspect="1"/>
          </p:cNvPicPr>
          <p:nvPr/>
        </p:nvPicPr>
        <p:blipFill>
          <a:blip r:embed="rId3"/>
          <a:stretch>
            <a:fillRect/>
          </a:stretch>
        </p:blipFill>
        <p:spPr>
          <a:xfrm>
            <a:off x="3151079" y="836712"/>
            <a:ext cx="8712968" cy="4797726"/>
          </a:xfrm>
          <a:prstGeom prst="rect">
            <a:avLst/>
          </a:prstGeom>
        </p:spPr>
      </p:pic>
    </p:spTree>
    <p:extLst>
      <p:ext uri="{BB962C8B-B14F-4D97-AF65-F5344CB8AC3E}">
        <p14:creationId xmlns:p14="http://schemas.microsoft.com/office/powerpoint/2010/main" val="2164072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d24af4d3-2ce9-43ee-b8d4-1a224eca20f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 y="1839308"/>
            <a:ext cx="8075999" cy="2847442"/>
            <a:chOff x="1" y="1839308"/>
            <a:chExt cx="8075999" cy="2847442"/>
          </a:xfrm>
        </p:grpSpPr>
        <p:sp>
          <p:nvSpPr>
            <p:cNvPr id="5" name="îṥḷîḑé">
              <a:extLst>
                <a:ext uri="{FF2B5EF4-FFF2-40B4-BE49-F238E27FC236}">
                  <a16:creationId xmlns:a16="http://schemas.microsoft.com/office/drawing/2014/main" id="{6BF7A20F-B2F3-4B92-A7B2-4F1A966B1F26}"/>
                </a:ext>
              </a:extLst>
            </p:cNvPr>
            <p:cNvSpPr/>
            <p:nvPr/>
          </p:nvSpPr>
          <p:spPr>
            <a:xfrm>
              <a:off x="1" y="1839308"/>
              <a:ext cx="8075999" cy="2847442"/>
            </a:xfrm>
            <a:prstGeom prst="homePlate">
              <a:avLst>
                <a:gd name="adj" fmla="val 36237"/>
              </a:avLst>
            </a:prstGeom>
            <a:blipFill>
              <a:blip r:embed="rId3"/>
              <a:srcRect/>
              <a:stretch>
                <a:fillRect t="-44368" b="-439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ísļiḓe">
              <a:extLst>
                <a:ext uri="{FF2B5EF4-FFF2-40B4-BE49-F238E27FC236}">
                  <a16:creationId xmlns:a16="http://schemas.microsoft.com/office/drawing/2014/main" id="{09D616C8-4052-4EC1-A4DE-EB61A6A37543}"/>
                </a:ext>
              </a:extLst>
            </p:cNvPr>
            <p:cNvGrpSpPr/>
            <p:nvPr/>
          </p:nvGrpSpPr>
          <p:grpSpPr>
            <a:xfrm>
              <a:off x="3519288" y="2573916"/>
              <a:ext cx="689718" cy="689717"/>
              <a:chOff x="6363342" y="2470055"/>
              <a:chExt cx="689718" cy="689717"/>
            </a:xfrm>
          </p:grpSpPr>
          <p:sp>
            <p:nvSpPr>
              <p:cNvPr id="20" name="íṥḷíḋê">
                <a:extLst>
                  <a:ext uri="{FF2B5EF4-FFF2-40B4-BE49-F238E27FC236}">
                    <a16:creationId xmlns:a16="http://schemas.microsoft.com/office/drawing/2014/main" id="{8891A826-7E09-4868-B72D-CA1586F11B8F}"/>
                  </a:ext>
                </a:extLst>
              </p:cNvPr>
              <p:cNvSpPr/>
              <p:nvPr/>
            </p:nvSpPr>
            <p:spPr bwMode="auto">
              <a:xfrm>
                <a:off x="6511964" y="2626130"/>
                <a:ext cx="392474" cy="377566"/>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blipFill>
                <a:blip r:embed="rId3"/>
                <a:srcRect/>
                <a:stretch>
                  <a:fillRect l="-23160" r="-21708"/>
                </a:stretch>
              </a:blipFill>
              <a:ln>
                <a:noFill/>
              </a:ln>
            </p:spPr>
          </p:sp>
          <p:sp>
            <p:nvSpPr>
              <p:cNvPr id="19" name="ïṧḻíde">
                <a:extLst>
                  <a:ext uri="{FF2B5EF4-FFF2-40B4-BE49-F238E27FC236}">
                    <a16:creationId xmlns:a16="http://schemas.microsoft.com/office/drawing/2014/main" id="{469507C2-F27B-40F3-995D-8AB78A3AB797}"/>
                  </a:ext>
                </a:extLst>
              </p:cNvPr>
              <p:cNvSpPr/>
              <p:nvPr/>
            </p:nvSpPr>
            <p:spPr>
              <a:xfrm>
                <a:off x="6363342" y="2470055"/>
                <a:ext cx="689718" cy="689717"/>
              </a:xfrm>
              <a:prstGeom prst="ellipse">
                <a:avLst/>
              </a:prstGeom>
              <a:blipFill>
                <a:blip r:embed="rId3"/>
                <a:srcRect/>
                <a:stretch>
                  <a:fillRect l="-25760" r="-24828"/>
                </a:stretch>
              </a:blip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p>
            </p:txBody>
          </p:sp>
        </p:grpSp>
      </p:grpSp>
      <p:sp>
        <p:nvSpPr>
          <p:cNvPr id="22" name="单圆角矩形 21"/>
          <p:cNvSpPr/>
          <p:nvPr/>
        </p:nvSpPr>
        <p:spPr>
          <a:xfrm>
            <a:off x="8040216" y="1916832"/>
            <a:ext cx="2664296" cy="1296144"/>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2"/>
          <p:cNvSpPr/>
          <p:nvPr/>
        </p:nvSpPr>
        <p:spPr>
          <a:xfrm>
            <a:off x="1919536" y="3318320"/>
            <a:ext cx="3850655" cy="584775"/>
          </a:xfrm>
          <a:prstGeom prst="rect">
            <a:avLst/>
          </a:prstGeom>
        </p:spPr>
        <p:txBody>
          <a:bodyPr wrap="square">
            <a:spAutoFit/>
          </a:bodyPr>
          <a:lstStyle/>
          <a:p>
            <a:pPr algn="ctr"/>
            <a:r>
              <a:rPr kumimoji="1" lang="en-US" altLang="zh-CN" sz="3200" b="1" dirty="0">
                <a:solidFill>
                  <a:srgbClr val="00A3FF"/>
                </a:solidFill>
                <a:latin typeface="微软雅黑" panose="020B0503020204020204" pitchFamily="34" charset="-122"/>
                <a:ea typeface="微软雅黑" panose="020B0503020204020204" pitchFamily="34" charset="-122"/>
                <a:cs typeface="+mn-ea"/>
                <a:sym typeface="+mn-lt"/>
              </a:rPr>
              <a:t>TSF</a:t>
            </a:r>
            <a:r>
              <a:rPr kumimoji="1" lang="zh-CN" altLang="en-US" sz="3200" b="1" dirty="0">
                <a:solidFill>
                  <a:srgbClr val="00A3FF"/>
                </a:solidFill>
                <a:latin typeface="微软雅黑" panose="020B0503020204020204" pitchFamily="34" charset="-122"/>
                <a:ea typeface="微软雅黑" panose="020B0503020204020204" pitchFamily="34" charset="-122"/>
                <a:cs typeface="+mn-ea"/>
                <a:sym typeface="+mn-lt"/>
              </a:rPr>
              <a:t>管控平台</a:t>
            </a:r>
            <a:endParaRPr kumimoji="1" lang="en-US" altLang="zh-CN" sz="3200" b="1" dirty="0">
              <a:solidFill>
                <a:srgbClr val="00A3FF"/>
              </a:solidFill>
              <a:latin typeface="微软雅黑" panose="020B0503020204020204" pitchFamily="34" charset="-122"/>
              <a:ea typeface="微软雅黑" panose="020B0503020204020204" pitchFamily="34" charset="-122"/>
              <a:cs typeface="+mn-ea"/>
              <a:sym typeface="+mn-lt"/>
            </a:endParaRPr>
          </a:p>
        </p:txBody>
      </p:sp>
      <p:pic>
        <p:nvPicPr>
          <p:cNvPr id="11" name="图片 10">
            <a:extLst>
              <a:ext uri="{FF2B5EF4-FFF2-40B4-BE49-F238E27FC236}">
                <a16:creationId xmlns:a16="http://schemas.microsoft.com/office/drawing/2014/main" id="{74978669-0433-4115-BFA8-CC089EF418AD}"/>
              </a:ext>
            </a:extLst>
          </p:cNvPr>
          <p:cNvPicPr>
            <a:picLocks noChangeAspect="1"/>
          </p:cNvPicPr>
          <p:nvPr/>
        </p:nvPicPr>
        <p:blipFill>
          <a:blip r:embed="rId4"/>
          <a:stretch>
            <a:fillRect/>
          </a:stretch>
        </p:blipFill>
        <p:spPr>
          <a:xfrm>
            <a:off x="8040216" y="1923727"/>
            <a:ext cx="3923130" cy="2160240"/>
          </a:xfrm>
          <a:prstGeom prst="rect">
            <a:avLst/>
          </a:prstGeom>
        </p:spPr>
      </p:pic>
    </p:spTree>
    <p:extLst>
      <p:ext uri="{BB962C8B-B14F-4D97-AF65-F5344CB8AC3E}">
        <p14:creationId xmlns:p14="http://schemas.microsoft.com/office/powerpoint/2010/main" val="1110057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a:t>
            </a:r>
          </a:p>
        </p:txBody>
      </p:sp>
      <p:sp>
        <p:nvSpPr>
          <p:cNvPr id="3" name="文本框 2">
            <a:extLst>
              <a:ext uri="{FF2B5EF4-FFF2-40B4-BE49-F238E27FC236}">
                <a16:creationId xmlns:a16="http://schemas.microsoft.com/office/drawing/2014/main" id="{030AA6DD-E525-4B13-B94B-C4BBACA40FFD}"/>
              </a:ext>
            </a:extLst>
          </p:cNvPr>
          <p:cNvSpPr txBox="1"/>
          <p:nvPr/>
        </p:nvSpPr>
        <p:spPr>
          <a:xfrm>
            <a:off x="8688288" y="2708920"/>
            <a:ext cx="2952328" cy="1661609"/>
          </a:xfrm>
          <a:prstGeom prst="rect">
            <a:avLst/>
          </a:prstGeom>
          <a:noFill/>
        </p:spPr>
        <p:txBody>
          <a:bodyPr wrap="square" rtlCol="0">
            <a:spAutoFit/>
          </a:bodyPr>
          <a:lstStyle/>
          <a:p>
            <a:pPr>
              <a:lnSpc>
                <a:spcPct val="130000"/>
              </a:lnSpc>
            </a:pPr>
            <a:r>
              <a:rPr lang="en-US" altLang="zh-CN" sz="1600" dirty="0">
                <a:latin typeface="微软雅黑" panose="020B0503020204020204" pitchFamily="34" charset="-122"/>
                <a:ea typeface="微软雅黑" panose="020B0503020204020204" pitchFamily="34" charset="-122"/>
              </a:rPr>
              <a:t>TSF</a:t>
            </a:r>
            <a:r>
              <a:rPr lang="zh-CN" altLang="en-US" sz="1600" dirty="0">
                <a:latin typeface="微软雅黑" panose="020B0503020204020204" pitchFamily="34" charset="-122"/>
                <a:ea typeface="微软雅黑" panose="020B0503020204020204" pitchFamily="34" charset="-122"/>
              </a:rPr>
              <a:t> 管控模块平台接收前端请求，进行控制台相应操作的逻辑处理，并与容器平台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虚拟机平台进行请求交互，执行相应操作请求；</a:t>
            </a:r>
          </a:p>
        </p:txBody>
      </p:sp>
      <p:pic>
        <p:nvPicPr>
          <p:cNvPr id="6" name="图片 5">
            <a:extLst>
              <a:ext uri="{FF2B5EF4-FFF2-40B4-BE49-F238E27FC236}">
                <a16:creationId xmlns:a16="http://schemas.microsoft.com/office/drawing/2014/main" id="{F091EC31-3E17-4025-B7C2-4A072B7D37BC}"/>
              </a:ext>
            </a:extLst>
          </p:cNvPr>
          <p:cNvPicPr>
            <a:picLocks noChangeAspect="1"/>
          </p:cNvPicPr>
          <p:nvPr/>
        </p:nvPicPr>
        <p:blipFill>
          <a:blip r:embed="rId2"/>
          <a:stretch>
            <a:fillRect/>
          </a:stretch>
        </p:blipFill>
        <p:spPr>
          <a:xfrm>
            <a:off x="551384" y="1785391"/>
            <a:ext cx="7582217" cy="35086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a:t>
            </a:r>
          </a:p>
        </p:txBody>
      </p:sp>
      <p:graphicFrame>
        <p:nvGraphicFramePr>
          <p:cNvPr id="9" name="表格 8">
            <a:extLst>
              <a:ext uri="{FF2B5EF4-FFF2-40B4-BE49-F238E27FC236}">
                <a16:creationId xmlns:a16="http://schemas.microsoft.com/office/drawing/2014/main" id="{81B65B1F-67F3-4EA3-8FA4-C790F0C00539}"/>
              </a:ext>
            </a:extLst>
          </p:cNvPr>
          <p:cNvGraphicFramePr>
            <a:graphicFrameLocks noGrp="1"/>
          </p:cNvGraphicFramePr>
          <p:nvPr>
            <p:extLst>
              <p:ext uri="{D42A27DB-BD31-4B8C-83A1-F6EECF244321}">
                <p14:modId xmlns:p14="http://schemas.microsoft.com/office/powerpoint/2010/main" val="2691005115"/>
              </p:ext>
            </p:extLst>
          </p:nvPr>
        </p:nvGraphicFramePr>
        <p:xfrm>
          <a:off x="983432" y="1916832"/>
          <a:ext cx="10369152" cy="4045028"/>
        </p:xfrm>
        <a:graphic>
          <a:graphicData uri="http://schemas.openxmlformats.org/drawingml/2006/table">
            <a:tbl>
              <a:tblPr firstRow="1" bandRow="1">
                <a:tableStyleId>{F2DE63D5-997A-4646-A377-4702673A728D}</a:tableStyleId>
              </a:tblPr>
              <a:tblGrid>
                <a:gridCol w="1944216">
                  <a:extLst>
                    <a:ext uri="{9D8B030D-6E8A-4147-A177-3AD203B41FA5}">
                      <a16:colId xmlns:a16="http://schemas.microsoft.com/office/drawing/2014/main" val="4091831466"/>
                    </a:ext>
                  </a:extLst>
                </a:gridCol>
                <a:gridCol w="8424936">
                  <a:extLst>
                    <a:ext uri="{9D8B030D-6E8A-4147-A177-3AD203B41FA5}">
                      <a16:colId xmlns:a16="http://schemas.microsoft.com/office/drawing/2014/main" val="2562338951"/>
                    </a:ext>
                  </a:extLst>
                </a:gridCol>
              </a:tblGrid>
              <a:tr h="414338">
                <a:tc>
                  <a:txBody>
                    <a:bodyPr/>
                    <a:lstStyle/>
                    <a:p>
                      <a:pPr algn="l" fontAlgn="b"/>
                      <a:r>
                        <a:rPr lang="zh-CN" altLang="en-US" sz="1400" dirty="0">
                          <a:effectLst/>
                          <a:latin typeface="Courier New" panose="02070309020205020404" pitchFamily="49" charset="0"/>
                          <a:ea typeface="+mn-ea"/>
                          <a:cs typeface="Courier New" panose="02070309020205020404" pitchFamily="49" charset="0"/>
                        </a:rPr>
                        <a:t>模块名称</a:t>
                      </a:r>
                      <a:endParaRPr lang="zh-CN" altLang="en-US" sz="1400" b="0" dirty="0">
                        <a:effectLst/>
                        <a:latin typeface="Courier New" panose="02070309020205020404" pitchFamily="49" charset="0"/>
                        <a:ea typeface="+mn-ea"/>
                        <a:cs typeface="Courier New" panose="02070309020205020404" pitchFamily="49" charset="0"/>
                      </a:endParaRPr>
                    </a:p>
                  </a:txBody>
                  <a:tcPr marL="51313" marR="51313" marT="51313" marB="51313" anchor="b"/>
                </a:tc>
                <a:tc>
                  <a:txBody>
                    <a:bodyPr/>
                    <a:lstStyle/>
                    <a:p>
                      <a:pPr algn="l" fontAlgn="b"/>
                      <a:r>
                        <a:rPr lang="zh-CN" altLang="en-US" sz="1400" dirty="0">
                          <a:effectLst/>
                          <a:latin typeface="Courier New" panose="02070309020205020404" pitchFamily="49" charset="0"/>
                          <a:ea typeface="+mn-ea"/>
                          <a:cs typeface="Courier New" panose="02070309020205020404" pitchFamily="49" charset="0"/>
                        </a:rPr>
                        <a:t>模块功能说明</a:t>
                      </a:r>
                      <a:endParaRPr lang="zh-CN" altLang="en-US" sz="1400" b="0" dirty="0">
                        <a:effectLst/>
                        <a:latin typeface="Courier New" panose="02070309020205020404" pitchFamily="49" charset="0"/>
                        <a:ea typeface="+mn-ea"/>
                        <a:cs typeface="Courier New" panose="02070309020205020404" pitchFamily="49" charset="0"/>
                      </a:endParaRPr>
                    </a:p>
                  </a:txBody>
                  <a:tcPr marL="51313" marR="51313" marT="51313" marB="51313" anchor="b"/>
                </a:tc>
                <a:extLst>
                  <a:ext uri="{0D108BD9-81ED-4DB2-BD59-A6C34878D82A}">
                    <a16:rowId xmlns:a16="http://schemas.microsoft.com/office/drawing/2014/main" val="2590929351"/>
                  </a:ext>
                </a:extLst>
              </a:tr>
              <a:tr h="298162">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a:t>
                      </a:r>
                      <a:r>
                        <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-dispatch</a:t>
                      </a: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控制台相关请求和回复内容统一接入转发层，根据不同操作，转发请求给控制台相应业务微服务模块</a:t>
                      </a:r>
                      <a:endParaRPr lang="en-US" altLang="zh-CN" sz="1400" dirty="0">
                        <a:effectLst/>
                        <a:latin typeface="Microsoft YaHei Light" panose="020B0502040204020203" pitchFamily="34" charset="-122"/>
                        <a:ea typeface="Microsoft YaHei Light" panose="020B0502040204020203" pitchFamily="34" charset="-122"/>
                        <a:cs typeface="Courier New" panose="02070309020205020404" pitchFamily="49" charset="0"/>
                      </a:endParaRPr>
                    </a:p>
                  </a:txBody>
                  <a:tcPr marL="51313" marR="51313" marT="51313" marB="51313"/>
                </a:tc>
                <a:extLst>
                  <a:ext uri="{0D108BD9-81ED-4DB2-BD59-A6C34878D82A}">
                    <a16:rowId xmlns:a16="http://schemas.microsoft.com/office/drawing/2014/main" val="3265557086"/>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a:t>
                      </a:r>
                      <a:r>
                        <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-resource</a:t>
                      </a: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集群、命名空间、应用、部署组、机器节点等相关管理和页面操作</a:t>
                      </a:r>
                    </a:p>
                  </a:txBody>
                  <a:tcPr marL="51313" marR="51313" marT="51313" marB="51313"/>
                </a:tc>
                <a:extLst>
                  <a:ext uri="{0D108BD9-81ED-4DB2-BD59-A6C34878D82A}">
                    <a16:rowId xmlns:a16="http://schemas.microsoft.com/office/drawing/2014/main" val="247754828"/>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a:t>
                      </a:r>
                      <a:r>
                        <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-auth</a:t>
                      </a: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服务间调用的黑白名单设置，黑白名单管理页面</a:t>
                      </a:r>
                    </a:p>
                  </a:txBody>
                  <a:tcPr marL="51313" marR="51313" marT="51313" marB="51313"/>
                </a:tc>
                <a:extLst>
                  <a:ext uri="{0D108BD9-81ED-4DB2-BD59-A6C34878D82A}">
                    <a16:rowId xmlns:a16="http://schemas.microsoft.com/office/drawing/2014/main" val="298503753"/>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tsf-dcfg</a:t>
                      </a:r>
                      <a:endPar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endParaRP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应用配置、全局配置相关管理和页面操作</a:t>
                      </a:r>
                    </a:p>
                  </a:txBody>
                  <a:tcPr marL="51313" marR="51313" marT="51313" marB="51313"/>
                </a:tc>
                <a:extLst>
                  <a:ext uri="{0D108BD9-81ED-4DB2-BD59-A6C34878D82A}">
                    <a16:rowId xmlns:a16="http://schemas.microsoft.com/office/drawing/2014/main" val="4038408516"/>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tsf-tx</a:t>
                      </a:r>
                      <a:endPar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endParaRP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分布式事务信息相关页面</a:t>
                      </a:r>
                    </a:p>
                  </a:txBody>
                  <a:tcPr marL="51313" marR="51313" marT="51313" marB="51313"/>
                </a:tc>
                <a:extLst>
                  <a:ext uri="{0D108BD9-81ED-4DB2-BD59-A6C34878D82A}">
                    <a16:rowId xmlns:a16="http://schemas.microsoft.com/office/drawing/2014/main" val="3309168400"/>
                  </a:ext>
                </a:extLst>
              </a:tr>
              <a:tr h="414338">
                <a:tc>
                  <a:txBody>
                    <a:bodyPr/>
                    <a:lstStyle/>
                    <a:p>
                      <a:pPr fontAlgn="t"/>
                      <a:r>
                        <a:rPr lang="en-US" sz="1400">
                          <a:effectLst/>
                          <a:latin typeface="Microsoft YaHei Light" panose="020B0502040204020203" pitchFamily="34" charset="-122"/>
                          <a:ea typeface="Microsoft YaHei Light" panose="020B0502040204020203" pitchFamily="34" charset="-122"/>
                          <a:cs typeface="Courier New" panose="02070309020205020404" pitchFamily="49" charset="0"/>
                        </a:rPr>
                        <a:t>tsf-apm</a:t>
                      </a: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业务日志、调用链信息、依赖拓扑图、请求相关统计数据相关管理和页面操作</a:t>
                      </a:r>
                    </a:p>
                  </a:txBody>
                  <a:tcPr marL="51313" marR="51313" marT="51313" marB="51313"/>
                </a:tc>
                <a:extLst>
                  <a:ext uri="{0D108BD9-81ED-4DB2-BD59-A6C34878D82A}">
                    <a16:rowId xmlns:a16="http://schemas.microsoft.com/office/drawing/2014/main" val="2412996945"/>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tsf-ms</a:t>
                      </a:r>
                      <a:endPar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endParaRP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微服务列表页面和微服务详情等相关管理和页面操作</a:t>
                      </a:r>
                    </a:p>
                  </a:txBody>
                  <a:tcPr marL="51313" marR="51313" marT="51313" marB="51313"/>
                </a:tc>
                <a:extLst>
                  <a:ext uri="{0D108BD9-81ED-4DB2-BD59-A6C34878D82A}">
                    <a16:rowId xmlns:a16="http://schemas.microsoft.com/office/drawing/2014/main" val="1338821475"/>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a:t>
                      </a:r>
                      <a:r>
                        <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a:t>
                      </a:r>
                      <a:r>
                        <a:rPr lang="en-US" altLang="zh-CN"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alarm</a:t>
                      </a:r>
                      <a:endPar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endParaRP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告警规则管理及相应告警能力</a:t>
                      </a:r>
                    </a:p>
                  </a:txBody>
                  <a:tcPr marL="51313" marR="51313" marT="51313" marB="51313"/>
                </a:tc>
                <a:extLst>
                  <a:ext uri="{0D108BD9-81ED-4DB2-BD59-A6C34878D82A}">
                    <a16:rowId xmlns:a16="http://schemas.microsoft.com/office/drawing/2014/main" val="3568676003"/>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a:t>
                      </a:r>
                      <a:r>
                        <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-endpoint</a:t>
                      </a: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微服务运行端点信息</a:t>
                      </a:r>
                    </a:p>
                  </a:txBody>
                  <a:tcPr marL="51313" marR="51313" marT="51313" marB="51313"/>
                </a:tc>
                <a:extLst>
                  <a:ext uri="{0D108BD9-81ED-4DB2-BD59-A6C34878D82A}">
                    <a16:rowId xmlns:a16="http://schemas.microsoft.com/office/drawing/2014/main" val="1981930098"/>
                  </a:ext>
                </a:extLst>
              </a:tr>
            </a:tbl>
          </a:graphicData>
        </a:graphic>
      </p:graphicFrame>
      <p:sp>
        <p:nvSpPr>
          <p:cNvPr id="10" name="文本框 9">
            <a:extLst>
              <a:ext uri="{FF2B5EF4-FFF2-40B4-BE49-F238E27FC236}">
                <a16:creationId xmlns:a16="http://schemas.microsoft.com/office/drawing/2014/main" id="{188F88D3-7E65-40EC-8BF5-A750394099F9}"/>
              </a:ext>
            </a:extLst>
          </p:cNvPr>
          <p:cNvSpPr txBox="1"/>
          <p:nvPr/>
        </p:nvSpPr>
        <p:spPr>
          <a:xfrm>
            <a:off x="4474604" y="1484784"/>
            <a:ext cx="2520280" cy="369332"/>
          </a:xfrm>
          <a:prstGeom prst="rect">
            <a:avLst/>
          </a:prstGeom>
          <a:noFill/>
        </p:spPr>
        <p:txBody>
          <a:bodyPr wrap="square" rtlCol="0">
            <a:spAutoFit/>
          </a:bodyPr>
          <a:lstStyle/>
          <a:p>
            <a:r>
              <a:rPr lang="en-US" altLang="zh-CN" dirty="0">
                <a:latin typeface="Microsoft YaHei Light" panose="020B0502040204020203" pitchFamily="34" charset="-122"/>
                <a:ea typeface="Microsoft YaHei Light" panose="020B0502040204020203" pitchFamily="34" charset="-122"/>
              </a:rPr>
              <a:t>TSF </a:t>
            </a:r>
            <a:r>
              <a:rPr lang="zh-CN" altLang="en-US" dirty="0">
                <a:latin typeface="Microsoft YaHei Light" panose="020B0502040204020203" pitchFamily="34" charset="-122"/>
                <a:ea typeface="Microsoft YaHei Light" panose="020B0502040204020203" pitchFamily="34" charset="-122"/>
              </a:rPr>
              <a:t>管控平台组件说明</a:t>
            </a:r>
          </a:p>
        </p:txBody>
      </p:sp>
    </p:spTree>
    <p:extLst>
      <p:ext uri="{BB962C8B-B14F-4D97-AF65-F5344CB8AC3E}">
        <p14:creationId xmlns:p14="http://schemas.microsoft.com/office/powerpoint/2010/main" val="1336047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a:t>
            </a:r>
          </a:p>
        </p:txBody>
      </p:sp>
      <p:graphicFrame>
        <p:nvGraphicFramePr>
          <p:cNvPr id="9" name="表格 8">
            <a:extLst>
              <a:ext uri="{FF2B5EF4-FFF2-40B4-BE49-F238E27FC236}">
                <a16:creationId xmlns:a16="http://schemas.microsoft.com/office/drawing/2014/main" id="{81B65B1F-67F3-4EA3-8FA4-C790F0C00539}"/>
              </a:ext>
            </a:extLst>
          </p:cNvPr>
          <p:cNvGraphicFramePr>
            <a:graphicFrameLocks noGrp="1"/>
          </p:cNvGraphicFramePr>
          <p:nvPr>
            <p:extLst>
              <p:ext uri="{D42A27DB-BD31-4B8C-83A1-F6EECF244321}">
                <p14:modId xmlns:p14="http://schemas.microsoft.com/office/powerpoint/2010/main" val="3317970180"/>
              </p:ext>
            </p:extLst>
          </p:nvPr>
        </p:nvGraphicFramePr>
        <p:xfrm>
          <a:off x="983432" y="1916832"/>
          <a:ext cx="10369152" cy="3630690"/>
        </p:xfrm>
        <a:graphic>
          <a:graphicData uri="http://schemas.openxmlformats.org/drawingml/2006/table">
            <a:tbl>
              <a:tblPr firstRow="1" bandRow="1">
                <a:tableStyleId>{F2DE63D5-997A-4646-A377-4702673A728D}</a:tableStyleId>
              </a:tblPr>
              <a:tblGrid>
                <a:gridCol w="1944216">
                  <a:extLst>
                    <a:ext uri="{9D8B030D-6E8A-4147-A177-3AD203B41FA5}">
                      <a16:colId xmlns:a16="http://schemas.microsoft.com/office/drawing/2014/main" val="4091831466"/>
                    </a:ext>
                  </a:extLst>
                </a:gridCol>
                <a:gridCol w="8424936">
                  <a:extLst>
                    <a:ext uri="{9D8B030D-6E8A-4147-A177-3AD203B41FA5}">
                      <a16:colId xmlns:a16="http://schemas.microsoft.com/office/drawing/2014/main" val="2562338951"/>
                    </a:ext>
                  </a:extLst>
                </a:gridCol>
              </a:tblGrid>
              <a:tr h="414338">
                <a:tc>
                  <a:txBody>
                    <a:bodyPr/>
                    <a:lstStyle/>
                    <a:p>
                      <a:pPr algn="l" fontAlgn="b"/>
                      <a:r>
                        <a:rPr lang="zh-CN" altLang="en-US" sz="1400" dirty="0">
                          <a:effectLst/>
                          <a:latin typeface="Courier New" panose="02070309020205020404" pitchFamily="49" charset="0"/>
                          <a:ea typeface="+mn-ea"/>
                          <a:cs typeface="Courier New" panose="02070309020205020404" pitchFamily="49" charset="0"/>
                        </a:rPr>
                        <a:t>模块名称</a:t>
                      </a:r>
                      <a:endParaRPr lang="zh-CN" altLang="en-US" sz="1400" b="0" dirty="0">
                        <a:effectLst/>
                        <a:latin typeface="Courier New" panose="02070309020205020404" pitchFamily="49" charset="0"/>
                        <a:ea typeface="+mn-ea"/>
                        <a:cs typeface="Courier New" panose="02070309020205020404" pitchFamily="49" charset="0"/>
                      </a:endParaRPr>
                    </a:p>
                  </a:txBody>
                  <a:tcPr marL="51313" marR="51313" marT="51313" marB="51313" anchor="b"/>
                </a:tc>
                <a:tc>
                  <a:txBody>
                    <a:bodyPr/>
                    <a:lstStyle/>
                    <a:p>
                      <a:pPr algn="l" fontAlgn="b"/>
                      <a:r>
                        <a:rPr lang="zh-CN" altLang="en-US" sz="1400" dirty="0">
                          <a:effectLst/>
                          <a:latin typeface="Courier New" panose="02070309020205020404" pitchFamily="49" charset="0"/>
                          <a:ea typeface="+mn-ea"/>
                          <a:cs typeface="Courier New" panose="02070309020205020404" pitchFamily="49" charset="0"/>
                        </a:rPr>
                        <a:t>模块功能说明</a:t>
                      </a:r>
                      <a:endParaRPr lang="zh-CN" altLang="en-US" sz="1400" b="0" dirty="0">
                        <a:effectLst/>
                        <a:latin typeface="Courier New" panose="02070309020205020404" pitchFamily="49" charset="0"/>
                        <a:ea typeface="+mn-ea"/>
                        <a:cs typeface="Courier New" panose="02070309020205020404" pitchFamily="49" charset="0"/>
                      </a:endParaRPr>
                    </a:p>
                  </a:txBody>
                  <a:tcPr marL="51313" marR="51313" marT="51313" marB="51313" anchor="b"/>
                </a:tc>
                <a:extLst>
                  <a:ext uri="{0D108BD9-81ED-4DB2-BD59-A6C34878D82A}">
                    <a16:rowId xmlns:a16="http://schemas.microsoft.com/office/drawing/2014/main" val="2590929351"/>
                  </a:ext>
                </a:extLst>
              </a:tr>
              <a:tr h="298162">
                <a:tc>
                  <a:txBody>
                    <a:bodyPr/>
                    <a:lstStyle/>
                    <a:p>
                      <a:pPr fontAlgn="t"/>
                      <a:r>
                        <a:rPr lang="en-US" altLang="zh-CN"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a:t>
                      </a:r>
                      <a:r>
                        <a:rPr lang="en-US" altLang="zh-CN"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-metrics</a:t>
                      </a:r>
                      <a:endPar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endParaRPr>
                    </a:p>
                  </a:txBody>
                  <a:tcPr marL="51313" marR="51313" marT="51313" marB="51313"/>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微服务运行端点信息</a:t>
                      </a:r>
                    </a:p>
                  </a:txBody>
                  <a:tcPr marL="51313" marR="51313" marT="51313" marB="51313"/>
                </a:tc>
                <a:extLst>
                  <a:ext uri="{0D108BD9-81ED-4DB2-BD59-A6C34878D82A}">
                    <a16:rowId xmlns:a16="http://schemas.microsoft.com/office/drawing/2014/main" val="3265557086"/>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a:t>
                      </a:r>
                      <a:r>
                        <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-monitor</a:t>
                      </a: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统计调用链数据上报到时序数据库相关能力</a:t>
                      </a:r>
                    </a:p>
                  </a:txBody>
                  <a:tcPr marL="51313" marR="51313" marT="51313" marB="51313"/>
                </a:tc>
                <a:extLst>
                  <a:ext uri="{0D108BD9-81ED-4DB2-BD59-A6C34878D82A}">
                    <a16:rowId xmlns:a16="http://schemas.microsoft.com/office/drawing/2014/main" val="247754828"/>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a:t>
                      </a:r>
                      <a:r>
                        <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-nameserver</a:t>
                      </a: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名字服务，</a:t>
                      </a:r>
                      <a:r>
                        <a:rPr lang="en-US" altLang="zh-CN"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apigw</a:t>
                      </a:r>
                      <a:r>
                        <a:rPr lang="en-US" altLang="zh-CN"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 </a:t>
                      </a:r>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对接使用</a:t>
                      </a:r>
                    </a:p>
                  </a:txBody>
                  <a:tcPr marL="51313" marR="51313" marT="51313" marB="51313"/>
                </a:tc>
                <a:extLst>
                  <a:ext uri="{0D108BD9-81ED-4DB2-BD59-A6C34878D82A}">
                    <a16:rowId xmlns:a16="http://schemas.microsoft.com/office/drawing/2014/main" val="298503753"/>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a:t>
                      </a:r>
                      <a:r>
                        <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-route</a:t>
                      </a: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服务路由规则管理及相应能力</a:t>
                      </a:r>
                    </a:p>
                  </a:txBody>
                  <a:tcPr marL="51313" marR="51313" marT="51313" marB="51313"/>
                </a:tc>
                <a:extLst>
                  <a:ext uri="{0D108BD9-81ED-4DB2-BD59-A6C34878D82A}">
                    <a16:rowId xmlns:a16="http://schemas.microsoft.com/office/drawing/2014/main" val="4038408516"/>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tsf-ratelimit</a:t>
                      </a:r>
                      <a:endPar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endParaRP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服务限流规则管理及相应能力</a:t>
                      </a:r>
                    </a:p>
                  </a:txBody>
                  <a:tcPr marL="51313" marR="51313" marT="51313" marB="51313"/>
                </a:tc>
                <a:extLst>
                  <a:ext uri="{0D108BD9-81ED-4DB2-BD59-A6C34878D82A}">
                    <a16:rowId xmlns:a16="http://schemas.microsoft.com/office/drawing/2014/main" val="3309168400"/>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a:t>
                      </a:r>
                      <a:r>
                        <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-scalable</a:t>
                      </a: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弹性伸缩规则管理及相应能力</a:t>
                      </a:r>
                    </a:p>
                  </a:txBody>
                  <a:tcPr marL="51313" marR="51313" marT="51313" marB="51313"/>
                </a:tc>
                <a:extLst>
                  <a:ext uri="{0D108BD9-81ED-4DB2-BD59-A6C34878D82A}">
                    <a16:rowId xmlns:a16="http://schemas.microsoft.com/office/drawing/2014/main" val="2412996945"/>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a:t>
                      </a:r>
                      <a:r>
                        <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-template</a:t>
                      </a: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项目编排，脚手架代码框架生成</a:t>
                      </a:r>
                    </a:p>
                  </a:txBody>
                  <a:tcPr marL="51313" marR="51313" marT="51313" marB="51313"/>
                </a:tc>
                <a:extLst>
                  <a:ext uri="{0D108BD9-81ED-4DB2-BD59-A6C34878D82A}">
                    <a16:rowId xmlns:a16="http://schemas.microsoft.com/office/drawing/2014/main" val="1338821475"/>
                  </a:ext>
                </a:extLst>
              </a:tr>
              <a:tr h="414338">
                <a:tc>
                  <a:txBody>
                    <a:bodyPr/>
                    <a:lstStyle/>
                    <a:p>
                      <a:pPr fontAlgn="t"/>
                      <a:r>
                        <a:rPr lang="en-US" sz="1400" dirty="0" err="1">
                          <a:effectLst/>
                          <a:latin typeface="Microsoft YaHei Light" panose="020B0502040204020203" pitchFamily="34" charset="-122"/>
                          <a:ea typeface="Microsoft YaHei Light" panose="020B0502040204020203" pitchFamily="34" charset="-122"/>
                          <a:cs typeface="Courier New" panose="02070309020205020404" pitchFamily="49" charset="0"/>
                        </a:rPr>
                        <a:t>tsf-lic</a:t>
                      </a:r>
                      <a:endParaRPr 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endParaRPr>
                    </a:p>
                  </a:txBody>
                  <a:tcPr marL="51313" marR="51313" marT="51313" marB="51313"/>
                </a:tc>
                <a:tc>
                  <a:txBody>
                    <a:bodyPr/>
                    <a:lstStyle/>
                    <a:p>
                      <a:pPr fontAlgn="t"/>
                      <a:r>
                        <a:rPr lang="zh-CN" altLang="en-US" sz="1400" dirty="0">
                          <a:effectLst/>
                          <a:latin typeface="Microsoft YaHei Light" panose="020B0502040204020203" pitchFamily="34" charset="-122"/>
                          <a:ea typeface="Microsoft YaHei Light" panose="020B0502040204020203" pitchFamily="34" charset="-122"/>
                          <a:cs typeface="Courier New" panose="02070309020205020404" pitchFamily="49" charset="0"/>
                        </a:rPr>
                        <a:t>用户许可辅助模块</a:t>
                      </a:r>
                    </a:p>
                  </a:txBody>
                  <a:tcPr marL="51313" marR="51313" marT="51313" marB="51313"/>
                </a:tc>
                <a:extLst>
                  <a:ext uri="{0D108BD9-81ED-4DB2-BD59-A6C34878D82A}">
                    <a16:rowId xmlns:a16="http://schemas.microsoft.com/office/drawing/2014/main" val="3568676003"/>
                  </a:ext>
                </a:extLst>
              </a:tr>
            </a:tbl>
          </a:graphicData>
        </a:graphic>
      </p:graphicFrame>
      <p:sp>
        <p:nvSpPr>
          <p:cNvPr id="10" name="文本框 9">
            <a:extLst>
              <a:ext uri="{FF2B5EF4-FFF2-40B4-BE49-F238E27FC236}">
                <a16:creationId xmlns:a16="http://schemas.microsoft.com/office/drawing/2014/main" id="{188F88D3-7E65-40EC-8BF5-A750394099F9}"/>
              </a:ext>
            </a:extLst>
          </p:cNvPr>
          <p:cNvSpPr txBox="1"/>
          <p:nvPr/>
        </p:nvSpPr>
        <p:spPr>
          <a:xfrm>
            <a:off x="4474604" y="1484784"/>
            <a:ext cx="2520280" cy="369332"/>
          </a:xfrm>
          <a:prstGeom prst="rect">
            <a:avLst/>
          </a:prstGeom>
          <a:noFill/>
        </p:spPr>
        <p:txBody>
          <a:bodyPr wrap="square" rtlCol="0">
            <a:spAutoFit/>
          </a:bodyPr>
          <a:lstStyle/>
          <a:p>
            <a:r>
              <a:rPr lang="en-US" altLang="zh-CN" dirty="0">
                <a:latin typeface="Microsoft YaHei Light" panose="020B0502040204020203" pitchFamily="34" charset="-122"/>
                <a:ea typeface="Microsoft YaHei Light" panose="020B0502040204020203" pitchFamily="34" charset="-122"/>
              </a:rPr>
              <a:t>TSF </a:t>
            </a:r>
            <a:r>
              <a:rPr lang="zh-CN" altLang="en-US" dirty="0">
                <a:latin typeface="Microsoft YaHei Light" panose="020B0502040204020203" pitchFamily="34" charset="-122"/>
                <a:ea typeface="Microsoft YaHei Light" panose="020B0502040204020203" pitchFamily="34" charset="-122"/>
              </a:rPr>
              <a:t>管控平台组件说明</a:t>
            </a:r>
          </a:p>
        </p:txBody>
      </p:sp>
    </p:spTree>
    <p:extLst>
      <p:ext uri="{BB962C8B-B14F-4D97-AF65-F5344CB8AC3E}">
        <p14:creationId xmlns:p14="http://schemas.microsoft.com/office/powerpoint/2010/main" val="3599507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
          <p:cNvSpPr txBox="1">
            <a:spLocks noChangeArrowheads="1"/>
          </p:cNvSpPr>
          <p:nvPr/>
        </p:nvSpPr>
        <p:spPr bwMode="auto">
          <a:xfrm>
            <a:off x="551384" y="396250"/>
            <a:ext cx="142443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eaLnBrk="1" hangingPunct="1">
              <a:lnSpc>
                <a:spcPct val="100000"/>
              </a:lnSpc>
              <a:spcBef>
                <a:spcPct val="0"/>
              </a:spcBef>
              <a:buFont typeface="Arial" charset="0"/>
              <a:buNone/>
            </a:pPr>
            <a:r>
              <a:rPr lang="zh-CN" altLang="en-US" sz="4400" b="1" spc="200" dirty="0">
                <a:solidFill>
                  <a:schemeClr val="bg1"/>
                </a:solidFill>
                <a:latin typeface="微软雅黑" pitchFamily="34" charset="-122"/>
                <a:sym typeface="+mn-lt"/>
              </a:rPr>
              <a:t>目录</a:t>
            </a:r>
            <a:endParaRPr lang="en-US" altLang="zh-CN" sz="4400" b="1" spc="200" dirty="0">
              <a:solidFill>
                <a:schemeClr val="bg1"/>
              </a:solidFill>
              <a:latin typeface="微软雅黑" pitchFamily="34" charset="-122"/>
              <a:sym typeface="+mn-lt"/>
            </a:endParaRPr>
          </a:p>
        </p:txBody>
      </p:sp>
      <p:sp>
        <p:nvSpPr>
          <p:cNvPr id="7" name="ïṩļíḓe">
            <a:extLst>
              <a:ext uri="{FF2B5EF4-FFF2-40B4-BE49-F238E27FC236}">
                <a16:creationId xmlns:a16="http://schemas.microsoft.com/office/drawing/2014/main" id="{C2646A5E-87EF-4EFA-89B6-41024E8CEFBC}"/>
              </a:ext>
            </a:extLst>
          </p:cNvPr>
          <p:cNvSpPr/>
          <p:nvPr/>
        </p:nvSpPr>
        <p:spPr>
          <a:xfrm rot="2588825">
            <a:off x="4307930" y="1990466"/>
            <a:ext cx="3519280" cy="3519280"/>
          </a:xfrm>
          <a:prstGeom prst="chord">
            <a:avLst>
              <a:gd name="adj1" fmla="val 5518223"/>
              <a:gd name="adj2" fmla="val 16092163"/>
            </a:avLst>
          </a:prstGeom>
          <a:solidFill>
            <a:schemeClr val="accent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grpSp>
        <p:nvGrpSpPr>
          <p:cNvPr id="50" name="组合 49"/>
          <p:cNvGrpSpPr/>
          <p:nvPr/>
        </p:nvGrpSpPr>
        <p:grpSpPr>
          <a:xfrm>
            <a:off x="660398" y="1419137"/>
            <a:ext cx="10858502" cy="4219288"/>
            <a:chOff x="660398" y="1419137"/>
            <a:chExt cx="10858502" cy="4219288"/>
          </a:xfrm>
        </p:grpSpPr>
        <p:grpSp>
          <p:nvGrpSpPr>
            <p:cNvPr id="8" name="îṡḷîďé">
              <a:extLst>
                <a:ext uri="{FF2B5EF4-FFF2-40B4-BE49-F238E27FC236}">
                  <a16:creationId xmlns:a16="http://schemas.microsoft.com/office/drawing/2014/main" id="{DADE75B6-9987-41EB-B318-A3EA152EE02E}"/>
                </a:ext>
              </a:extLst>
            </p:cNvPr>
            <p:cNvGrpSpPr/>
            <p:nvPr/>
          </p:nvGrpSpPr>
          <p:grpSpPr>
            <a:xfrm>
              <a:off x="4352090" y="2031860"/>
              <a:ext cx="3519280" cy="3519280"/>
              <a:chOff x="4352090" y="1893257"/>
              <a:chExt cx="3519280" cy="3519280"/>
            </a:xfrm>
          </p:grpSpPr>
          <p:sp>
            <p:nvSpPr>
              <p:cNvPr id="24" name="îşļïde">
                <a:extLst>
                  <a:ext uri="{FF2B5EF4-FFF2-40B4-BE49-F238E27FC236}">
                    <a16:creationId xmlns:a16="http://schemas.microsoft.com/office/drawing/2014/main" id="{65595D49-1DDB-4057-8744-0C5515788605}"/>
                  </a:ext>
                </a:extLst>
              </p:cNvPr>
              <p:cNvSpPr/>
              <p:nvPr/>
            </p:nvSpPr>
            <p:spPr>
              <a:xfrm rot="2588825" flipH="1">
                <a:off x="4352090" y="1893257"/>
                <a:ext cx="3519280" cy="3519280"/>
              </a:xfrm>
              <a:prstGeom prst="chord">
                <a:avLst>
                  <a:gd name="adj1" fmla="val 5518223"/>
                  <a:gd name="adj2" fmla="val 16092163"/>
                </a:avLst>
              </a:prstGeom>
              <a:solidFill>
                <a:schemeClr val="bg1">
                  <a:lumMod val="85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25" name="íşļiḑê">
                <a:extLst>
                  <a:ext uri="{FF2B5EF4-FFF2-40B4-BE49-F238E27FC236}">
                    <a16:creationId xmlns:a16="http://schemas.microsoft.com/office/drawing/2014/main" id="{1B3E2704-2F0B-4724-9D37-D5630561A105}"/>
                  </a:ext>
                </a:extLst>
              </p:cNvPr>
              <p:cNvSpPr/>
              <p:nvPr/>
            </p:nvSpPr>
            <p:spPr>
              <a:xfrm>
                <a:off x="5968829" y="3507265"/>
                <a:ext cx="1124563" cy="1124563"/>
              </a:xfrm>
              <a:prstGeom prst="ellipse">
                <a:avLst/>
              </a:prstGeom>
              <a:solidFill>
                <a:schemeClr val="bg1">
                  <a:lumMod val="85000"/>
                </a:schemeClr>
              </a:solidFill>
              <a:ln w="11430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26" name="ï$ľïḑê">
                <a:extLst>
                  <a:ext uri="{FF2B5EF4-FFF2-40B4-BE49-F238E27FC236}">
                    <a16:creationId xmlns:a16="http://schemas.microsoft.com/office/drawing/2014/main" id="{549DE273-9561-438B-9A67-38398B2224C3}"/>
                  </a:ext>
                </a:extLst>
              </p:cNvPr>
              <p:cNvSpPr/>
              <p:nvPr/>
            </p:nvSpPr>
            <p:spPr>
              <a:xfrm>
                <a:off x="5123206" y="2660330"/>
                <a:ext cx="1124563" cy="1124563"/>
              </a:xfrm>
              <a:prstGeom prst="ellipse">
                <a:avLst/>
              </a:prstGeom>
              <a:solidFill>
                <a:schemeClr val="accent1"/>
              </a:solidFill>
              <a:ln w="11430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a:cs typeface="+mn-ea"/>
                  <a:sym typeface="+mn-lt"/>
                </a:endParaRPr>
              </a:p>
            </p:txBody>
          </p:sp>
          <p:sp>
            <p:nvSpPr>
              <p:cNvPr id="27" name="î$lide">
                <a:extLst>
                  <a:ext uri="{FF2B5EF4-FFF2-40B4-BE49-F238E27FC236}">
                    <a16:creationId xmlns:a16="http://schemas.microsoft.com/office/drawing/2014/main" id="{6D68400D-ED32-43EE-B164-05FBEA338E24}"/>
                  </a:ext>
                </a:extLst>
              </p:cNvPr>
              <p:cNvSpPr/>
              <p:nvPr/>
            </p:nvSpPr>
            <p:spPr bwMode="auto">
              <a:xfrm>
                <a:off x="6309490" y="3856342"/>
                <a:ext cx="443240" cy="426410"/>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tx1">
                  <a:lumMod val="50000"/>
                  <a:lumOff val="50000"/>
                </a:schemeClr>
              </a:solidFill>
              <a:ln>
                <a:noFill/>
              </a:ln>
            </p:spPr>
            <p:txBody>
              <a:bodyPr/>
              <a:lstStyle/>
              <a:p>
                <a:endParaRPr lang="zh-CN" altLang="en-US">
                  <a:latin typeface="+mn-lt"/>
                  <a:ea typeface="+mn-ea"/>
                  <a:cs typeface="+mn-ea"/>
                  <a:sym typeface="+mn-lt"/>
                </a:endParaRPr>
              </a:p>
            </p:txBody>
          </p:sp>
          <p:sp>
            <p:nvSpPr>
              <p:cNvPr id="28" name="iṡḷíḍè">
                <a:extLst>
                  <a:ext uri="{FF2B5EF4-FFF2-40B4-BE49-F238E27FC236}">
                    <a16:creationId xmlns:a16="http://schemas.microsoft.com/office/drawing/2014/main" id="{6A99AE37-5356-4152-AB34-2932BAE55F4D}"/>
                  </a:ext>
                </a:extLst>
              </p:cNvPr>
              <p:cNvSpPr/>
              <p:nvPr/>
            </p:nvSpPr>
            <p:spPr bwMode="auto">
              <a:xfrm>
                <a:off x="5463870" y="3001409"/>
                <a:ext cx="443236" cy="44240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p>
                <a:endParaRPr lang="zh-CN" altLang="en-US">
                  <a:latin typeface="+mn-lt"/>
                  <a:ea typeface="+mn-ea"/>
                  <a:cs typeface="+mn-ea"/>
                  <a:sym typeface="+mn-lt"/>
                </a:endParaRPr>
              </a:p>
            </p:txBody>
          </p:sp>
        </p:grpSp>
        <p:cxnSp>
          <p:nvCxnSpPr>
            <p:cNvPr id="18" name="直接连接符 17">
              <a:extLst>
                <a:ext uri="{FF2B5EF4-FFF2-40B4-BE49-F238E27FC236}">
                  <a16:creationId xmlns:a16="http://schemas.microsoft.com/office/drawing/2014/main" id="{C89B96DF-BCE5-4CDF-9ABD-27ABD643604A}"/>
                </a:ext>
              </a:extLst>
            </p:cNvPr>
            <p:cNvCxnSpPr>
              <a:cxnSpLocks/>
            </p:cNvCxnSpPr>
            <p:nvPr/>
          </p:nvCxnSpPr>
          <p:spPr>
            <a:xfrm>
              <a:off x="5907106" y="5638425"/>
              <a:ext cx="559984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81F28E9-25D0-40AD-81BB-A3547477168B}"/>
                </a:ext>
              </a:extLst>
            </p:cNvPr>
            <p:cNvCxnSpPr>
              <a:cxnSpLocks/>
            </p:cNvCxnSpPr>
            <p:nvPr/>
          </p:nvCxnSpPr>
          <p:spPr>
            <a:xfrm>
              <a:off x="7740713" y="4599148"/>
              <a:ext cx="376624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D8E1F32-4DBA-4635-8056-0395D0D548C4}"/>
                </a:ext>
              </a:extLst>
            </p:cNvPr>
            <p:cNvCxnSpPr>
              <a:cxnSpLocks/>
            </p:cNvCxnSpPr>
            <p:nvPr/>
          </p:nvCxnSpPr>
          <p:spPr>
            <a:xfrm>
              <a:off x="7896200" y="3559848"/>
              <a:ext cx="361075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2"/>
            <p:cNvSpPr txBox="1">
              <a:spLocks noChangeArrowheads="1"/>
            </p:cNvSpPr>
            <p:nvPr/>
          </p:nvSpPr>
          <p:spPr bwMode="auto">
            <a:xfrm>
              <a:off x="660398" y="1419137"/>
              <a:ext cx="4248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marL="285750" indent="-285750" eaLnBrk="1" hangingPunct="1">
                <a:lnSpc>
                  <a:spcPct val="100000"/>
                </a:lnSpc>
                <a:spcBef>
                  <a:spcPct val="0"/>
                </a:spcBef>
                <a:buFont typeface="Arial" pitchFamily="34" charset="0"/>
                <a:buChar char="•"/>
              </a:pPr>
              <a:r>
                <a:rPr lang="zh-CN" altLang="en-US" sz="1800" dirty="0">
                  <a:solidFill>
                    <a:schemeClr val="bg1"/>
                  </a:solidFill>
                  <a:latin typeface="微软雅黑" pitchFamily="34" charset="-122"/>
                  <a:sym typeface="+mn-lt"/>
                </a:rPr>
                <a:t>腾讯云中间件简介</a:t>
              </a:r>
              <a:endParaRPr lang="en-US" altLang="zh-CN" sz="1800" dirty="0">
                <a:solidFill>
                  <a:schemeClr val="bg1"/>
                </a:solidFill>
                <a:latin typeface="微软雅黑" pitchFamily="34" charset="-122"/>
                <a:sym typeface="+mn-lt"/>
              </a:endParaRPr>
            </a:p>
          </p:txBody>
        </p:sp>
        <p:sp>
          <p:nvSpPr>
            <p:cNvPr id="32" name="文本框 2"/>
            <p:cNvSpPr txBox="1">
              <a:spLocks noChangeArrowheads="1"/>
            </p:cNvSpPr>
            <p:nvPr/>
          </p:nvSpPr>
          <p:spPr bwMode="auto">
            <a:xfrm>
              <a:off x="7270428" y="5134369"/>
              <a:ext cx="4248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marL="285750" indent="-285750" algn="r" eaLnBrk="1" hangingPunct="1">
                <a:lnSpc>
                  <a:spcPct val="100000"/>
                </a:lnSpc>
                <a:spcBef>
                  <a:spcPct val="0"/>
                </a:spcBef>
                <a:buFont typeface="Arial" pitchFamily="34" charset="0"/>
                <a:buChar char="•"/>
              </a:pPr>
              <a:r>
                <a:rPr lang="en-US" altLang="zh-CN" sz="1800" dirty="0">
                  <a:solidFill>
                    <a:schemeClr val="bg1"/>
                  </a:solidFill>
                  <a:latin typeface="微软雅黑" pitchFamily="34" charset="-122"/>
                  <a:sym typeface="+mn-lt"/>
                </a:rPr>
                <a:t>TSF </a:t>
              </a:r>
              <a:r>
                <a:rPr lang="zh-CN" altLang="en-US" sz="1800" dirty="0">
                  <a:solidFill>
                    <a:schemeClr val="bg1"/>
                  </a:solidFill>
                  <a:latin typeface="微软雅黑" pitchFamily="34" charset="-122"/>
                  <a:sym typeface="+mn-lt"/>
                </a:rPr>
                <a:t>容器应用平台</a:t>
              </a:r>
              <a:endParaRPr lang="en-US" altLang="zh-CN" sz="1800" dirty="0">
                <a:solidFill>
                  <a:schemeClr val="bg1"/>
                </a:solidFill>
                <a:latin typeface="微软雅黑" pitchFamily="34" charset="-122"/>
                <a:sym typeface="+mn-lt"/>
              </a:endParaRPr>
            </a:p>
          </p:txBody>
        </p:sp>
        <p:sp>
          <p:nvSpPr>
            <p:cNvPr id="35" name="文本框 2"/>
            <p:cNvSpPr txBox="1">
              <a:spLocks noChangeArrowheads="1"/>
            </p:cNvSpPr>
            <p:nvPr/>
          </p:nvSpPr>
          <p:spPr bwMode="auto">
            <a:xfrm>
              <a:off x="7270428" y="4126257"/>
              <a:ext cx="4248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marL="285750" indent="-285750" algn="r" eaLnBrk="1" hangingPunct="1">
                <a:lnSpc>
                  <a:spcPct val="100000"/>
                </a:lnSpc>
                <a:spcBef>
                  <a:spcPct val="0"/>
                </a:spcBef>
                <a:buFont typeface="Arial" pitchFamily="34" charset="0"/>
                <a:buChar char="•"/>
              </a:pPr>
              <a:r>
                <a:rPr lang="en-US" altLang="zh-CN" sz="1800" dirty="0">
                  <a:solidFill>
                    <a:schemeClr val="bg1"/>
                  </a:solidFill>
                  <a:latin typeface="微软雅黑" pitchFamily="34" charset="-122"/>
                  <a:sym typeface="+mn-lt"/>
                </a:rPr>
                <a:t>TSF </a:t>
              </a:r>
              <a:r>
                <a:rPr lang="zh-CN" altLang="en-US" sz="1800" dirty="0">
                  <a:solidFill>
                    <a:schemeClr val="bg1"/>
                  </a:solidFill>
                  <a:latin typeface="微软雅黑" pitchFamily="34" charset="-122"/>
                  <a:sym typeface="+mn-lt"/>
                </a:rPr>
                <a:t>虚拟机应用平台</a:t>
              </a:r>
              <a:endParaRPr lang="en-US" altLang="zh-CN" sz="1800" dirty="0">
                <a:solidFill>
                  <a:schemeClr val="bg1"/>
                </a:solidFill>
                <a:latin typeface="微软雅黑" pitchFamily="34" charset="-122"/>
                <a:sym typeface="+mn-lt"/>
              </a:endParaRPr>
            </a:p>
          </p:txBody>
        </p:sp>
        <p:sp>
          <p:nvSpPr>
            <p:cNvPr id="36" name="文本框 2"/>
            <p:cNvSpPr txBox="1">
              <a:spLocks noChangeArrowheads="1"/>
            </p:cNvSpPr>
            <p:nvPr/>
          </p:nvSpPr>
          <p:spPr bwMode="auto">
            <a:xfrm>
              <a:off x="7258482" y="3070716"/>
              <a:ext cx="4248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marL="285750" indent="-285750" algn="r" eaLnBrk="1" hangingPunct="1">
                <a:lnSpc>
                  <a:spcPct val="100000"/>
                </a:lnSpc>
                <a:spcBef>
                  <a:spcPct val="0"/>
                </a:spcBef>
                <a:buFont typeface="Arial" pitchFamily="34" charset="0"/>
                <a:buChar char="•"/>
              </a:pPr>
              <a:r>
                <a:rPr lang="en-US" altLang="zh-CN" sz="1800" dirty="0">
                  <a:solidFill>
                    <a:schemeClr val="bg1"/>
                  </a:solidFill>
                  <a:latin typeface="微软雅黑" pitchFamily="34" charset="-122"/>
                  <a:sym typeface="+mn-lt"/>
                </a:rPr>
                <a:t>TSF </a:t>
              </a:r>
              <a:r>
                <a:rPr lang="zh-CN" altLang="en-US" sz="1800" dirty="0">
                  <a:solidFill>
                    <a:schemeClr val="bg1"/>
                  </a:solidFill>
                  <a:latin typeface="微软雅黑" pitchFamily="34" charset="-122"/>
                  <a:sym typeface="+mn-lt"/>
                </a:rPr>
                <a:t>分布式事务</a:t>
              </a:r>
              <a:endParaRPr lang="en-US" altLang="zh-CN" sz="1800" dirty="0">
                <a:solidFill>
                  <a:schemeClr val="bg1"/>
                </a:solidFill>
                <a:latin typeface="微软雅黑" pitchFamily="34" charset="-122"/>
                <a:sym typeface="+mn-lt"/>
              </a:endParaRPr>
            </a:p>
          </p:txBody>
        </p:sp>
        <p:sp>
          <p:nvSpPr>
            <p:cNvPr id="37" name="文本框 2"/>
            <p:cNvSpPr txBox="1">
              <a:spLocks noChangeArrowheads="1"/>
            </p:cNvSpPr>
            <p:nvPr/>
          </p:nvSpPr>
          <p:spPr bwMode="auto">
            <a:xfrm>
              <a:off x="7258482" y="2048248"/>
              <a:ext cx="4248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marL="285750" indent="-285750" algn="r" eaLnBrk="1" hangingPunct="1">
                <a:lnSpc>
                  <a:spcPct val="100000"/>
                </a:lnSpc>
                <a:spcBef>
                  <a:spcPct val="0"/>
                </a:spcBef>
                <a:buFont typeface="Arial" pitchFamily="34" charset="0"/>
                <a:buChar char="•"/>
              </a:pPr>
              <a:r>
                <a:rPr lang="en-US" altLang="zh-CN" sz="1800" dirty="0">
                  <a:solidFill>
                    <a:schemeClr val="bg1"/>
                  </a:solidFill>
                  <a:latin typeface="微软雅黑" pitchFamily="34" charset="-122"/>
                  <a:sym typeface="+mn-lt"/>
                </a:rPr>
                <a:t>TSF </a:t>
              </a:r>
              <a:r>
                <a:rPr lang="en-US" altLang="zh-CN" sz="1800" dirty="0" err="1">
                  <a:solidFill>
                    <a:schemeClr val="bg1"/>
                  </a:solidFill>
                  <a:latin typeface="微软雅黑" pitchFamily="34" charset="-122"/>
                  <a:sym typeface="+mn-lt"/>
                </a:rPr>
                <a:t>ServiceMesh</a:t>
              </a:r>
              <a:endParaRPr lang="en-US" altLang="zh-CN" sz="1800" dirty="0">
                <a:solidFill>
                  <a:schemeClr val="bg1"/>
                </a:solidFill>
                <a:latin typeface="微软雅黑" pitchFamily="34" charset="-122"/>
                <a:sym typeface="+mn-lt"/>
              </a:endParaRPr>
            </a:p>
          </p:txBody>
        </p:sp>
        <p:cxnSp>
          <p:nvCxnSpPr>
            <p:cNvPr id="38" name="直接连接符 37">
              <a:extLst>
                <a:ext uri="{FF2B5EF4-FFF2-40B4-BE49-F238E27FC236}">
                  <a16:creationId xmlns:a16="http://schemas.microsoft.com/office/drawing/2014/main" id="{D9BABC5A-77D1-47C8-ACE8-8374592C28F4}"/>
                </a:ext>
              </a:extLst>
            </p:cNvPr>
            <p:cNvCxnSpPr>
              <a:cxnSpLocks/>
            </p:cNvCxnSpPr>
            <p:nvPr/>
          </p:nvCxnSpPr>
          <p:spPr>
            <a:xfrm>
              <a:off x="660398" y="4990353"/>
              <a:ext cx="4164126" cy="629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文本框 2"/>
            <p:cNvSpPr txBox="1">
              <a:spLocks noChangeArrowheads="1"/>
            </p:cNvSpPr>
            <p:nvPr/>
          </p:nvSpPr>
          <p:spPr bwMode="auto">
            <a:xfrm>
              <a:off x="660398" y="4536744"/>
              <a:ext cx="4248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marL="285750" indent="-285750" eaLnBrk="1" hangingPunct="1">
                <a:lnSpc>
                  <a:spcPct val="100000"/>
                </a:lnSpc>
                <a:spcBef>
                  <a:spcPct val="0"/>
                </a:spcBef>
                <a:buFont typeface="Arial" pitchFamily="34" charset="0"/>
                <a:buChar char="•"/>
              </a:pPr>
              <a:r>
                <a:rPr lang="en-US" altLang="zh-CN" sz="1800" dirty="0">
                  <a:solidFill>
                    <a:schemeClr val="bg1"/>
                  </a:solidFill>
                  <a:latin typeface="微软雅黑" pitchFamily="34" charset="-122"/>
                  <a:sym typeface="+mn-lt"/>
                </a:rPr>
                <a:t>TSF </a:t>
              </a:r>
              <a:r>
                <a:rPr lang="zh-CN" altLang="en-US" sz="1800" dirty="0">
                  <a:solidFill>
                    <a:schemeClr val="bg1"/>
                  </a:solidFill>
                  <a:latin typeface="微软雅黑" pitchFamily="34" charset="-122"/>
                  <a:sym typeface="+mn-lt"/>
                </a:rPr>
                <a:t>基础服务组件</a:t>
              </a:r>
              <a:endParaRPr lang="en-US" altLang="zh-CN" sz="1800" dirty="0">
                <a:solidFill>
                  <a:schemeClr val="bg1"/>
                </a:solidFill>
                <a:latin typeface="微软雅黑" pitchFamily="34" charset="-122"/>
                <a:sym typeface="+mn-lt"/>
              </a:endParaRPr>
            </a:p>
          </p:txBody>
        </p:sp>
        <p:cxnSp>
          <p:nvCxnSpPr>
            <p:cNvPr id="40" name="直接连接符 39">
              <a:extLst>
                <a:ext uri="{FF2B5EF4-FFF2-40B4-BE49-F238E27FC236}">
                  <a16:creationId xmlns:a16="http://schemas.microsoft.com/office/drawing/2014/main" id="{D9BABC5A-77D1-47C8-ACE8-8374592C28F4}"/>
                </a:ext>
              </a:extLst>
            </p:cNvPr>
            <p:cNvCxnSpPr>
              <a:cxnSpLocks/>
            </p:cNvCxnSpPr>
            <p:nvPr/>
          </p:nvCxnSpPr>
          <p:spPr>
            <a:xfrm>
              <a:off x="7352645" y="2545851"/>
              <a:ext cx="4164126" cy="629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D8E1F32-4DBA-4635-8056-0395D0D548C4}"/>
                </a:ext>
              </a:extLst>
            </p:cNvPr>
            <p:cNvCxnSpPr>
              <a:cxnSpLocks/>
            </p:cNvCxnSpPr>
            <p:nvPr/>
          </p:nvCxnSpPr>
          <p:spPr>
            <a:xfrm>
              <a:off x="660398" y="3936789"/>
              <a:ext cx="361075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381F28E9-25D0-40AD-81BB-A3547477168B}"/>
                </a:ext>
              </a:extLst>
            </p:cNvPr>
            <p:cNvCxnSpPr>
              <a:cxnSpLocks/>
            </p:cNvCxnSpPr>
            <p:nvPr/>
          </p:nvCxnSpPr>
          <p:spPr>
            <a:xfrm>
              <a:off x="660398" y="2886485"/>
              <a:ext cx="383872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C89B96DF-BCE5-4CDF-9ABD-27ABD643604A}"/>
                </a:ext>
              </a:extLst>
            </p:cNvPr>
            <p:cNvCxnSpPr>
              <a:cxnSpLocks/>
            </p:cNvCxnSpPr>
            <p:nvPr/>
          </p:nvCxnSpPr>
          <p:spPr>
            <a:xfrm>
              <a:off x="660398" y="1894009"/>
              <a:ext cx="55381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文本框 2"/>
            <p:cNvSpPr txBox="1">
              <a:spLocks noChangeArrowheads="1"/>
            </p:cNvSpPr>
            <p:nvPr/>
          </p:nvSpPr>
          <p:spPr bwMode="auto">
            <a:xfrm>
              <a:off x="660398" y="3435797"/>
              <a:ext cx="4248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marL="285750" indent="-285750" eaLnBrk="1" hangingPunct="1">
                <a:lnSpc>
                  <a:spcPct val="100000"/>
                </a:lnSpc>
                <a:spcBef>
                  <a:spcPct val="0"/>
                </a:spcBef>
                <a:buFont typeface="Arial" pitchFamily="34" charset="0"/>
                <a:buChar char="•"/>
              </a:pPr>
              <a:r>
                <a:rPr lang="en-US" altLang="zh-CN" sz="1800" dirty="0">
                  <a:solidFill>
                    <a:schemeClr val="bg1"/>
                  </a:solidFill>
                  <a:latin typeface="微软雅黑" pitchFamily="34" charset="-122"/>
                  <a:sym typeface="+mn-lt"/>
                </a:rPr>
                <a:t>TSF</a:t>
              </a:r>
              <a:r>
                <a:rPr lang="zh-CN" altLang="en-US" sz="1800" dirty="0">
                  <a:solidFill>
                    <a:schemeClr val="bg1"/>
                  </a:solidFill>
                  <a:latin typeface="微软雅黑" pitchFamily="34" charset="-122"/>
                  <a:sym typeface="+mn-lt"/>
                </a:rPr>
                <a:t> 控制台组件</a:t>
              </a:r>
              <a:endParaRPr lang="en-US" altLang="zh-CN" sz="1800" dirty="0">
                <a:solidFill>
                  <a:schemeClr val="bg1"/>
                </a:solidFill>
                <a:latin typeface="微软雅黑" pitchFamily="34" charset="-122"/>
                <a:sym typeface="+mn-lt"/>
              </a:endParaRPr>
            </a:p>
          </p:txBody>
        </p:sp>
        <p:sp>
          <p:nvSpPr>
            <p:cNvPr id="46" name="文本框 2"/>
            <p:cNvSpPr txBox="1">
              <a:spLocks noChangeArrowheads="1"/>
            </p:cNvSpPr>
            <p:nvPr/>
          </p:nvSpPr>
          <p:spPr bwMode="auto">
            <a:xfrm>
              <a:off x="660398" y="2413609"/>
              <a:ext cx="42484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marL="285750" indent="-285750" eaLnBrk="1" hangingPunct="1">
                <a:lnSpc>
                  <a:spcPct val="100000"/>
                </a:lnSpc>
                <a:spcBef>
                  <a:spcPct val="0"/>
                </a:spcBef>
                <a:buFont typeface="Arial" pitchFamily="34" charset="0"/>
                <a:buChar char="•"/>
              </a:pPr>
              <a:r>
                <a:rPr lang="zh-CN" altLang="en-US" sz="1800" dirty="0">
                  <a:solidFill>
                    <a:schemeClr val="bg1"/>
                  </a:solidFill>
                  <a:latin typeface="微软雅黑" pitchFamily="34" charset="-122"/>
                  <a:sym typeface="+mn-lt"/>
                </a:rPr>
                <a:t>中间件接入层构架</a:t>
              </a:r>
              <a:endParaRPr lang="en-US" altLang="zh-CN" sz="1800" dirty="0">
                <a:solidFill>
                  <a:schemeClr val="bg1"/>
                </a:solidFill>
                <a:latin typeface="微软雅黑" pitchFamily="34" charset="-122"/>
                <a:sym typeface="+mn-lt"/>
              </a:endParaRPr>
            </a:p>
          </p:txBody>
        </p:sp>
      </p:grpSp>
    </p:spTree>
    <p:extLst>
      <p:ext uri="{BB962C8B-B14F-4D97-AF65-F5344CB8AC3E}">
        <p14:creationId xmlns:p14="http://schemas.microsoft.com/office/powerpoint/2010/main" val="2000548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  </a:t>
            </a:r>
          </a:p>
        </p:txBody>
      </p:sp>
      <p:sp>
        <p:nvSpPr>
          <p:cNvPr id="5" name="文本框 4">
            <a:extLst>
              <a:ext uri="{FF2B5EF4-FFF2-40B4-BE49-F238E27FC236}">
                <a16:creationId xmlns:a16="http://schemas.microsoft.com/office/drawing/2014/main" id="{643EE5A4-0C34-4F5F-A02B-66DCD2C3A8C7}"/>
              </a:ext>
            </a:extLst>
          </p:cNvPr>
          <p:cNvSpPr txBox="1"/>
          <p:nvPr/>
        </p:nvSpPr>
        <p:spPr>
          <a:xfrm>
            <a:off x="723690" y="1386559"/>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tsf-dispath</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统一接入转发层</a:t>
            </a:r>
            <a:endParaRPr lang="en-US" altLang="zh-CN" dirty="0">
              <a:latin typeface="微软雅黑" panose="020B0503020204020204" pitchFamily="34" charset="-122"/>
              <a:ea typeface="微软雅黑" panose="020B0503020204020204" pitchFamily="34" charset="-122"/>
            </a:endParaRPr>
          </a:p>
          <a:p>
            <a:endParaRPr lang="en-US" altLang="zh-CN" dirty="0"/>
          </a:p>
        </p:txBody>
      </p:sp>
      <p:pic>
        <p:nvPicPr>
          <p:cNvPr id="8" name="图片 7">
            <a:extLst>
              <a:ext uri="{FF2B5EF4-FFF2-40B4-BE49-F238E27FC236}">
                <a16:creationId xmlns:a16="http://schemas.microsoft.com/office/drawing/2014/main" id="{5684267E-5482-4829-81F0-FF0BFD4D9928}"/>
              </a:ext>
            </a:extLst>
          </p:cNvPr>
          <p:cNvPicPr>
            <a:picLocks noChangeAspect="1"/>
          </p:cNvPicPr>
          <p:nvPr/>
        </p:nvPicPr>
        <p:blipFill>
          <a:blip r:embed="rId2"/>
          <a:stretch>
            <a:fillRect/>
          </a:stretch>
        </p:blipFill>
        <p:spPr>
          <a:xfrm>
            <a:off x="4859847" y="1014701"/>
            <a:ext cx="7133333" cy="2904762"/>
          </a:xfrm>
          <a:prstGeom prst="rect">
            <a:avLst/>
          </a:prstGeom>
        </p:spPr>
      </p:pic>
      <p:sp>
        <p:nvSpPr>
          <p:cNvPr id="6" name="文本框 5">
            <a:extLst>
              <a:ext uri="{FF2B5EF4-FFF2-40B4-BE49-F238E27FC236}">
                <a16:creationId xmlns:a16="http://schemas.microsoft.com/office/drawing/2014/main" id="{FC8327D0-80D7-4DF4-A506-9CC2AECD0CC3}"/>
              </a:ext>
            </a:extLst>
          </p:cNvPr>
          <p:cNvSpPr txBox="1"/>
          <p:nvPr/>
        </p:nvSpPr>
        <p:spPr>
          <a:xfrm>
            <a:off x="740780" y="5588180"/>
            <a:ext cx="11161240" cy="338554"/>
          </a:xfrm>
          <a:prstGeom prst="rect">
            <a:avLst/>
          </a:prstGeom>
          <a:noFill/>
        </p:spPr>
        <p:txBody>
          <a:bodyPr wrap="square" rtlCol="0">
            <a:spAutoFit/>
          </a:bodyPr>
          <a:lstStyle/>
          <a:p>
            <a:r>
              <a:rPr lang="en-US" altLang="zh-CN" sz="1600" dirty="0" err="1">
                <a:latin typeface="微软雅黑" panose="020B0503020204020204" pitchFamily="34" charset="-122"/>
                <a:ea typeface="微软雅黑" panose="020B0503020204020204" pitchFamily="34" charset="-122"/>
              </a:rPr>
              <a:t>tsf</a:t>
            </a:r>
            <a:r>
              <a:rPr lang="en-US" altLang="zh-CN" sz="1600" dirty="0">
                <a:latin typeface="微软雅黑" panose="020B0503020204020204" pitchFamily="34" charset="-122"/>
                <a:ea typeface="微软雅黑" panose="020B0503020204020204" pitchFamily="34" charset="-122"/>
              </a:rPr>
              <a:t>-dispatch</a:t>
            </a:r>
            <a:r>
              <a:rPr lang="zh-CN" altLang="en-US" sz="1600" dirty="0">
                <a:latin typeface="微软雅黑" panose="020B0503020204020204" pitchFamily="34" charset="-122"/>
                <a:ea typeface="微软雅黑" panose="020B0503020204020204" pitchFamily="34" charset="-122"/>
              </a:rPr>
              <a:t>配置文件中，存在页面请求操作</a:t>
            </a:r>
            <a:r>
              <a:rPr lang="en-US" altLang="zh-CN" sz="1600" dirty="0">
                <a:latin typeface="微软雅黑" panose="020B0503020204020204" pitchFamily="34" charset="-122"/>
                <a:ea typeface="微软雅黑" panose="020B0503020204020204" pitchFamily="34" charset="-122"/>
              </a:rPr>
              <a:t>action</a:t>
            </a:r>
            <a:r>
              <a:rPr lang="zh-CN" altLang="en-US" sz="1600" dirty="0">
                <a:latin typeface="微软雅黑" panose="020B0503020204020204" pitchFamily="34" charset="-122"/>
                <a:ea typeface="微软雅黑" panose="020B0503020204020204" pitchFamily="34" charset="-122"/>
              </a:rPr>
              <a:t>到对应微服务模块路径的映射关系；</a:t>
            </a:r>
          </a:p>
        </p:txBody>
      </p:sp>
      <p:sp>
        <p:nvSpPr>
          <p:cNvPr id="3" name="文本框 2">
            <a:extLst>
              <a:ext uri="{FF2B5EF4-FFF2-40B4-BE49-F238E27FC236}">
                <a16:creationId xmlns:a16="http://schemas.microsoft.com/office/drawing/2014/main" id="{4EA795C8-B2D9-4D5A-A4BF-8D00F051A44E}"/>
              </a:ext>
            </a:extLst>
          </p:cNvPr>
          <p:cNvSpPr txBox="1"/>
          <p:nvPr/>
        </p:nvSpPr>
        <p:spPr>
          <a:xfrm>
            <a:off x="6816080" y="4052172"/>
            <a:ext cx="3456384" cy="307777"/>
          </a:xfrm>
          <a:prstGeom prst="rect">
            <a:avLst/>
          </a:prstGeom>
          <a:noFill/>
        </p:spPr>
        <p:txBody>
          <a:bodyPr wrap="square" rtlCol="0">
            <a:spAutoFit/>
          </a:bodyPr>
          <a:lstStyle/>
          <a:p>
            <a:r>
              <a:rPr lang="en-US" altLang="zh-CN" sz="1400" dirty="0" err="1">
                <a:latin typeface="微软雅黑" panose="020B0503020204020204" pitchFamily="34" charset="-122"/>
                <a:ea typeface="微软雅黑" panose="020B0503020204020204" pitchFamily="34" charset="-122"/>
              </a:rPr>
              <a:t>tsf</a:t>
            </a:r>
            <a:r>
              <a:rPr lang="en-US" altLang="zh-CN" sz="1400" dirty="0">
                <a:latin typeface="微软雅黑" panose="020B0503020204020204" pitchFamily="34" charset="-122"/>
                <a:ea typeface="微软雅黑" panose="020B0503020204020204" pitchFamily="34" charset="-122"/>
              </a:rPr>
              <a:t>-dispatch</a:t>
            </a:r>
            <a:r>
              <a:rPr lang="zh-CN" altLang="en-US" sz="1400" dirty="0">
                <a:latin typeface="微软雅黑" panose="020B0503020204020204" pitchFamily="34" charset="-122"/>
                <a:ea typeface="微软雅黑" panose="020B0503020204020204" pitchFamily="34" charset="-122"/>
              </a:rPr>
              <a:t>部分请求映射示例</a:t>
            </a:r>
          </a:p>
        </p:txBody>
      </p:sp>
      <p:sp>
        <p:nvSpPr>
          <p:cNvPr id="7" name="文本框 6">
            <a:extLst>
              <a:ext uri="{FF2B5EF4-FFF2-40B4-BE49-F238E27FC236}">
                <a16:creationId xmlns:a16="http://schemas.microsoft.com/office/drawing/2014/main" id="{E0055792-871D-4B7B-9BCE-6A9802F46C8F}"/>
              </a:ext>
            </a:extLst>
          </p:cNvPr>
          <p:cNvSpPr txBox="1"/>
          <p:nvPr/>
        </p:nvSpPr>
        <p:spPr>
          <a:xfrm>
            <a:off x="734843" y="2190625"/>
            <a:ext cx="3483012" cy="1292662"/>
          </a:xfrm>
          <a:prstGeom prst="rect">
            <a:avLst/>
          </a:prstGeom>
          <a:noFill/>
        </p:spPr>
        <p:txBody>
          <a:bodyPr wrap="square" rtlCol="0">
            <a:spAutoFit/>
          </a:bodyPr>
          <a:lstStyle/>
          <a:p>
            <a:pPr>
              <a:lnSpc>
                <a:spcPct val="125000"/>
              </a:lnSpc>
            </a:pPr>
            <a:r>
              <a:rPr lang="en-US" altLang="zh-CN" sz="1600" dirty="0">
                <a:latin typeface="微软雅黑" panose="020B0503020204020204" pitchFamily="34" charset="-122"/>
                <a:ea typeface="微软雅黑" panose="020B0503020204020204" pitchFamily="34" charset="-122"/>
              </a:rPr>
              <a:t>TSF </a:t>
            </a:r>
            <a:r>
              <a:rPr lang="zh-CN" altLang="en-US" sz="1600" dirty="0">
                <a:latin typeface="微软雅黑" panose="020B0503020204020204" pitchFamily="34" charset="-122"/>
                <a:ea typeface="微软雅黑" panose="020B0503020204020204" pitchFamily="34" charset="-122"/>
              </a:rPr>
              <a:t>控制台请求和统一接入转发层，</a:t>
            </a:r>
            <a:r>
              <a:rPr lang="en-US" altLang="zh-CN" sz="1600" dirty="0">
                <a:latin typeface="微软雅黑" panose="020B0503020204020204" pitchFamily="34" charset="-122"/>
                <a:ea typeface="微软雅黑" panose="020B0503020204020204" pitchFamily="34" charset="-122"/>
              </a:rPr>
              <a:t>dispatch</a:t>
            </a:r>
            <a:r>
              <a:rPr lang="zh-CN" altLang="en-US" sz="1600" dirty="0">
                <a:latin typeface="微软雅黑" panose="020B0503020204020204" pitchFamily="34" charset="-122"/>
                <a:ea typeface="微软雅黑" panose="020B0503020204020204" pitchFamily="34" charset="-122"/>
              </a:rPr>
              <a:t>根据不同操作请求，转发请求给控制台相应业务微服务模块；</a:t>
            </a:r>
          </a:p>
          <a:p>
            <a:endParaRPr lang="zh-CN" altLang="en-US" dirty="0"/>
          </a:p>
        </p:txBody>
      </p:sp>
      <p:sp>
        <p:nvSpPr>
          <p:cNvPr id="9" name="文本框 8">
            <a:extLst>
              <a:ext uri="{FF2B5EF4-FFF2-40B4-BE49-F238E27FC236}">
                <a16:creationId xmlns:a16="http://schemas.microsoft.com/office/drawing/2014/main" id="{1FC77D4D-CD17-461D-858C-FE0F811734C4}"/>
              </a:ext>
            </a:extLst>
          </p:cNvPr>
          <p:cNvSpPr txBox="1"/>
          <p:nvPr/>
        </p:nvSpPr>
        <p:spPr>
          <a:xfrm>
            <a:off x="740780" y="5064530"/>
            <a:ext cx="9603692" cy="372025"/>
          </a:xfrm>
          <a:prstGeom prst="rect">
            <a:avLst/>
          </a:prstGeom>
          <a:noFill/>
        </p:spPr>
        <p:txBody>
          <a:bodyPr wrap="square" rtlCol="0">
            <a:spAutoFit/>
          </a:bodyPr>
          <a:lstStyle/>
          <a:p>
            <a:pPr>
              <a:lnSpc>
                <a:spcPct val="125000"/>
              </a:lnSpc>
            </a:pPr>
            <a:r>
              <a:rPr lang="en-US" altLang="zh-CN" sz="1600" dirty="0" err="1">
                <a:latin typeface="微软雅黑" panose="020B0503020204020204" pitchFamily="34" charset="-122"/>
                <a:ea typeface="微软雅黑" panose="020B0503020204020204" pitchFamily="34" charset="-122"/>
              </a:rPr>
              <a:t>tsf</a:t>
            </a:r>
            <a:r>
              <a:rPr lang="en-US" altLang="zh-CN" sz="1600" dirty="0">
                <a:latin typeface="微软雅黑" panose="020B0503020204020204" pitchFamily="34" charset="-122"/>
                <a:ea typeface="微软雅黑" panose="020B0503020204020204" pitchFamily="34" charset="-122"/>
              </a:rPr>
              <a:t>-dispatch</a:t>
            </a:r>
            <a:r>
              <a:rPr lang="zh-CN" altLang="en-US" sz="1600" dirty="0">
                <a:latin typeface="微软雅黑" panose="020B0503020204020204" pitchFamily="34" charset="-122"/>
                <a:ea typeface="微软雅黑" panose="020B0503020204020204" pitchFamily="34" charset="-122"/>
              </a:rPr>
              <a:t>通过服务注册中心发现各微服务模块实例，进行请求转发；</a:t>
            </a:r>
          </a:p>
        </p:txBody>
      </p:sp>
      <p:sp>
        <p:nvSpPr>
          <p:cNvPr id="4" name="文本框 3">
            <a:extLst>
              <a:ext uri="{FF2B5EF4-FFF2-40B4-BE49-F238E27FC236}">
                <a16:creationId xmlns:a16="http://schemas.microsoft.com/office/drawing/2014/main" id="{989A1BA3-4170-44A8-A389-9E2BBDD5ABF0}"/>
              </a:ext>
            </a:extLst>
          </p:cNvPr>
          <p:cNvSpPr txBox="1"/>
          <p:nvPr/>
        </p:nvSpPr>
        <p:spPr>
          <a:xfrm>
            <a:off x="734843" y="3615996"/>
            <a:ext cx="3483012" cy="987578"/>
          </a:xfrm>
          <a:prstGeom prst="rect">
            <a:avLst/>
          </a:prstGeom>
          <a:noFill/>
        </p:spPr>
        <p:txBody>
          <a:bodyPr wrap="square" rtlCol="0">
            <a:spAutoFit/>
          </a:bodyPr>
          <a:lstStyle/>
          <a:p>
            <a:pPr>
              <a:lnSpc>
                <a:spcPct val="125000"/>
              </a:lnSpc>
            </a:pPr>
            <a:r>
              <a:rPr lang="en-US" altLang="zh-CN" sz="1600" dirty="0">
                <a:latin typeface="微软雅黑" panose="020B0503020204020204" pitchFamily="34" charset="-122"/>
                <a:ea typeface="微软雅黑" panose="020B0503020204020204" pitchFamily="34" charset="-122"/>
              </a:rPr>
              <a:t>TSF </a:t>
            </a:r>
            <a:r>
              <a:rPr lang="zh-CN" altLang="en-US" sz="1600" dirty="0">
                <a:latin typeface="微软雅黑" panose="020B0503020204020204" pitchFamily="34" charset="-122"/>
                <a:ea typeface="微软雅黑" panose="020B0503020204020204" pitchFamily="34" charset="-122"/>
              </a:rPr>
              <a:t>管控平台各微服务模块注册到</a:t>
            </a:r>
            <a:r>
              <a:rPr lang="en-US" altLang="zh-CN" sz="1600" dirty="0" err="1">
                <a:latin typeface="微软雅黑" panose="020B0503020204020204" pitchFamily="34" charset="-122"/>
                <a:ea typeface="微软雅黑" panose="020B0503020204020204" pitchFamily="34" charset="-122"/>
              </a:rPr>
              <a:t>oss</a:t>
            </a:r>
            <a:r>
              <a:rPr lang="en-US" altLang="zh-CN" sz="1600" dirty="0">
                <a:latin typeface="微软雅黑" panose="020B0503020204020204" pitchFamily="34" charset="-122"/>
                <a:ea typeface="微软雅黑" panose="020B0503020204020204" pitchFamily="34" charset="-122"/>
              </a:rPr>
              <a:t>-consul</a:t>
            </a:r>
            <a:r>
              <a:rPr lang="zh-CN" altLang="en-US" sz="1600" dirty="0">
                <a:latin typeface="微软雅黑" panose="020B0503020204020204" pitchFamily="34" charset="-122"/>
                <a:ea typeface="微软雅黑" panose="020B0503020204020204" pitchFamily="34" charset="-122"/>
              </a:rPr>
              <a:t>服务注册中心；</a:t>
            </a: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4993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  </a:t>
            </a:r>
          </a:p>
        </p:txBody>
      </p:sp>
      <p:sp>
        <p:nvSpPr>
          <p:cNvPr id="8" name="文本框 7">
            <a:extLst>
              <a:ext uri="{FF2B5EF4-FFF2-40B4-BE49-F238E27FC236}">
                <a16:creationId xmlns:a16="http://schemas.microsoft.com/office/drawing/2014/main" id="{76ABFF44-7B03-422B-8193-C0E730EA0A0C}"/>
              </a:ext>
            </a:extLst>
          </p:cNvPr>
          <p:cNvSpPr txBox="1"/>
          <p:nvPr/>
        </p:nvSpPr>
        <p:spPr>
          <a:xfrm>
            <a:off x="692968" y="1368985"/>
            <a:ext cx="5259016"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-resource</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资源管理、应用生命周期管理</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06C18D79-9164-453F-8574-97C72575AF6F}"/>
              </a:ext>
            </a:extLst>
          </p:cNvPr>
          <p:cNvPicPr>
            <a:picLocks noChangeAspect="1"/>
          </p:cNvPicPr>
          <p:nvPr/>
        </p:nvPicPr>
        <p:blipFill>
          <a:blip r:embed="rId3"/>
          <a:stretch>
            <a:fillRect/>
          </a:stretch>
        </p:blipFill>
        <p:spPr>
          <a:xfrm>
            <a:off x="4799856" y="1556792"/>
            <a:ext cx="6769650" cy="4677061"/>
          </a:xfrm>
          <a:prstGeom prst="rect">
            <a:avLst/>
          </a:prstGeom>
        </p:spPr>
      </p:pic>
      <p:sp>
        <p:nvSpPr>
          <p:cNvPr id="5" name="文本框 4">
            <a:extLst>
              <a:ext uri="{FF2B5EF4-FFF2-40B4-BE49-F238E27FC236}">
                <a16:creationId xmlns:a16="http://schemas.microsoft.com/office/drawing/2014/main" id="{22924B8A-1495-40EE-84CF-227E9A6E4B68}"/>
              </a:ext>
            </a:extLst>
          </p:cNvPr>
          <p:cNvSpPr txBox="1"/>
          <p:nvPr/>
        </p:nvSpPr>
        <p:spPr>
          <a:xfrm>
            <a:off x="692968" y="2010484"/>
            <a:ext cx="4654207" cy="4145302"/>
          </a:xfrm>
          <a:prstGeom prst="rect">
            <a:avLst/>
          </a:prstGeom>
          <a:noFill/>
        </p:spPr>
        <p:txBody>
          <a:bodyPr wrap="square" rtlCol="0">
            <a:spAutoFit/>
          </a:bodyPr>
          <a:lstStyle/>
          <a:p>
            <a:pPr marL="285750" indent="-285750">
              <a:lnSpc>
                <a:spcPct val="125000"/>
              </a:lnSpc>
              <a:spcBef>
                <a:spcPts val="1200"/>
              </a:spcBef>
              <a:buClr>
                <a:srgbClr val="006EFF"/>
              </a:buClr>
              <a:buSzPct val="70000"/>
              <a:buFont typeface="Wingdings" panose="05000000000000000000" pitchFamily="2" charset="2"/>
              <a:buChar char="u"/>
            </a:pPr>
            <a:r>
              <a:rPr lang="zh-CN" altLang="en-US" sz="1700" dirty="0"/>
              <a:t>集群类型</a:t>
            </a:r>
            <a:endParaRPr lang="en-US" altLang="zh-CN" sz="1700" dirty="0"/>
          </a:p>
          <a:p>
            <a:pPr lvl="1">
              <a:lnSpc>
                <a:spcPct val="125000"/>
              </a:lnSpc>
            </a:pPr>
            <a:r>
              <a:rPr lang="zh-CN" altLang="en-US" sz="1500" dirty="0"/>
              <a:t>虚拟机集群；</a:t>
            </a:r>
            <a:endParaRPr lang="en-US" altLang="zh-CN" sz="1500" dirty="0"/>
          </a:p>
          <a:p>
            <a:pPr lvl="1">
              <a:lnSpc>
                <a:spcPct val="125000"/>
              </a:lnSpc>
            </a:pPr>
            <a:r>
              <a:rPr lang="zh-CN" altLang="en-US" sz="1500" dirty="0"/>
              <a:t>容器集群；</a:t>
            </a:r>
            <a:endParaRPr lang="en-US" altLang="zh-CN" dirty="0"/>
          </a:p>
          <a:p>
            <a:pPr marL="285750" indent="-285750">
              <a:lnSpc>
                <a:spcPct val="125000"/>
              </a:lnSpc>
              <a:spcBef>
                <a:spcPts val="1200"/>
              </a:spcBef>
              <a:buClr>
                <a:srgbClr val="006EFF"/>
              </a:buClr>
              <a:buSzPct val="70000"/>
              <a:buFont typeface="Wingdings" panose="05000000000000000000" pitchFamily="2" charset="2"/>
              <a:buChar char="u"/>
            </a:pPr>
            <a:r>
              <a:rPr lang="zh-CN" altLang="en-US" sz="1700" dirty="0"/>
              <a:t>部署方式</a:t>
            </a:r>
            <a:endParaRPr lang="en-US" altLang="zh-CN" sz="1700" dirty="0"/>
          </a:p>
          <a:p>
            <a:pPr lvl="1">
              <a:lnSpc>
                <a:spcPct val="125000"/>
              </a:lnSpc>
            </a:pPr>
            <a:r>
              <a:rPr lang="zh-CN" altLang="en-US" sz="1500" dirty="0"/>
              <a:t>程序包；</a:t>
            </a:r>
            <a:endParaRPr lang="en-US" altLang="zh-CN" sz="1500" dirty="0"/>
          </a:p>
          <a:p>
            <a:pPr lvl="1">
              <a:lnSpc>
                <a:spcPct val="125000"/>
              </a:lnSpc>
            </a:pPr>
            <a:r>
              <a:rPr lang="zh-CN" altLang="en-US" sz="1500" dirty="0"/>
              <a:t>镜像；</a:t>
            </a:r>
            <a:endParaRPr lang="en-US" altLang="zh-CN" dirty="0"/>
          </a:p>
          <a:p>
            <a:pPr marL="285750" indent="-285750">
              <a:lnSpc>
                <a:spcPct val="125000"/>
              </a:lnSpc>
              <a:spcBef>
                <a:spcPts val="1200"/>
              </a:spcBef>
              <a:buClr>
                <a:srgbClr val="006EFF"/>
              </a:buClr>
              <a:buSzPct val="70000"/>
              <a:buFont typeface="Wingdings" panose="05000000000000000000" pitchFamily="2" charset="2"/>
              <a:buChar char="u"/>
            </a:pPr>
            <a:r>
              <a:rPr lang="zh-CN" altLang="en-US" sz="1700" dirty="0"/>
              <a:t>应用托管场景</a:t>
            </a:r>
            <a:endParaRPr lang="en-US" altLang="zh-CN" sz="1700" dirty="0"/>
          </a:p>
          <a:p>
            <a:pPr lvl="1">
              <a:lnSpc>
                <a:spcPct val="125000"/>
              </a:lnSpc>
            </a:pPr>
            <a:r>
              <a:rPr lang="zh-CN" altLang="en-US" sz="1500" dirty="0"/>
              <a:t>一台云主机部署一个应用；</a:t>
            </a:r>
            <a:endParaRPr lang="en-US" altLang="zh-CN" sz="1500" dirty="0"/>
          </a:p>
          <a:p>
            <a:pPr lvl="1">
              <a:lnSpc>
                <a:spcPct val="125000"/>
              </a:lnSpc>
            </a:pPr>
            <a:r>
              <a:rPr lang="en-US" altLang="zh-CN" sz="1500" dirty="0"/>
              <a:t>docker</a:t>
            </a:r>
            <a:r>
              <a:rPr lang="zh-CN" altLang="en-US" sz="1500" dirty="0"/>
              <a:t>部署应用；</a:t>
            </a:r>
            <a:endParaRPr lang="en-US" altLang="zh-CN" dirty="0"/>
          </a:p>
          <a:p>
            <a:pPr marL="285750" indent="-285750">
              <a:lnSpc>
                <a:spcPct val="125000"/>
              </a:lnSpc>
              <a:spcBef>
                <a:spcPts val="1200"/>
              </a:spcBef>
              <a:buClr>
                <a:srgbClr val="006EFF"/>
              </a:buClr>
              <a:buSzPct val="70000"/>
              <a:buFont typeface="Wingdings" panose="05000000000000000000" pitchFamily="2" charset="2"/>
              <a:buChar char="u"/>
            </a:pPr>
            <a:r>
              <a:rPr lang="zh-CN" altLang="en-US" sz="1700" dirty="0"/>
              <a:t>使用场景</a:t>
            </a:r>
            <a:endParaRPr lang="en-US" altLang="zh-CN" sz="1700" dirty="0"/>
          </a:p>
          <a:p>
            <a:pPr lvl="1">
              <a:lnSpc>
                <a:spcPct val="125000"/>
              </a:lnSpc>
            </a:pPr>
            <a:r>
              <a:rPr lang="zh-CN" altLang="en-US" sz="1500" dirty="0"/>
              <a:t>传统部署场景；</a:t>
            </a:r>
            <a:endParaRPr lang="en-US" altLang="zh-CN" sz="1500" dirty="0"/>
          </a:p>
          <a:p>
            <a:pPr lvl="1">
              <a:lnSpc>
                <a:spcPct val="125000"/>
              </a:lnSpc>
            </a:pPr>
            <a:r>
              <a:rPr lang="zh-CN" altLang="en-US" sz="1500" dirty="0"/>
              <a:t>容器运行环境地址、提升资源利用率；</a:t>
            </a:r>
          </a:p>
        </p:txBody>
      </p:sp>
    </p:spTree>
    <p:extLst>
      <p:ext uri="{BB962C8B-B14F-4D97-AF65-F5344CB8AC3E}">
        <p14:creationId xmlns:p14="http://schemas.microsoft.com/office/powerpoint/2010/main" val="3014758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a:t>
            </a:r>
          </a:p>
        </p:txBody>
      </p:sp>
      <p:sp>
        <p:nvSpPr>
          <p:cNvPr id="3" name="文本框 2">
            <a:extLst>
              <a:ext uri="{FF2B5EF4-FFF2-40B4-BE49-F238E27FC236}">
                <a16:creationId xmlns:a16="http://schemas.microsoft.com/office/drawing/2014/main" id="{066C2B39-C64E-4768-8799-C28DD0841875}"/>
              </a:ext>
            </a:extLst>
          </p:cNvPr>
          <p:cNvSpPr txBox="1"/>
          <p:nvPr/>
        </p:nvSpPr>
        <p:spPr>
          <a:xfrm>
            <a:off x="9714433" y="3789040"/>
            <a:ext cx="2137445" cy="1015663"/>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虚拟机集群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命名空间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部署组</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应用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机器节点概念及关系</a:t>
            </a:r>
            <a:endParaRPr lang="en-US" altLang="zh-CN" sz="16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C96925C-F946-4655-A86D-A73E519CCC48}"/>
              </a:ext>
            </a:extLst>
          </p:cNvPr>
          <p:cNvSpPr txBox="1"/>
          <p:nvPr/>
        </p:nvSpPr>
        <p:spPr>
          <a:xfrm>
            <a:off x="9712274" y="1479835"/>
            <a:ext cx="2355367" cy="1292662"/>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-resource</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p>
          <a:p>
            <a:r>
              <a:rPr lang="zh-CN" altLang="en-US" dirty="0">
                <a:latin typeface="微软雅黑" panose="020B0503020204020204" pitchFamily="34" charset="-122"/>
                <a:ea typeface="微软雅黑" panose="020B0503020204020204" pitchFamily="34" charset="-122"/>
              </a:rPr>
              <a:t>资源管理、应用生命周期管理</a:t>
            </a:r>
            <a:endParaRPr lang="en-US" altLang="zh-CN" dirty="0">
              <a:latin typeface="微软雅黑" panose="020B0503020204020204" pitchFamily="34" charset="-122"/>
              <a:ea typeface="微软雅黑" panose="020B0503020204020204" pitchFamily="34" charset="-122"/>
            </a:endParaRPr>
          </a:p>
          <a:p>
            <a:endParaRPr lang="en-US" altLang="zh-CN"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0" y="1268760"/>
            <a:ext cx="8835262" cy="4653524"/>
          </a:xfrm>
          <a:prstGeom prst="rect">
            <a:avLst/>
          </a:prstGeom>
        </p:spPr>
      </p:pic>
    </p:spTree>
    <p:extLst>
      <p:ext uri="{BB962C8B-B14F-4D97-AF65-F5344CB8AC3E}">
        <p14:creationId xmlns:p14="http://schemas.microsoft.com/office/powerpoint/2010/main" val="2151650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a:t>
            </a:r>
          </a:p>
        </p:txBody>
      </p:sp>
      <p:sp>
        <p:nvSpPr>
          <p:cNvPr id="3" name="文本框 2">
            <a:extLst>
              <a:ext uri="{FF2B5EF4-FFF2-40B4-BE49-F238E27FC236}">
                <a16:creationId xmlns:a16="http://schemas.microsoft.com/office/drawing/2014/main" id="{066C2B39-C64E-4768-8799-C28DD0841875}"/>
              </a:ext>
            </a:extLst>
          </p:cNvPr>
          <p:cNvSpPr txBox="1"/>
          <p:nvPr/>
        </p:nvSpPr>
        <p:spPr>
          <a:xfrm>
            <a:off x="9712274" y="4117779"/>
            <a:ext cx="2137445" cy="987578"/>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容器集群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命名空间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部署组</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应用</a:t>
            </a:r>
            <a:r>
              <a:rPr lang="en-US" altLang="zh-CN" sz="1600" dirty="0">
                <a:latin typeface="微软雅黑" panose="020B0503020204020204" pitchFamily="34" charset="-122"/>
                <a:ea typeface="微软雅黑" panose="020B0503020204020204" pitchFamily="34" charset="-122"/>
              </a:rPr>
              <a:t>/Pod</a:t>
            </a:r>
            <a:r>
              <a:rPr lang="zh-CN" altLang="en-US" sz="1600" dirty="0">
                <a:latin typeface="微软雅黑" panose="020B0503020204020204" pitchFamily="34" charset="-122"/>
                <a:ea typeface="微软雅黑" panose="020B0503020204020204" pitchFamily="34" charset="-122"/>
              </a:rPr>
              <a:t>节点概念及关系</a:t>
            </a:r>
            <a:endParaRPr lang="en-US" altLang="zh-CN" sz="16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C96925C-F946-4655-A86D-A73E519CCC48}"/>
              </a:ext>
            </a:extLst>
          </p:cNvPr>
          <p:cNvSpPr txBox="1"/>
          <p:nvPr/>
        </p:nvSpPr>
        <p:spPr>
          <a:xfrm>
            <a:off x="9712274" y="1479835"/>
            <a:ext cx="2355367" cy="1292662"/>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-resource</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p>
          <a:p>
            <a:r>
              <a:rPr lang="zh-CN" altLang="en-US" dirty="0">
                <a:latin typeface="微软雅黑" panose="020B0503020204020204" pitchFamily="34" charset="-122"/>
                <a:ea typeface="微软雅黑" panose="020B0503020204020204" pitchFamily="34" charset="-122"/>
              </a:rPr>
              <a:t>资源管理、应用生命周期管理</a:t>
            </a:r>
            <a:endParaRPr lang="en-US" altLang="zh-CN" dirty="0">
              <a:latin typeface="微软雅黑" panose="020B0503020204020204" pitchFamily="34" charset="-122"/>
              <a:ea typeface="微软雅黑" panose="020B0503020204020204" pitchFamily="34" charset="-122"/>
            </a:endParaRPr>
          </a:p>
          <a:p>
            <a:endParaRPr lang="en-US" altLang="zh-CN" dirty="0"/>
          </a:p>
        </p:txBody>
      </p:sp>
      <p:pic>
        <p:nvPicPr>
          <p:cNvPr id="7" name="图片 6">
            <a:extLst>
              <a:ext uri="{FF2B5EF4-FFF2-40B4-BE49-F238E27FC236}">
                <a16:creationId xmlns:a16="http://schemas.microsoft.com/office/drawing/2014/main" id="{2AEF2A32-367F-459C-98EC-E47BEBA51F19}"/>
              </a:ext>
            </a:extLst>
          </p:cNvPr>
          <p:cNvPicPr>
            <a:picLocks noChangeAspect="1"/>
          </p:cNvPicPr>
          <p:nvPr/>
        </p:nvPicPr>
        <p:blipFill>
          <a:blip r:embed="rId2"/>
          <a:stretch>
            <a:fillRect/>
          </a:stretch>
        </p:blipFill>
        <p:spPr>
          <a:xfrm>
            <a:off x="839416" y="1063641"/>
            <a:ext cx="8401050" cy="4972050"/>
          </a:xfrm>
          <a:prstGeom prst="rect">
            <a:avLst/>
          </a:prstGeom>
        </p:spPr>
      </p:pic>
    </p:spTree>
    <p:extLst>
      <p:ext uri="{BB962C8B-B14F-4D97-AF65-F5344CB8AC3E}">
        <p14:creationId xmlns:p14="http://schemas.microsoft.com/office/powerpoint/2010/main" val="761289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  </a:t>
            </a:r>
          </a:p>
        </p:txBody>
      </p:sp>
      <p:sp>
        <p:nvSpPr>
          <p:cNvPr id="8" name="文本框 7">
            <a:extLst>
              <a:ext uri="{FF2B5EF4-FFF2-40B4-BE49-F238E27FC236}">
                <a16:creationId xmlns:a16="http://schemas.microsoft.com/office/drawing/2014/main" id="{19580244-F635-44E1-938A-62991208348A}"/>
              </a:ext>
            </a:extLst>
          </p:cNvPr>
          <p:cNvSpPr txBox="1"/>
          <p:nvPr/>
        </p:nvSpPr>
        <p:spPr>
          <a:xfrm>
            <a:off x="695400" y="1240884"/>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tsf-dcfg</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分布式配置管理</a:t>
            </a:r>
            <a:endParaRPr lang="en-US" altLang="zh-CN" dirty="0">
              <a:latin typeface="微软雅黑" panose="020B0503020204020204" pitchFamily="34" charset="-122"/>
              <a:ea typeface="微软雅黑" panose="020B0503020204020204" pitchFamily="34" charset="-122"/>
            </a:endParaRPr>
          </a:p>
          <a:p>
            <a:endParaRPr lang="en-US" altLang="zh-CN" dirty="0"/>
          </a:p>
        </p:txBody>
      </p:sp>
      <p:sp>
        <p:nvSpPr>
          <p:cNvPr id="3" name="文本框 2">
            <a:extLst>
              <a:ext uri="{FF2B5EF4-FFF2-40B4-BE49-F238E27FC236}">
                <a16:creationId xmlns:a16="http://schemas.microsoft.com/office/drawing/2014/main" id="{CB170F53-C4AD-447B-9277-4EF319C6FA48}"/>
              </a:ext>
            </a:extLst>
          </p:cNvPr>
          <p:cNvSpPr txBox="1"/>
          <p:nvPr/>
        </p:nvSpPr>
        <p:spPr>
          <a:xfrm>
            <a:off x="695400" y="2176208"/>
            <a:ext cx="10441160" cy="4370427"/>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为了更好的解决分布式环境下多台服务实例的配置统一管理问题，</a:t>
            </a:r>
            <a:r>
              <a:rPr lang="en-US" altLang="zh-CN" sz="1600" dirty="0">
                <a:latin typeface="微软雅黑" panose="020B0503020204020204" pitchFamily="34" charset="-122"/>
                <a:ea typeface="微软雅黑" panose="020B0503020204020204" pitchFamily="34" charset="-122"/>
              </a:rPr>
              <a:t>TSF </a:t>
            </a:r>
            <a:r>
              <a:rPr lang="zh-CN" altLang="en-US" sz="1600" dirty="0">
                <a:latin typeface="微软雅黑" panose="020B0503020204020204" pitchFamily="34" charset="-122"/>
                <a:ea typeface="微软雅黑" panose="020B0503020204020204" pitchFamily="34" charset="-122"/>
              </a:rPr>
              <a:t>提供了具备分布式配置功能；</a:t>
            </a: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en-US" altLang="zh-CN" sz="1600" dirty="0">
              <a:latin typeface="微软雅黑" panose="020B0503020204020204" pitchFamily="34" charset="-122"/>
              <a:ea typeface="微软雅黑" panose="020B0503020204020204" pitchFamily="34" charset="-122"/>
            </a:endParaRPr>
          </a:p>
          <a:p>
            <a:pPr>
              <a:lnSpc>
                <a:spcPct val="125000"/>
              </a:lnSpc>
            </a:pPr>
            <a:r>
              <a:rPr lang="zh-CN" altLang="en-US" sz="1600" dirty="0">
                <a:latin typeface="微软雅黑" panose="020B0503020204020204" pitchFamily="34" charset="-122"/>
                <a:ea typeface="微软雅黑" panose="020B0503020204020204" pitchFamily="34" charset="-122"/>
              </a:rPr>
              <a:t>配置异构系统管理：异构系统是指一个应用有多个部署组时（例如开发环境、测试环境的部署组），由于配置不同，从而需要多个部署包的情况。使用分布式配置功能后，用户只需要同一个部署包，不同部署组的配置会自动分配；</a:t>
            </a: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en-US" altLang="zh-CN" sz="1600" dirty="0">
              <a:latin typeface="微软雅黑" panose="020B0503020204020204" pitchFamily="34" charset="-122"/>
              <a:ea typeface="微软雅黑" panose="020B0503020204020204" pitchFamily="34" charset="-122"/>
            </a:endParaRPr>
          </a:p>
          <a:p>
            <a:pPr>
              <a:lnSpc>
                <a:spcPct val="125000"/>
              </a:lnSpc>
            </a:pPr>
            <a:r>
              <a:rPr lang="zh-CN" altLang="en-US" sz="1600" dirty="0">
                <a:latin typeface="微软雅黑" panose="020B0503020204020204" pitchFamily="34" charset="-122"/>
                <a:ea typeface="微软雅黑" panose="020B0503020204020204" pitchFamily="34" charset="-122"/>
              </a:rPr>
              <a:t>支持配置的分布式化管理：</a:t>
            </a:r>
          </a:p>
          <a:p>
            <a:pPr marL="285750" indent="-285750">
              <a:lnSpc>
                <a:spcPct val="125000"/>
              </a:lnSpc>
              <a:spcBef>
                <a:spcPts val="6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配置统一化发布</a:t>
            </a:r>
          </a:p>
          <a:p>
            <a:pPr marL="285750" indent="-285750">
              <a:lnSpc>
                <a:spcPct val="125000"/>
              </a:lnSpc>
              <a:spcBef>
                <a:spcPts val="6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配置更新自动化</a:t>
            </a:r>
            <a:endParaRPr lang="en-US" altLang="zh-CN" sz="1600" dirty="0">
              <a:latin typeface="微软雅黑" panose="020B0503020204020204" pitchFamily="34" charset="-122"/>
              <a:ea typeface="微软雅黑" panose="020B0503020204020204" pitchFamily="34" charset="-122"/>
            </a:endParaRPr>
          </a:p>
          <a:p>
            <a:pPr marL="285750" indent="-285750">
              <a:lnSpc>
                <a:spcPct val="125000"/>
              </a:lnSpc>
              <a:spcBef>
                <a:spcPts val="6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配置内容加解密</a:t>
            </a:r>
            <a:endParaRPr lang="en-US" altLang="zh-CN" sz="1600" dirty="0">
              <a:latin typeface="微软雅黑" panose="020B0503020204020204" pitchFamily="34" charset="-122"/>
              <a:ea typeface="微软雅黑" panose="020B0503020204020204" pitchFamily="34" charset="-122"/>
            </a:endParaRPr>
          </a:p>
          <a:p>
            <a:pPr marL="285750" indent="-285750">
              <a:lnSpc>
                <a:spcPct val="125000"/>
              </a:lnSpc>
              <a:spcBef>
                <a:spcPts val="6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配置更新回调</a:t>
            </a:r>
            <a:endParaRPr lang="en-US" altLang="zh-CN" sz="1600" dirty="0">
              <a:latin typeface="微软雅黑" panose="020B0503020204020204" pitchFamily="34" charset="-122"/>
              <a:ea typeface="微软雅黑" panose="020B0503020204020204" pitchFamily="34" charset="-122"/>
            </a:endParaRPr>
          </a:p>
          <a:p>
            <a:pPr marL="285750" indent="-285750">
              <a:lnSpc>
                <a:spcPct val="125000"/>
              </a:lnSpc>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en-US" altLang="zh-CN" sz="16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101864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  </a:t>
            </a:r>
          </a:p>
        </p:txBody>
      </p:sp>
      <p:sp>
        <p:nvSpPr>
          <p:cNvPr id="6" name="文本框 5">
            <a:extLst>
              <a:ext uri="{FF2B5EF4-FFF2-40B4-BE49-F238E27FC236}">
                <a16:creationId xmlns:a16="http://schemas.microsoft.com/office/drawing/2014/main" id="{E734E3AF-52E8-4B86-8F5B-5115C32C8E22}"/>
              </a:ext>
            </a:extLst>
          </p:cNvPr>
          <p:cNvSpPr txBox="1"/>
          <p:nvPr/>
        </p:nvSpPr>
        <p:spPr>
          <a:xfrm>
            <a:off x="695400" y="2624431"/>
            <a:ext cx="2880320" cy="987578"/>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分布式配置管理可以实时新增、修改、删除配置，并将更新的配置推送到全局或应用内部；</a:t>
            </a:r>
          </a:p>
        </p:txBody>
      </p:sp>
      <p:pic>
        <p:nvPicPr>
          <p:cNvPr id="2050" name="Picture 2" descr="TSFåå¸å¼éç½®é¨ç½²æ¶æ">
            <a:extLst>
              <a:ext uri="{FF2B5EF4-FFF2-40B4-BE49-F238E27FC236}">
                <a16:creationId xmlns:a16="http://schemas.microsoft.com/office/drawing/2014/main" id="{07E958DF-62C9-4915-A9CE-ADD9D7322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720" y="1412776"/>
            <a:ext cx="8282358" cy="475252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9580244-F635-44E1-938A-62991208348A}"/>
              </a:ext>
            </a:extLst>
          </p:cNvPr>
          <p:cNvSpPr txBox="1"/>
          <p:nvPr/>
        </p:nvSpPr>
        <p:spPr>
          <a:xfrm>
            <a:off x="695400" y="1240884"/>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tsf-dcfg</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分布式配置管理</a:t>
            </a:r>
            <a:endParaRPr lang="en-US" altLang="zh-CN" dirty="0">
              <a:latin typeface="微软雅黑" panose="020B0503020204020204" pitchFamily="34" charset="-122"/>
              <a:ea typeface="微软雅黑" panose="020B0503020204020204" pitchFamily="34" charset="-122"/>
            </a:endParaRPr>
          </a:p>
          <a:p>
            <a:endParaRPr lang="en-US" altLang="zh-CN" dirty="0"/>
          </a:p>
        </p:txBody>
      </p:sp>
    </p:spTree>
    <p:extLst>
      <p:ext uri="{BB962C8B-B14F-4D97-AF65-F5344CB8AC3E}">
        <p14:creationId xmlns:p14="http://schemas.microsoft.com/office/powerpoint/2010/main" val="1862520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  </a:t>
            </a:r>
          </a:p>
        </p:txBody>
      </p:sp>
      <p:sp>
        <p:nvSpPr>
          <p:cNvPr id="6" name="文本框 5">
            <a:extLst>
              <a:ext uri="{FF2B5EF4-FFF2-40B4-BE49-F238E27FC236}">
                <a16:creationId xmlns:a16="http://schemas.microsoft.com/office/drawing/2014/main" id="{E734E3AF-52E8-4B86-8F5B-5115C32C8E22}"/>
              </a:ext>
            </a:extLst>
          </p:cNvPr>
          <p:cNvSpPr txBox="1"/>
          <p:nvPr/>
        </p:nvSpPr>
        <p:spPr>
          <a:xfrm>
            <a:off x="551384" y="2348880"/>
            <a:ext cx="4134669" cy="1910908"/>
          </a:xfrm>
          <a:prstGeom prst="rect">
            <a:avLst/>
          </a:prstGeom>
          <a:noFill/>
        </p:spPr>
        <p:txBody>
          <a:bodyPr wrap="square" rtlCol="0">
            <a:spAutoFit/>
          </a:bodyPr>
          <a:lstStyle/>
          <a:p>
            <a:pPr>
              <a:lnSpc>
                <a:spcPct val="125000"/>
              </a:lnSpc>
            </a:pPr>
            <a:r>
              <a:rPr lang="en-US" altLang="zh-CN" sz="1600" dirty="0" err="1">
                <a:latin typeface="微软雅黑" panose="020B0503020204020204" pitchFamily="34" charset="-122"/>
                <a:ea typeface="微软雅黑" panose="020B0503020204020204" pitchFamily="34" charset="-122"/>
              </a:rPr>
              <a:t>tsf-ms</a:t>
            </a:r>
            <a:r>
              <a:rPr lang="zh-CN" altLang="en-US" sz="1600" dirty="0">
                <a:latin typeface="微软雅黑" panose="020B0503020204020204" pitchFamily="34" charset="-122"/>
                <a:ea typeface="微软雅黑" panose="020B0503020204020204" pitchFamily="34" charset="-122"/>
              </a:rPr>
              <a:t> 微服务列表页面和微服务详情等相关查看和管理能力；</a:t>
            </a: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en-US" altLang="zh-CN" sz="1600" dirty="0">
              <a:latin typeface="微软雅黑" panose="020B0503020204020204" pitchFamily="34" charset="-122"/>
              <a:ea typeface="微软雅黑" panose="020B0503020204020204" pitchFamily="34" charset="-122"/>
            </a:endParaRPr>
          </a:p>
          <a:p>
            <a:pPr>
              <a:lnSpc>
                <a:spcPct val="125000"/>
              </a:lnSpc>
            </a:pPr>
            <a:r>
              <a:rPr lang="zh-CN" altLang="en-US" sz="1600" dirty="0">
                <a:latin typeface="微软雅黑" panose="020B0503020204020204" pitchFamily="34" charset="-122"/>
                <a:ea typeface="微软雅黑" panose="020B0503020204020204" pitchFamily="34" charset="-122"/>
              </a:rPr>
              <a:t>基于微服务管理功能提供，提供微服务治理相关能力；</a:t>
            </a: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en-US" altLang="zh-CN" sz="1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15F0F164-D2E4-4EBC-8258-B1793756C383}"/>
              </a:ext>
            </a:extLst>
          </p:cNvPr>
          <p:cNvSpPr txBox="1"/>
          <p:nvPr/>
        </p:nvSpPr>
        <p:spPr>
          <a:xfrm>
            <a:off x="551384" y="1290826"/>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tsf-ms</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微服务管理</a:t>
            </a:r>
            <a:endParaRPr lang="en-US" altLang="zh-CN" dirty="0">
              <a:latin typeface="微软雅黑" panose="020B0503020204020204" pitchFamily="34" charset="-122"/>
              <a:ea typeface="微软雅黑" panose="020B0503020204020204" pitchFamily="34" charset="-122"/>
            </a:endParaRPr>
          </a:p>
          <a:p>
            <a:endParaRPr lang="en-US" altLang="zh-CN" dirty="0"/>
          </a:p>
        </p:txBody>
      </p:sp>
      <p:pic>
        <p:nvPicPr>
          <p:cNvPr id="4" name="图片 3">
            <a:extLst>
              <a:ext uri="{FF2B5EF4-FFF2-40B4-BE49-F238E27FC236}">
                <a16:creationId xmlns:a16="http://schemas.microsoft.com/office/drawing/2014/main" id="{C045A81C-E437-4E9D-AF3A-DE025A32F227}"/>
              </a:ext>
            </a:extLst>
          </p:cNvPr>
          <p:cNvPicPr>
            <a:picLocks noChangeAspect="1"/>
          </p:cNvPicPr>
          <p:nvPr/>
        </p:nvPicPr>
        <p:blipFill>
          <a:blip r:embed="rId2"/>
          <a:stretch>
            <a:fillRect/>
          </a:stretch>
        </p:blipFill>
        <p:spPr>
          <a:xfrm>
            <a:off x="5447928" y="116632"/>
            <a:ext cx="5976664" cy="5570221"/>
          </a:xfrm>
          <a:prstGeom prst="rect">
            <a:avLst/>
          </a:prstGeom>
        </p:spPr>
      </p:pic>
      <p:sp>
        <p:nvSpPr>
          <p:cNvPr id="3" name="文本框 2">
            <a:extLst>
              <a:ext uri="{FF2B5EF4-FFF2-40B4-BE49-F238E27FC236}">
                <a16:creationId xmlns:a16="http://schemas.microsoft.com/office/drawing/2014/main" id="{B5DD5491-F552-439D-A9DB-02B8A5848861}"/>
              </a:ext>
            </a:extLst>
          </p:cNvPr>
          <p:cNvSpPr txBox="1"/>
          <p:nvPr/>
        </p:nvSpPr>
        <p:spPr>
          <a:xfrm>
            <a:off x="551384" y="4365104"/>
            <a:ext cx="2592288" cy="1561966"/>
          </a:xfrm>
          <a:prstGeom prst="rect">
            <a:avLst/>
          </a:prstGeom>
          <a:noFill/>
        </p:spPr>
        <p:txBody>
          <a:bodyPr wrap="square" rtlCol="0">
            <a:spAutoFit/>
          </a:bodyPr>
          <a:lstStyle/>
          <a:p>
            <a:pPr marL="285750" indent="-285750">
              <a:lnSpc>
                <a:spcPct val="125000"/>
              </a:lnSpc>
              <a:spcBef>
                <a:spcPts val="600"/>
              </a:spcBef>
              <a:buClr>
                <a:srgbClr val="006EFF"/>
              </a:buClr>
              <a:buSzPct val="700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服务鉴权； </a:t>
            </a:r>
            <a:endParaRPr lang="en-US" altLang="zh-CN" dirty="0">
              <a:latin typeface="微软雅黑" panose="020B0503020204020204" pitchFamily="34" charset="-122"/>
              <a:ea typeface="微软雅黑" panose="020B0503020204020204" pitchFamily="34" charset="-122"/>
            </a:endParaRPr>
          </a:p>
          <a:p>
            <a:pPr marL="285750" indent="-285750">
              <a:lnSpc>
                <a:spcPct val="125000"/>
              </a:lnSpc>
              <a:spcBef>
                <a:spcPts val="600"/>
              </a:spcBef>
              <a:buClr>
                <a:srgbClr val="006EFF"/>
              </a:buClr>
              <a:buSzPct val="700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服务路由； </a:t>
            </a:r>
            <a:endParaRPr lang="en-US" altLang="zh-CN" dirty="0">
              <a:latin typeface="微软雅黑" panose="020B0503020204020204" pitchFamily="34" charset="-122"/>
              <a:ea typeface="微软雅黑" panose="020B0503020204020204" pitchFamily="34" charset="-122"/>
            </a:endParaRPr>
          </a:p>
          <a:p>
            <a:pPr marL="285750" indent="-285750">
              <a:lnSpc>
                <a:spcPct val="125000"/>
              </a:lnSpc>
              <a:spcBef>
                <a:spcPts val="600"/>
              </a:spcBef>
              <a:buClr>
                <a:srgbClr val="006EFF"/>
              </a:buClr>
              <a:buSzPct val="7000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服务限流；</a:t>
            </a:r>
          </a:p>
          <a:p>
            <a:endParaRPr lang="zh-CN" altLang="en-US" dirty="0"/>
          </a:p>
        </p:txBody>
      </p:sp>
    </p:spTree>
    <p:extLst>
      <p:ext uri="{BB962C8B-B14F-4D97-AF65-F5344CB8AC3E}">
        <p14:creationId xmlns:p14="http://schemas.microsoft.com/office/powerpoint/2010/main" val="1821758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  </a:t>
            </a:r>
          </a:p>
        </p:txBody>
      </p:sp>
      <p:sp>
        <p:nvSpPr>
          <p:cNvPr id="6" name="文本框 5">
            <a:extLst>
              <a:ext uri="{FF2B5EF4-FFF2-40B4-BE49-F238E27FC236}">
                <a16:creationId xmlns:a16="http://schemas.microsoft.com/office/drawing/2014/main" id="{E734E3AF-52E8-4B86-8F5B-5115C32C8E22}"/>
              </a:ext>
            </a:extLst>
          </p:cNvPr>
          <p:cNvSpPr txBox="1"/>
          <p:nvPr/>
        </p:nvSpPr>
        <p:spPr>
          <a:xfrm>
            <a:off x="695400" y="2492896"/>
            <a:ext cx="4896544" cy="2298065"/>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解决微服务之间相互访问的权限解决方案；</a:t>
            </a: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en-US" altLang="zh-CN" sz="1600" dirty="0">
              <a:latin typeface="微软雅黑" panose="020B0503020204020204" pitchFamily="34" charset="-122"/>
              <a:ea typeface="微软雅黑" panose="020B0503020204020204" pitchFamily="34" charset="-122"/>
            </a:endParaRPr>
          </a:p>
          <a:p>
            <a:pPr>
              <a:lnSpc>
                <a:spcPct val="125000"/>
              </a:lnSpc>
            </a:pPr>
            <a:r>
              <a:rPr lang="zh-CN" altLang="en-US" sz="1600" dirty="0">
                <a:latin typeface="微软雅黑" panose="020B0503020204020204" pitchFamily="34" charset="-122"/>
                <a:ea typeface="微软雅黑" panose="020B0503020204020204" pitchFamily="34" charset="-122"/>
              </a:rPr>
              <a:t>服务提供者通过配置中心下发的鉴权规则来判断是否处理服务消费者的请求；</a:t>
            </a: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en-US" altLang="zh-CN" sz="1600" dirty="0">
              <a:latin typeface="微软雅黑" panose="020B0503020204020204" pitchFamily="34" charset="-122"/>
              <a:ea typeface="微软雅黑" panose="020B0503020204020204" pitchFamily="34" charset="-122"/>
            </a:endParaRPr>
          </a:p>
          <a:p>
            <a:pPr>
              <a:lnSpc>
                <a:spcPct val="125000"/>
              </a:lnSpc>
            </a:pPr>
            <a:r>
              <a:rPr lang="zh-CN" altLang="en-US" sz="1600" dirty="0">
                <a:latin typeface="微软雅黑" panose="020B0503020204020204" pitchFamily="34" charset="-122"/>
                <a:ea typeface="微软雅黑" panose="020B0503020204020204" pitchFamily="34" charset="-122"/>
              </a:rPr>
              <a:t>基于服务名的鉴权规则和基于</a:t>
            </a:r>
            <a:r>
              <a:rPr lang="en-US" altLang="zh-CN" sz="1600" dirty="0">
                <a:latin typeface="微软雅黑" panose="020B0503020204020204" pitchFamily="34" charset="-122"/>
                <a:ea typeface="微软雅黑" panose="020B0503020204020204" pitchFamily="34" charset="-122"/>
              </a:rPr>
              <a:t>Tag</a:t>
            </a:r>
            <a:r>
              <a:rPr lang="zh-CN" altLang="en-US" sz="1600" dirty="0">
                <a:latin typeface="微软雅黑" panose="020B0503020204020204" pitchFamily="34" charset="-122"/>
                <a:ea typeface="微软雅黑" panose="020B0503020204020204" pitchFamily="34" charset="-122"/>
              </a:rPr>
              <a:t>的鉴权规则</a:t>
            </a:r>
            <a:r>
              <a:rPr lang="zh-CN" altLang="en-US" dirty="0"/>
              <a:t>；</a:t>
            </a:r>
            <a:br>
              <a:rPr lang="zh-CN" altLang="en-US" dirty="0"/>
            </a:br>
            <a:endParaRPr lang="zh-CN" altLang="en-US" dirty="0"/>
          </a:p>
        </p:txBody>
      </p:sp>
      <p:sp>
        <p:nvSpPr>
          <p:cNvPr id="52" name="文本框 51">
            <a:extLst>
              <a:ext uri="{FF2B5EF4-FFF2-40B4-BE49-F238E27FC236}">
                <a16:creationId xmlns:a16="http://schemas.microsoft.com/office/drawing/2014/main" id="{0E573149-96E4-47C6-9634-D889917FC5E3}"/>
              </a:ext>
            </a:extLst>
          </p:cNvPr>
          <p:cNvSpPr txBox="1"/>
          <p:nvPr/>
        </p:nvSpPr>
        <p:spPr>
          <a:xfrm>
            <a:off x="695400" y="1240884"/>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-auth</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服务鉴权</a:t>
            </a:r>
            <a:endParaRPr lang="en-US" altLang="zh-CN" dirty="0">
              <a:latin typeface="微软雅黑" panose="020B0503020204020204" pitchFamily="34" charset="-122"/>
              <a:ea typeface="微软雅黑" panose="020B0503020204020204" pitchFamily="34" charset="-122"/>
            </a:endParaRPr>
          </a:p>
          <a:p>
            <a:endParaRPr lang="en-US" altLang="zh-CN" dirty="0"/>
          </a:p>
        </p:txBody>
      </p:sp>
      <p:pic>
        <p:nvPicPr>
          <p:cNvPr id="7" name="图片 6">
            <a:extLst>
              <a:ext uri="{FF2B5EF4-FFF2-40B4-BE49-F238E27FC236}">
                <a16:creationId xmlns:a16="http://schemas.microsoft.com/office/drawing/2014/main" id="{A571EBF1-CBE9-4C3E-8CCC-10789C06A8B8}"/>
              </a:ext>
            </a:extLst>
          </p:cNvPr>
          <p:cNvPicPr>
            <a:picLocks noChangeAspect="1"/>
          </p:cNvPicPr>
          <p:nvPr/>
        </p:nvPicPr>
        <p:blipFill>
          <a:blip r:embed="rId2"/>
          <a:stretch>
            <a:fillRect/>
          </a:stretch>
        </p:blipFill>
        <p:spPr>
          <a:xfrm>
            <a:off x="6285806" y="404664"/>
            <a:ext cx="5429250" cy="5181600"/>
          </a:xfrm>
          <a:prstGeom prst="rect">
            <a:avLst/>
          </a:prstGeom>
        </p:spPr>
      </p:pic>
    </p:spTree>
    <p:extLst>
      <p:ext uri="{BB962C8B-B14F-4D97-AF65-F5344CB8AC3E}">
        <p14:creationId xmlns:p14="http://schemas.microsoft.com/office/powerpoint/2010/main" val="1620250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a:extLst>
              <a:ext uri="{FF2B5EF4-FFF2-40B4-BE49-F238E27FC236}">
                <a16:creationId xmlns:a16="http://schemas.microsoft.com/office/drawing/2014/main" id="{E9DEF177-C799-4B80-BC73-7E1FF7E2D222}"/>
              </a:ext>
            </a:extLst>
          </p:cNvPr>
          <p:cNvGrpSpPr/>
          <p:nvPr/>
        </p:nvGrpSpPr>
        <p:grpSpPr>
          <a:xfrm>
            <a:off x="100962" y="0"/>
            <a:ext cx="11971702" cy="6237312"/>
            <a:chOff x="100962" y="392877"/>
            <a:chExt cx="11901649" cy="6072245"/>
          </a:xfrm>
        </p:grpSpPr>
        <p:sp>
          <p:nvSpPr>
            <p:cNvPr id="53" name="矩形 52">
              <a:extLst>
                <a:ext uri="{FF2B5EF4-FFF2-40B4-BE49-F238E27FC236}">
                  <a16:creationId xmlns:a16="http://schemas.microsoft.com/office/drawing/2014/main" id="{4EA413DA-0A7D-4E8F-9E25-4E28438A8AAD}"/>
                </a:ext>
              </a:extLst>
            </p:cNvPr>
            <p:cNvSpPr/>
            <p:nvPr/>
          </p:nvSpPr>
          <p:spPr>
            <a:xfrm>
              <a:off x="529701" y="2793665"/>
              <a:ext cx="1526959" cy="161621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TSF-AUTH</a:t>
              </a:r>
            </a:p>
          </p:txBody>
        </p:sp>
        <p:grpSp>
          <p:nvGrpSpPr>
            <p:cNvPr id="54" name="组合 53">
              <a:extLst>
                <a:ext uri="{FF2B5EF4-FFF2-40B4-BE49-F238E27FC236}">
                  <a16:creationId xmlns:a16="http://schemas.microsoft.com/office/drawing/2014/main" id="{7482D4EE-B0D5-4347-9496-6D5CDF1B081F}"/>
                </a:ext>
              </a:extLst>
            </p:cNvPr>
            <p:cNvGrpSpPr/>
            <p:nvPr/>
          </p:nvGrpSpPr>
          <p:grpSpPr>
            <a:xfrm>
              <a:off x="529701" y="5184888"/>
              <a:ext cx="5566299" cy="1280234"/>
              <a:chOff x="1340528" y="4643021"/>
              <a:chExt cx="5566299" cy="1280234"/>
            </a:xfrm>
          </p:grpSpPr>
          <p:sp>
            <p:nvSpPr>
              <p:cNvPr id="91" name="矩形 90">
                <a:extLst>
                  <a:ext uri="{FF2B5EF4-FFF2-40B4-BE49-F238E27FC236}">
                    <a16:creationId xmlns:a16="http://schemas.microsoft.com/office/drawing/2014/main" id="{A5245243-6B9F-4BEB-8967-47B9370E958A}"/>
                  </a:ext>
                </a:extLst>
              </p:cNvPr>
              <p:cNvSpPr/>
              <p:nvPr/>
            </p:nvSpPr>
            <p:spPr>
              <a:xfrm>
                <a:off x="1590581" y="5098925"/>
                <a:ext cx="1526959" cy="612560"/>
              </a:xfrm>
              <a:prstGeom prst="rect">
                <a:avLst/>
              </a:prstGeom>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Consul</a:t>
                </a:r>
              </a:p>
            </p:txBody>
          </p:sp>
          <p:sp>
            <p:nvSpPr>
              <p:cNvPr id="92" name="矩形 91">
                <a:extLst>
                  <a:ext uri="{FF2B5EF4-FFF2-40B4-BE49-F238E27FC236}">
                    <a16:creationId xmlns:a16="http://schemas.microsoft.com/office/drawing/2014/main" id="{07B045E7-D6D8-41CB-9248-7879BB36146F}"/>
                  </a:ext>
                </a:extLst>
              </p:cNvPr>
              <p:cNvSpPr/>
              <p:nvPr/>
            </p:nvSpPr>
            <p:spPr>
              <a:xfrm>
                <a:off x="1340528" y="4643021"/>
                <a:ext cx="5566299" cy="1280234"/>
              </a:xfrm>
              <a:prstGeom prst="rect">
                <a:avLst/>
              </a:prstGeom>
              <a:noFill/>
              <a:ln w="2857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t"/>
              <a:lstStyle/>
              <a:p>
                <a:r>
                  <a:rPr lang="en-US" altLang="zh-CN" dirty="0"/>
                  <a:t>Consul Cluster</a:t>
                </a:r>
                <a:endParaRPr lang="zh-CN" altLang="en-US" dirty="0"/>
              </a:p>
            </p:txBody>
          </p:sp>
          <p:sp>
            <p:nvSpPr>
              <p:cNvPr id="93" name="矩形 92">
                <a:extLst>
                  <a:ext uri="{FF2B5EF4-FFF2-40B4-BE49-F238E27FC236}">
                    <a16:creationId xmlns:a16="http://schemas.microsoft.com/office/drawing/2014/main" id="{1BA3EB73-2D14-4B8E-B80E-387D5A6358CF}"/>
                  </a:ext>
                </a:extLst>
              </p:cNvPr>
              <p:cNvSpPr/>
              <p:nvPr/>
            </p:nvSpPr>
            <p:spPr>
              <a:xfrm>
                <a:off x="3367593" y="5098925"/>
                <a:ext cx="1526959" cy="612560"/>
              </a:xfrm>
              <a:prstGeom prst="rect">
                <a:avLst/>
              </a:prstGeom>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Consul</a:t>
                </a:r>
              </a:p>
            </p:txBody>
          </p:sp>
          <p:sp>
            <p:nvSpPr>
              <p:cNvPr id="94" name="矩形 93">
                <a:extLst>
                  <a:ext uri="{FF2B5EF4-FFF2-40B4-BE49-F238E27FC236}">
                    <a16:creationId xmlns:a16="http://schemas.microsoft.com/office/drawing/2014/main" id="{542A0A12-C2B6-487D-9C32-3A4989F1ECB1}"/>
                  </a:ext>
                </a:extLst>
              </p:cNvPr>
              <p:cNvSpPr/>
              <p:nvPr/>
            </p:nvSpPr>
            <p:spPr>
              <a:xfrm>
                <a:off x="5144605" y="5098925"/>
                <a:ext cx="1526959" cy="612560"/>
              </a:xfrm>
              <a:prstGeom prst="rect">
                <a:avLst/>
              </a:prstGeom>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dirty="0"/>
                  <a:t>Consul</a:t>
                </a:r>
              </a:p>
            </p:txBody>
          </p:sp>
        </p:grpSp>
        <p:sp>
          <p:nvSpPr>
            <p:cNvPr id="55" name="矩形 54">
              <a:extLst>
                <a:ext uri="{FF2B5EF4-FFF2-40B4-BE49-F238E27FC236}">
                  <a16:creationId xmlns:a16="http://schemas.microsoft.com/office/drawing/2014/main" id="{ACC75A80-A224-4665-A61A-29E6E2AA1CB0}"/>
                </a:ext>
              </a:extLst>
            </p:cNvPr>
            <p:cNvSpPr/>
            <p:nvPr/>
          </p:nvSpPr>
          <p:spPr>
            <a:xfrm>
              <a:off x="5181600" y="2793665"/>
              <a:ext cx="1526959" cy="1616219"/>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altLang="zh-CN" dirty="0"/>
                <a:t>User Business Application A</a:t>
              </a:r>
            </a:p>
          </p:txBody>
        </p:sp>
        <p:sp>
          <p:nvSpPr>
            <p:cNvPr id="56" name="矩形 55">
              <a:extLst>
                <a:ext uri="{FF2B5EF4-FFF2-40B4-BE49-F238E27FC236}">
                  <a16:creationId xmlns:a16="http://schemas.microsoft.com/office/drawing/2014/main" id="{D378594A-6038-4646-9327-D728DE2A9C82}"/>
                </a:ext>
              </a:extLst>
            </p:cNvPr>
            <p:cNvSpPr/>
            <p:nvPr/>
          </p:nvSpPr>
          <p:spPr>
            <a:xfrm>
              <a:off x="5714262" y="3857319"/>
              <a:ext cx="1526959" cy="29725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dirty="0"/>
                <a:t>TSF-AUTH Client</a:t>
              </a:r>
            </a:p>
          </p:txBody>
        </p:sp>
        <p:sp>
          <p:nvSpPr>
            <p:cNvPr id="57" name="矩形 56">
              <a:extLst>
                <a:ext uri="{FF2B5EF4-FFF2-40B4-BE49-F238E27FC236}">
                  <a16:creationId xmlns:a16="http://schemas.microsoft.com/office/drawing/2014/main" id="{A5833BF4-F738-4801-9B40-9F7D7D935AF6}"/>
                </a:ext>
              </a:extLst>
            </p:cNvPr>
            <p:cNvSpPr/>
            <p:nvPr/>
          </p:nvSpPr>
          <p:spPr>
            <a:xfrm>
              <a:off x="7562295" y="2793665"/>
              <a:ext cx="1526959" cy="1616219"/>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altLang="zh-CN" dirty="0"/>
                <a:t>User Business Application B</a:t>
              </a:r>
            </a:p>
          </p:txBody>
        </p:sp>
        <p:sp>
          <p:nvSpPr>
            <p:cNvPr id="58" name="矩形 57">
              <a:extLst>
                <a:ext uri="{FF2B5EF4-FFF2-40B4-BE49-F238E27FC236}">
                  <a16:creationId xmlns:a16="http://schemas.microsoft.com/office/drawing/2014/main" id="{19FA075A-3249-4BF5-B646-1C76F09A5C1B}"/>
                </a:ext>
              </a:extLst>
            </p:cNvPr>
            <p:cNvSpPr/>
            <p:nvPr/>
          </p:nvSpPr>
          <p:spPr>
            <a:xfrm>
              <a:off x="8094957" y="3857319"/>
              <a:ext cx="1526959" cy="29725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dirty="0"/>
                <a:t>TSF-AUTH Client</a:t>
              </a:r>
            </a:p>
          </p:txBody>
        </p:sp>
        <p:sp>
          <p:nvSpPr>
            <p:cNvPr id="59" name="矩形 58">
              <a:extLst>
                <a:ext uri="{FF2B5EF4-FFF2-40B4-BE49-F238E27FC236}">
                  <a16:creationId xmlns:a16="http://schemas.microsoft.com/office/drawing/2014/main" id="{8A4B8281-60D2-471B-96C9-87E7C28F7548}"/>
                </a:ext>
              </a:extLst>
            </p:cNvPr>
            <p:cNvSpPr/>
            <p:nvPr/>
          </p:nvSpPr>
          <p:spPr>
            <a:xfrm>
              <a:off x="9942990" y="2793665"/>
              <a:ext cx="1526959" cy="1616219"/>
            </a:xfrm>
            <a:prstGeom prst="rect">
              <a:avLst/>
            </a:prstGeom>
            <a:ln/>
          </p:spPr>
          <p:style>
            <a:lnRef idx="1">
              <a:schemeClr val="accent6"/>
            </a:lnRef>
            <a:fillRef idx="2">
              <a:schemeClr val="accent6"/>
            </a:fillRef>
            <a:effectRef idx="1">
              <a:schemeClr val="accent6"/>
            </a:effectRef>
            <a:fontRef idx="minor">
              <a:schemeClr val="dk1"/>
            </a:fontRef>
          </p:style>
          <p:txBody>
            <a:bodyPr rtlCol="0" anchor="t"/>
            <a:lstStyle/>
            <a:p>
              <a:pPr algn="ctr"/>
              <a:r>
                <a:rPr lang="en-US" altLang="zh-CN" dirty="0"/>
                <a:t>User Business Application C</a:t>
              </a:r>
            </a:p>
          </p:txBody>
        </p:sp>
        <p:sp>
          <p:nvSpPr>
            <p:cNvPr id="60" name="矩形 59">
              <a:extLst>
                <a:ext uri="{FF2B5EF4-FFF2-40B4-BE49-F238E27FC236}">
                  <a16:creationId xmlns:a16="http://schemas.microsoft.com/office/drawing/2014/main" id="{94B4D5DF-F995-4DE4-9251-BE0E302C5EDF}"/>
                </a:ext>
              </a:extLst>
            </p:cNvPr>
            <p:cNvSpPr/>
            <p:nvPr/>
          </p:nvSpPr>
          <p:spPr>
            <a:xfrm>
              <a:off x="10475652" y="3857319"/>
              <a:ext cx="1526959" cy="29725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dirty="0"/>
                <a:t>TSF-AUTH Client</a:t>
              </a:r>
            </a:p>
          </p:txBody>
        </p:sp>
        <p:cxnSp>
          <p:nvCxnSpPr>
            <p:cNvPr id="61" name="肘形连接符 5">
              <a:extLst>
                <a:ext uri="{FF2B5EF4-FFF2-40B4-BE49-F238E27FC236}">
                  <a16:creationId xmlns:a16="http://schemas.microsoft.com/office/drawing/2014/main" id="{BC09B888-979B-4707-A1E6-FB2393ED3A6A}"/>
                </a:ext>
              </a:extLst>
            </p:cNvPr>
            <p:cNvCxnSpPr>
              <a:cxnSpLocks/>
              <a:stCxn id="92" idx="3"/>
              <a:endCxn id="56" idx="2"/>
            </p:cNvCxnSpPr>
            <p:nvPr/>
          </p:nvCxnSpPr>
          <p:spPr>
            <a:xfrm flipV="1">
              <a:off x="6096000" y="4154573"/>
              <a:ext cx="381742" cy="1670432"/>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肘形连接符 23">
              <a:extLst>
                <a:ext uri="{FF2B5EF4-FFF2-40B4-BE49-F238E27FC236}">
                  <a16:creationId xmlns:a16="http://schemas.microsoft.com/office/drawing/2014/main" id="{EBAAF2D7-0D54-4B12-ACA1-31FF375189F9}"/>
                </a:ext>
              </a:extLst>
            </p:cNvPr>
            <p:cNvCxnSpPr>
              <a:cxnSpLocks/>
              <a:stCxn id="92" idx="3"/>
              <a:endCxn id="58" idx="2"/>
            </p:cNvCxnSpPr>
            <p:nvPr/>
          </p:nvCxnSpPr>
          <p:spPr>
            <a:xfrm flipV="1">
              <a:off x="6096000" y="4154573"/>
              <a:ext cx="2762437" cy="1670432"/>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肘形连接符 27">
              <a:extLst>
                <a:ext uri="{FF2B5EF4-FFF2-40B4-BE49-F238E27FC236}">
                  <a16:creationId xmlns:a16="http://schemas.microsoft.com/office/drawing/2014/main" id="{F2DBA0B4-0399-4B0D-B5DD-25EDF8BDE3FE}"/>
                </a:ext>
              </a:extLst>
            </p:cNvPr>
            <p:cNvCxnSpPr>
              <a:cxnSpLocks/>
              <a:stCxn id="92" idx="3"/>
              <a:endCxn id="60" idx="2"/>
            </p:cNvCxnSpPr>
            <p:nvPr/>
          </p:nvCxnSpPr>
          <p:spPr>
            <a:xfrm flipV="1">
              <a:off x="6096000" y="4154573"/>
              <a:ext cx="5143132" cy="1670432"/>
            </a:xfrm>
            <a:prstGeom prst="bentConnector2">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肘形连接符 32">
              <a:extLst>
                <a:ext uri="{FF2B5EF4-FFF2-40B4-BE49-F238E27FC236}">
                  <a16:creationId xmlns:a16="http://schemas.microsoft.com/office/drawing/2014/main" id="{F082EA38-ED5C-4FA7-BF34-79C5ABF850EB}"/>
                </a:ext>
              </a:extLst>
            </p:cNvPr>
            <p:cNvCxnSpPr>
              <a:cxnSpLocks/>
              <a:stCxn id="53" idx="2"/>
              <a:endCxn id="92" idx="0"/>
            </p:cNvCxnSpPr>
            <p:nvPr/>
          </p:nvCxnSpPr>
          <p:spPr>
            <a:xfrm rot="16200000" flipH="1">
              <a:off x="1915514" y="3787551"/>
              <a:ext cx="775004" cy="2019670"/>
            </a:xfrm>
            <a:prstGeom prst="bentConnector3">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7FC50F4A-BB5C-4F6B-90DC-C75671BAEF5F}"/>
                </a:ext>
              </a:extLst>
            </p:cNvPr>
            <p:cNvSpPr txBox="1"/>
            <p:nvPr/>
          </p:nvSpPr>
          <p:spPr>
            <a:xfrm>
              <a:off x="7515760" y="5837286"/>
              <a:ext cx="2685351" cy="307777"/>
            </a:xfrm>
            <a:prstGeom prst="rect">
              <a:avLst/>
            </a:prstGeom>
            <a:noFill/>
          </p:spPr>
          <p:txBody>
            <a:bodyPr wrap="none" rtlCol="0">
              <a:spAutoFit/>
            </a:bodyPr>
            <a:lstStyle/>
            <a:p>
              <a:r>
                <a:rPr lang="zh-CN" altLang="en-US" sz="1400" dirty="0"/>
                <a:t>长轮询：从</a:t>
              </a:r>
              <a:r>
                <a:rPr lang="en-US" altLang="zh-CN" sz="1400" dirty="0"/>
                <a:t>Consul</a:t>
              </a:r>
              <a:r>
                <a:rPr lang="zh-CN" altLang="en-US" sz="1400" dirty="0"/>
                <a:t>同步权限数据</a:t>
              </a:r>
            </a:p>
          </p:txBody>
        </p:sp>
        <p:sp>
          <p:nvSpPr>
            <p:cNvPr id="66" name="文本框 65">
              <a:extLst>
                <a:ext uri="{FF2B5EF4-FFF2-40B4-BE49-F238E27FC236}">
                  <a16:creationId xmlns:a16="http://schemas.microsoft.com/office/drawing/2014/main" id="{AB960E22-2542-406E-8D6A-94CC43961D34}"/>
                </a:ext>
              </a:extLst>
            </p:cNvPr>
            <p:cNvSpPr txBox="1"/>
            <p:nvPr/>
          </p:nvSpPr>
          <p:spPr>
            <a:xfrm>
              <a:off x="1293180" y="4483947"/>
              <a:ext cx="3403496" cy="307777"/>
            </a:xfrm>
            <a:prstGeom prst="rect">
              <a:avLst/>
            </a:prstGeom>
            <a:noFill/>
          </p:spPr>
          <p:txBody>
            <a:bodyPr wrap="none" rtlCol="0">
              <a:spAutoFit/>
            </a:bodyPr>
            <a:lstStyle/>
            <a:p>
              <a:r>
                <a:rPr lang="zh-CN" altLang="en-US" sz="1400" dirty="0"/>
                <a:t>权限数据修改时，向</a:t>
              </a:r>
              <a:r>
                <a:rPr lang="en-US" altLang="zh-CN" sz="1400" dirty="0"/>
                <a:t>Consul</a:t>
              </a:r>
              <a:r>
                <a:rPr lang="zh-CN" altLang="en-US" sz="1400" dirty="0"/>
                <a:t>推送权限数据</a:t>
              </a:r>
            </a:p>
          </p:txBody>
        </p:sp>
        <p:sp>
          <p:nvSpPr>
            <p:cNvPr id="67" name="文本框 66">
              <a:extLst>
                <a:ext uri="{FF2B5EF4-FFF2-40B4-BE49-F238E27FC236}">
                  <a16:creationId xmlns:a16="http://schemas.microsoft.com/office/drawing/2014/main" id="{B9357A2F-976A-4D3F-9BC2-F6EFEFA29E86}"/>
                </a:ext>
              </a:extLst>
            </p:cNvPr>
            <p:cNvSpPr txBox="1"/>
            <p:nvPr/>
          </p:nvSpPr>
          <p:spPr>
            <a:xfrm>
              <a:off x="5867430" y="4622389"/>
              <a:ext cx="1218603" cy="523220"/>
            </a:xfrm>
            <a:prstGeom prst="rect">
              <a:avLst/>
            </a:prstGeom>
            <a:noFill/>
          </p:spPr>
          <p:txBody>
            <a:bodyPr wrap="none" rtlCol="0">
              <a:spAutoFit/>
            </a:bodyPr>
            <a:lstStyle/>
            <a:p>
              <a:r>
                <a:rPr lang="en-US" altLang="zh-CN" sz="1400" dirty="0"/>
                <a:t>Application A</a:t>
              </a:r>
            </a:p>
            <a:p>
              <a:r>
                <a:rPr lang="zh-CN" altLang="en-US" sz="1400" dirty="0"/>
                <a:t>的权限数据</a:t>
              </a:r>
            </a:p>
          </p:txBody>
        </p:sp>
        <p:sp>
          <p:nvSpPr>
            <p:cNvPr id="68" name="文本框 67">
              <a:extLst>
                <a:ext uri="{FF2B5EF4-FFF2-40B4-BE49-F238E27FC236}">
                  <a16:creationId xmlns:a16="http://schemas.microsoft.com/office/drawing/2014/main" id="{49D2CF8A-53E3-44FE-B730-A6536ED41BB3}"/>
                </a:ext>
              </a:extLst>
            </p:cNvPr>
            <p:cNvSpPr txBox="1"/>
            <p:nvPr/>
          </p:nvSpPr>
          <p:spPr>
            <a:xfrm>
              <a:off x="8249524" y="4622389"/>
              <a:ext cx="1205779" cy="523220"/>
            </a:xfrm>
            <a:prstGeom prst="rect">
              <a:avLst/>
            </a:prstGeom>
            <a:noFill/>
          </p:spPr>
          <p:txBody>
            <a:bodyPr wrap="none" rtlCol="0">
              <a:spAutoFit/>
            </a:bodyPr>
            <a:lstStyle/>
            <a:p>
              <a:r>
                <a:rPr lang="en-US" altLang="zh-CN" sz="1400" dirty="0"/>
                <a:t>Application B</a:t>
              </a:r>
            </a:p>
            <a:p>
              <a:r>
                <a:rPr lang="zh-CN" altLang="en-US" sz="1400" dirty="0"/>
                <a:t>的权限数据</a:t>
              </a:r>
            </a:p>
          </p:txBody>
        </p:sp>
        <p:sp>
          <p:nvSpPr>
            <p:cNvPr id="69" name="文本框 68">
              <a:extLst>
                <a:ext uri="{FF2B5EF4-FFF2-40B4-BE49-F238E27FC236}">
                  <a16:creationId xmlns:a16="http://schemas.microsoft.com/office/drawing/2014/main" id="{AB9701F4-B551-471D-A01C-137BC03F689F}"/>
                </a:ext>
              </a:extLst>
            </p:cNvPr>
            <p:cNvSpPr txBox="1"/>
            <p:nvPr/>
          </p:nvSpPr>
          <p:spPr>
            <a:xfrm>
              <a:off x="10631432" y="4622389"/>
              <a:ext cx="1215397" cy="523220"/>
            </a:xfrm>
            <a:prstGeom prst="rect">
              <a:avLst/>
            </a:prstGeom>
            <a:noFill/>
          </p:spPr>
          <p:txBody>
            <a:bodyPr wrap="none" rtlCol="0">
              <a:spAutoFit/>
            </a:bodyPr>
            <a:lstStyle/>
            <a:p>
              <a:r>
                <a:rPr lang="en-US" altLang="zh-CN" sz="1400" dirty="0"/>
                <a:t>Application C</a:t>
              </a:r>
            </a:p>
            <a:p>
              <a:r>
                <a:rPr lang="zh-CN" altLang="en-US" sz="1400" dirty="0"/>
                <a:t>的权限数据</a:t>
              </a:r>
            </a:p>
          </p:txBody>
        </p:sp>
        <p:cxnSp>
          <p:nvCxnSpPr>
            <p:cNvPr id="70" name="肘形连接符 40">
              <a:extLst>
                <a:ext uri="{FF2B5EF4-FFF2-40B4-BE49-F238E27FC236}">
                  <a16:creationId xmlns:a16="http://schemas.microsoft.com/office/drawing/2014/main" id="{C1354604-A426-4607-891A-19130CF4CFE0}"/>
                </a:ext>
              </a:extLst>
            </p:cNvPr>
            <p:cNvCxnSpPr>
              <a:cxnSpLocks/>
              <a:stCxn id="56" idx="3"/>
              <a:endCxn id="58" idx="3"/>
            </p:cNvCxnSpPr>
            <p:nvPr/>
          </p:nvCxnSpPr>
          <p:spPr>
            <a:xfrm>
              <a:off x="7241221" y="4005946"/>
              <a:ext cx="2380695" cy="12700"/>
            </a:xfrm>
            <a:prstGeom prst="bentConnector5">
              <a:avLst>
                <a:gd name="adj1" fmla="val 6743"/>
                <a:gd name="adj2" fmla="val -15763693"/>
                <a:gd name="adj3" fmla="val 106246"/>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71" name="文本框 70">
              <a:extLst>
                <a:ext uri="{FF2B5EF4-FFF2-40B4-BE49-F238E27FC236}">
                  <a16:creationId xmlns:a16="http://schemas.microsoft.com/office/drawing/2014/main" id="{A4E67525-F3F4-4317-BB31-D611F34126F3}"/>
                </a:ext>
              </a:extLst>
            </p:cNvPr>
            <p:cNvSpPr txBox="1"/>
            <p:nvPr/>
          </p:nvSpPr>
          <p:spPr>
            <a:xfrm>
              <a:off x="5258128" y="1907503"/>
              <a:ext cx="184731" cy="307777"/>
            </a:xfrm>
            <a:prstGeom prst="rect">
              <a:avLst/>
            </a:prstGeom>
            <a:noFill/>
          </p:spPr>
          <p:txBody>
            <a:bodyPr wrap="none" rtlCol="0">
              <a:spAutoFit/>
            </a:bodyPr>
            <a:lstStyle/>
            <a:p>
              <a:endParaRPr lang="zh-CN" altLang="en-US" sz="1400" dirty="0"/>
            </a:p>
          </p:txBody>
        </p:sp>
        <p:sp>
          <p:nvSpPr>
            <p:cNvPr id="72" name="文本框 71">
              <a:extLst>
                <a:ext uri="{FF2B5EF4-FFF2-40B4-BE49-F238E27FC236}">
                  <a16:creationId xmlns:a16="http://schemas.microsoft.com/office/drawing/2014/main" id="{35FF22A8-0881-4756-9EEB-3E2E8B097976}"/>
                </a:ext>
              </a:extLst>
            </p:cNvPr>
            <p:cNvSpPr txBox="1"/>
            <p:nvPr/>
          </p:nvSpPr>
          <p:spPr>
            <a:xfrm>
              <a:off x="6055034" y="1824839"/>
              <a:ext cx="1422184" cy="954107"/>
            </a:xfrm>
            <a:prstGeom prst="rect">
              <a:avLst/>
            </a:prstGeom>
            <a:noFill/>
          </p:spPr>
          <p:txBody>
            <a:bodyPr wrap="none" rtlCol="0">
              <a:spAutoFit/>
            </a:bodyPr>
            <a:lstStyle/>
            <a:p>
              <a:r>
                <a:rPr lang="zh-CN" altLang="en-US" sz="1400" dirty="0"/>
                <a:t>请求发出时</a:t>
              </a:r>
              <a:endParaRPr lang="en-US" altLang="zh-CN" sz="1400" dirty="0"/>
            </a:p>
            <a:p>
              <a:r>
                <a:rPr lang="zh-CN" altLang="en-US" sz="1400" dirty="0"/>
                <a:t>自动添加一个</a:t>
              </a:r>
              <a:endParaRPr lang="en-US" altLang="zh-CN" sz="1400" dirty="0"/>
            </a:p>
            <a:p>
              <a:r>
                <a:rPr lang="en-US" altLang="zh-CN" sz="1400" dirty="0"/>
                <a:t>Request Header</a:t>
              </a:r>
            </a:p>
            <a:p>
              <a:r>
                <a:rPr lang="zh-CN" altLang="en-US" sz="1400" dirty="0"/>
                <a:t>标识身份</a:t>
              </a:r>
            </a:p>
          </p:txBody>
        </p:sp>
        <p:sp>
          <p:nvSpPr>
            <p:cNvPr id="73" name="文本框 72">
              <a:extLst>
                <a:ext uri="{FF2B5EF4-FFF2-40B4-BE49-F238E27FC236}">
                  <a16:creationId xmlns:a16="http://schemas.microsoft.com/office/drawing/2014/main" id="{4582A4B2-113E-4C3C-8F33-4E08AD54B2E5}"/>
                </a:ext>
              </a:extLst>
            </p:cNvPr>
            <p:cNvSpPr txBox="1"/>
            <p:nvPr/>
          </p:nvSpPr>
          <p:spPr>
            <a:xfrm>
              <a:off x="9751844" y="1906374"/>
              <a:ext cx="1261884" cy="738664"/>
            </a:xfrm>
            <a:prstGeom prst="rect">
              <a:avLst/>
            </a:prstGeom>
            <a:noFill/>
          </p:spPr>
          <p:txBody>
            <a:bodyPr wrap="none" rtlCol="0">
              <a:spAutoFit/>
            </a:bodyPr>
            <a:lstStyle/>
            <a:p>
              <a:r>
                <a:rPr lang="zh-CN" altLang="en-US" sz="1400" dirty="0"/>
                <a:t>收到请求后</a:t>
              </a:r>
              <a:endParaRPr lang="en-US" altLang="zh-CN" sz="1400" dirty="0"/>
            </a:p>
            <a:p>
              <a:r>
                <a:rPr lang="zh-CN" altLang="en-US" sz="1400" dirty="0"/>
                <a:t>先根据配置</a:t>
              </a:r>
              <a:endParaRPr lang="en-US" altLang="zh-CN" sz="1400" dirty="0"/>
            </a:p>
            <a:p>
              <a:r>
                <a:rPr lang="zh-CN" altLang="en-US" sz="1400" dirty="0"/>
                <a:t>进行权限校验</a:t>
              </a:r>
            </a:p>
          </p:txBody>
        </p:sp>
        <p:sp>
          <p:nvSpPr>
            <p:cNvPr id="74" name="矩形 73">
              <a:extLst>
                <a:ext uri="{FF2B5EF4-FFF2-40B4-BE49-F238E27FC236}">
                  <a16:creationId xmlns:a16="http://schemas.microsoft.com/office/drawing/2014/main" id="{77D673EE-7EC4-488E-9FA1-1D5A5F56F708}"/>
                </a:ext>
              </a:extLst>
            </p:cNvPr>
            <p:cNvSpPr/>
            <p:nvPr/>
          </p:nvSpPr>
          <p:spPr>
            <a:xfrm>
              <a:off x="2371813" y="1115103"/>
              <a:ext cx="1526959" cy="444864"/>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a:t>User</a:t>
              </a:r>
            </a:p>
          </p:txBody>
        </p:sp>
        <p:cxnSp>
          <p:nvCxnSpPr>
            <p:cNvPr id="75" name="肘形连接符 64">
              <a:extLst>
                <a:ext uri="{FF2B5EF4-FFF2-40B4-BE49-F238E27FC236}">
                  <a16:creationId xmlns:a16="http://schemas.microsoft.com/office/drawing/2014/main" id="{D77ACC26-C9A7-44B2-B715-B84CC80B5307}"/>
                </a:ext>
              </a:extLst>
            </p:cNvPr>
            <p:cNvCxnSpPr>
              <a:cxnSpLocks/>
              <a:stCxn id="74" idx="3"/>
              <a:endCxn id="55" idx="1"/>
            </p:cNvCxnSpPr>
            <p:nvPr/>
          </p:nvCxnSpPr>
          <p:spPr>
            <a:xfrm>
              <a:off x="3898772" y="1337535"/>
              <a:ext cx="1282828" cy="2264240"/>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76" name="肘形连接符 65">
              <a:extLst>
                <a:ext uri="{FF2B5EF4-FFF2-40B4-BE49-F238E27FC236}">
                  <a16:creationId xmlns:a16="http://schemas.microsoft.com/office/drawing/2014/main" id="{1E450D2C-5F77-49A1-B709-5FDEB8BAC256}"/>
                </a:ext>
              </a:extLst>
            </p:cNvPr>
            <p:cNvCxnSpPr>
              <a:cxnSpLocks/>
              <a:stCxn id="74" idx="1"/>
              <a:endCxn id="53" idx="0"/>
            </p:cNvCxnSpPr>
            <p:nvPr/>
          </p:nvCxnSpPr>
          <p:spPr>
            <a:xfrm rot="10800000" flipV="1">
              <a:off x="1293181" y="1337535"/>
              <a:ext cx="1078632" cy="1456130"/>
            </a:xfrm>
            <a:prstGeom prst="bentConnector2">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D29CA5A4-3A1F-44D7-9585-837DFEE63C33}"/>
                </a:ext>
              </a:extLst>
            </p:cNvPr>
            <p:cNvSpPr txBox="1"/>
            <p:nvPr/>
          </p:nvSpPr>
          <p:spPr>
            <a:xfrm>
              <a:off x="100962" y="1056997"/>
              <a:ext cx="1620957" cy="523220"/>
            </a:xfrm>
            <a:prstGeom prst="rect">
              <a:avLst/>
            </a:prstGeom>
            <a:noFill/>
          </p:spPr>
          <p:txBody>
            <a:bodyPr wrap="none" rtlCol="0">
              <a:spAutoFit/>
            </a:bodyPr>
            <a:lstStyle/>
            <a:p>
              <a:r>
                <a:rPr lang="zh-CN" altLang="en-US" sz="1400" dirty="0"/>
                <a:t>用户在控制台维护</a:t>
              </a:r>
              <a:endParaRPr lang="en-US" altLang="zh-CN" sz="1400" dirty="0"/>
            </a:p>
            <a:p>
              <a:r>
                <a:rPr lang="zh-CN" altLang="en-US" sz="1400" dirty="0"/>
                <a:t>服务黑白名单</a:t>
              </a:r>
            </a:p>
          </p:txBody>
        </p:sp>
        <p:sp>
          <p:nvSpPr>
            <p:cNvPr id="78" name="文本框 77">
              <a:extLst>
                <a:ext uri="{FF2B5EF4-FFF2-40B4-BE49-F238E27FC236}">
                  <a16:creationId xmlns:a16="http://schemas.microsoft.com/office/drawing/2014/main" id="{189456C6-9537-4AD1-8D0A-E373E1CE2931}"/>
                </a:ext>
              </a:extLst>
            </p:cNvPr>
            <p:cNvSpPr txBox="1"/>
            <p:nvPr/>
          </p:nvSpPr>
          <p:spPr>
            <a:xfrm>
              <a:off x="3898772" y="1021341"/>
              <a:ext cx="1620957" cy="307777"/>
            </a:xfrm>
            <a:prstGeom prst="rect">
              <a:avLst/>
            </a:prstGeom>
            <a:noFill/>
          </p:spPr>
          <p:txBody>
            <a:bodyPr wrap="none" rtlCol="0">
              <a:spAutoFit/>
            </a:bodyPr>
            <a:lstStyle/>
            <a:p>
              <a:r>
                <a:rPr lang="zh-CN" altLang="en-US" sz="1400" dirty="0"/>
                <a:t>用户调用业务应用</a:t>
              </a:r>
            </a:p>
          </p:txBody>
        </p:sp>
        <p:grpSp>
          <p:nvGrpSpPr>
            <p:cNvPr id="79" name="组合 78">
              <a:extLst>
                <a:ext uri="{FF2B5EF4-FFF2-40B4-BE49-F238E27FC236}">
                  <a16:creationId xmlns:a16="http://schemas.microsoft.com/office/drawing/2014/main" id="{D604738E-57E4-46D0-A8CC-AD7B854F2FE3}"/>
                </a:ext>
              </a:extLst>
            </p:cNvPr>
            <p:cNvGrpSpPr/>
            <p:nvPr/>
          </p:nvGrpSpPr>
          <p:grpSpPr>
            <a:xfrm>
              <a:off x="8471433" y="392877"/>
              <a:ext cx="2200371" cy="307777"/>
              <a:chOff x="8495930" y="373149"/>
              <a:chExt cx="2200371" cy="307777"/>
            </a:xfrm>
          </p:grpSpPr>
          <p:cxnSp>
            <p:nvCxnSpPr>
              <p:cNvPr id="89" name="直接箭头连接符 88">
                <a:extLst>
                  <a:ext uri="{FF2B5EF4-FFF2-40B4-BE49-F238E27FC236}">
                    <a16:creationId xmlns:a16="http://schemas.microsoft.com/office/drawing/2014/main" id="{A27FE3C3-9361-4F08-8046-69D183A77F86}"/>
                  </a:ext>
                </a:extLst>
              </p:cNvPr>
              <p:cNvCxnSpPr/>
              <p:nvPr/>
            </p:nvCxnSpPr>
            <p:spPr>
              <a:xfrm>
                <a:off x="8495930" y="523875"/>
                <a:ext cx="798990"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63677C45-6D4A-4F5B-9D8C-C0B68717AB8A}"/>
                  </a:ext>
                </a:extLst>
              </p:cNvPr>
              <p:cNvSpPr txBox="1"/>
              <p:nvPr/>
            </p:nvSpPr>
            <p:spPr>
              <a:xfrm>
                <a:off x="9434417" y="373149"/>
                <a:ext cx="1261884" cy="307777"/>
              </a:xfrm>
              <a:prstGeom prst="rect">
                <a:avLst/>
              </a:prstGeom>
              <a:noFill/>
            </p:spPr>
            <p:txBody>
              <a:bodyPr wrap="none" rtlCol="0">
                <a:spAutoFit/>
              </a:bodyPr>
              <a:lstStyle/>
              <a:p>
                <a:r>
                  <a:rPr lang="zh-CN" altLang="en-US" sz="1400" dirty="0"/>
                  <a:t>黑白名单配置</a:t>
                </a:r>
              </a:p>
            </p:txBody>
          </p:sp>
        </p:grpSp>
        <p:grpSp>
          <p:nvGrpSpPr>
            <p:cNvPr id="80" name="组合 79">
              <a:extLst>
                <a:ext uri="{FF2B5EF4-FFF2-40B4-BE49-F238E27FC236}">
                  <a16:creationId xmlns:a16="http://schemas.microsoft.com/office/drawing/2014/main" id="{2F47D496-7DF5-409A-997C-71BEC17E4119}"/>
                </a:ext>
              </a:extLst>
            </p:cNvPr>
            <p:cNvGrpSpPr/>
            <p:nvPr/>
          </p:nvGrpSpPr>
          <p:grpSpPr>
            <a:xfrm>
              <a:off x="8471433" y="1264547"/>
              <a:ext cx="2020835" cy="307777"/>
              <a:chOff x="8495930" y="722134"/>
              <a:chExt cx="2020835" cy="307777"/>
            </a:xfrm>
          </p:grpSpPr>
          <p:cxnSp>
            <p:nvCxnSpPr>
              <p:cNvPr id="87" name="直接箭头连接符 86">
                <a:extLst>
                  <a:ext uri="{FF2B5EF4-FFF2-40B4-BE49-F238E27FC236}">
                    <a16:creationId xmlns:a16="http://schemas.microsoft.com/office/drawing/2014/main" id="{96ACD05A-A592-46FA-A852-2BB1C602ABC0}"/>
                  </a:ext>
                </a:extLst>
              </p:cNvPr>
              <p:cNvCxnSpPr/>
              <p:nvPr/>
            </p:nvCxnSpPr>
            <p:spPr>
              <a:xfrm>
                <a:off x="8495930" y="880462"/>
                <a:ext cx="798990" cy="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88" name="文本框 87">
                <a:extLst>
                  <a:ext uri="{FF2B5EF4-FFF2-40B4-BE49-F238E27FC236}">
                    <a16:creationId xmlns:a16="http://schemas.microsoft.com/office/drawing/2014/main" id="{A37EF622-BFEA-4322-9964-BCFA52424428}"/>
                  </a:ext>
                </a:extLst>
              </p:cNvPr>
              <p:cNvSpPr txBox="1"/>
              <p:nvPr/>
            </p:nvSpPr>
            <p:spPr>
              <a:xfrm>
                <a:off x="9434417" y="722134"/>
                <a:ext cx="1082348" cy="307777"/>
              </a:xfrm>
              <a:prstGeom prst="rect">
                <a:avLst/>
              </a:prstGeom>
              <a:noFill/>
            </p:spPr>
            <p:txBody>
              <a:bodyPr wrap="none" rtlCol="0">
                <a:spAutoFit/>
              </a:bodyPr>
              <a:lstStyle/>
              <a:p>
                <a:r>
                  <a:rPr lang="zh-CN" altLang="en-US" sz="1400" dirty="0"/>
                  <a:t>客户端鉴权</a:t>
                </a:r>
              </a:p>
            </p:txBody>
          </p:sp>
        </p:grpSp>
        <p:grpSp>
          <p:nvGrpSpPr>
            <p:cNvPr id="81" name="组合 80">
              <a:extLst>
                <a:ext uri="{FF2B5EF4-FFF2-40B4-BE49-F238E27FC236}">
                  <a16:creationId xmlns:a16="http://schemas.microsoft.com/office/drawing/2014/main" id="{1DF8C086-14BC-4F32-BB04-BD290E1F4FF3}"/>
                </a:ext>
              </a:extLst>
            </p:cNvPr>
            <p:cNvGrpSpPr/>
            <p:nvPr/>
          </p:nvGrpSpPr>
          <p:grpSpPr>
            <a:xfrm>
              <a:off x="8471433" y="973991"/>
              <a:ext cx="2198183" cy="307777"/>
              <a:chOff x="8498786" y="1079306"/>
              <a:chExt cx="2198183" cy="307777"/>
            </a:xfrm>
          </p:grpSpPr>
          <p:cxnSp>
            <p:nvCxnSpPr>
              <p:cNvPr id="85" name="直接箭头连接符 84">
                <a:extLst>
                  <a:ext uri="{FF2B5EF4-FFF2-40B4-BE49-F238E27FC236}">
                    <a16:creationId xmlns:a16="http://schemas.microsoft.com/office/drawing/2014/main" id="{880C3956-50CF-4F59-A086-030FA74FE69B}"/>
                  </a:ext>
                </a:extLst>
              </p:cNvPr>
              <p:cNvCxnSpPr/>
              <p:nvPr/>
            </p:nvCxnSpPr>
            <p:spPr>
              <a:xfrm>
                <a:off x="8498786" y="1228170"/>
                <a:ext cx="798990"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F27F19E9-3969-42E5-B06A-34A1134B7A5B}"/>
                  </a:ext>
                </a:extLst>
              </p:cNvPr>
              <p:cNvSpPr txBox="1"/>
              <p:nvPr/>
            </p:nvSpPr>
            <p:spPr>
              <a:xfrm>
                <a:off x="9435085" y="1079306"/>
                <a:ext cx="1261884" cy="307777"/>
              </a:xfrm>
              <a:prstGeom prst="rect">
                <a:avLst/>
              </a:prstGeom>
              <a:noFill/>
            </p:spPr>
            <p:txBody>
              <a:bodyPr wrap="none" rtlCol="0">
                <a:spAutoFit/>
              </a:bodyPr>
              <a:lstStyle/>
              <a:p>
                <a:r>
                  <a:rPr lang="zh-CN" altLang="en-US" sz="1400" dirty="0"/>
                  <a:t>权限数据同步</a:t>
                </a:r>
              </a:p>
            </p:txBody>
          </p:sp>
        </p:grpSp>
        <p:grpSp>
          <p:nvGrpSpPr>
            <p:cNvPr id="82" name="组合 81">
              <a:extLst>
                <a:ext uri="{FF2B5EF4-FFF2-40B4-BE49-F238E27FC236}">
                  <a16:creationId xmlns:a16="http://schemas.microsoft.com/office/drawing/2014/main" id="{8DD81935-5315-4ADA-95CD-5B80B10C192E}"/>
                </a:ext>
              </a:extLst>
            </p:cNvPr>
            <p:cNvGrpSpPr/>
            <p:nvPr/>
          </p:nvGrpSpPr>
          <p:grpSpPr>
            <a:xfrm>
              <a:off x="8471433" y="683434"/>
              <a:ext cx="2200371" cy="307777"/>
              <a:chOff x="8495930" y="1372084"/>
              <a:chExt cx="2200371" cy="307777"/>
            </a:xfrm>
          </p:grpSpPr>
          <p:cxnSp>
            <p:nvCxnSpPr>
              <p:cNvPr id="83" name="直接箭头连接符 82">
                <a:extLst>
                  <a:ext uri="{FF2B5EF4-FFF2-40B4-BE49-F238E27FC236}">
                    <a16:creationId xmlns:a16="http://schemas.microsoft.com/office/drawing/2014/main" id="{75201BCE-5EE9-4C7D-B08A-A6B4444E0250}"/>
                  </a:ext>
                </a:extLst>
              </p:cNvPr>
              <p:cNvCxnSpPr/>
              <p:nvPr/>
            </p:nvCxnSpPr>
            <p:spPr>
              <a:xfrm>
                <a:off x="8495930" y="1527015"/>
                <a:ext cx="798990"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B24460E8-E1F8-4124-9ACD-F79BB1D39FF5}"/>
                  </a:ext>
                </a:extLst>
              </p:cNvPr>
              <p:cNvSpPr txBox="1"/>
              <p:nvPr/>
            </p:nvSpPr>
            <p:spPr>
              <a:xfrm>
                <a:off x="9434417" y="1372084"/>
                <a:ext cx="1261884" cy="307777"/>
              </a:xfrm>
              <a:prstGeom prst="rect">
                <a:avLst/>
              </a:prstGeom>
              <a:noFill/>
            </p:spPr>
            <p:txBody>
              <a:bodyPr wrap="none" rtlCol="0">
                <a:spAutoFit/>
              </a:bodyPr>
              <a:lstStyle/>
              <a:p>
                <a:r>
                  <a:rPr lang="zh-CN" altLang="en-US" sz="1400" dirty="0"/>
                  <a:t>权限数据发布</a:t>
                </a:r>
              </a:p>
            </p:txBody>
          </p:sp>
        </p:grpSp>
      </p:grpSp>
    </p:spTree>
    <p:extLst>
      <p:ext uri="{BB962C8B-B14F-4D97-AF65-F5344CB8AC3E}">
        <p14:creationId xmlns:p14="http://schemas.microsoft.com/office/powerpoint/2010/main" val="1284541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TSF </a:t>
            </a:r>
            <a:r>
              <a:rPr lang="zh-CN" altLang="en-US" dirty="0"/>
              <a:t>管控平台</a:t>
            </a:r>
            <a:endParaRPr lang="en-US" dirty="0"/>
          </a:p>
        </p:txBody>
      </p:sp>
      <p:sp>
        <p:nvSpPr>
          <p:cNvPr id="5" name="文本框 4">
            <a:extLst>
              <a:ext uri="{FF2B5EF4-FFF2-40B4-BE49-F238E27FC236}">
                <a16:creationId xmlns:a16="http://schemas.microsoft.com/office/drawing/2014/main" id="{C1EBB5A6-05A7-43A4-9609-ADEC19B6D7EA}"/>
              </a:ext>
            </a:extLst>
          </p:cNvPr>
          <p:cNvSpPr txBox="1"/>
          <p:nvPr/>
        </p:nvSpPr>
        <p:spPr>
          <a:xfrm>
            <a:off x="695400" y="1240884"/>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-route</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服务路由</a:t>
            </a:r>
            <a:endParaRPr lang="en-US" altLang="zh-CN" dirty="0">
              <a:latin typeface="微软雅黑" panose="020B0503020204020204" pitchFamily="34" charset="-122"/>
              <a:ea typeface="微软雅黑" panose="020B0503020204020204" pitchFamily="34" charset="-122"/>
            </a:endParaRPr>
          </a:p>
          <a:p>
            <a:endParaRPr lang="en-US" altLang="zh-CN" dirty="0"/>
          </a:p>
        </p:txBody>
      </p:sp>
      <p:sp>
        <p:nvSpPr>
          <p:cNvPr id="6" name="文本框 5">
            <a:extLst>
              <a:ext uri="{FF2B5EF4-FFF2-40B4-BE49-F238E27FC236}">
                <a16:creationId xmlns:a16="http://schemas.microsoft.com/office/drawing/2014/main" id="{7AAB345D-AF86-4F24-8163-4F9B94D5AEDC}"/>
              </a:ext>
            </a:extLst>
          </p:cNvPr>
          <p:cNvSpPr txBox="1"/>
          <p:nvPr/>
        </p:nvSpPr>
        <p:spPr>
          <a:xfrm>
            <a:off x="695400" y="3212976"/>
            <a:ext cx="6048672" cy="1910908"/>
          </a:xfrm>
          <a:prstGeom prst="rect">
            <a:avLst/>
          </a:prstGeom>
          <a:noFill/>
        </p:spPr>
        <p:txBody>
          <a:bodyPr wrap="square" rtlCol="0">
            <a:spAutoFit/>
          </a:bodyPr>
          <a:lstStyle/>
          <a:p>
            <a:pPr>
              <a:lnSpc>
                <a:spcPct val="125000"/>
              </a:lnSpc>
              <a:spcBef>
                <a:spcPts val="600"/>
              </a:spcBef>
              <a:spcAft>
                <a:spcPts val="0"/>
              </a:spcAft>
            </a:pPr>
            <a:r>
              <a:rPr lang="zh-CN" altLang="en-US" sz="1600" dirty="0">
                <a:latin typeface="微软雅黑" panose="020B0503020204020204" pitchFamily="34" charset="-122"/>
                <a:ea typeface="微软雅黑" panose="020B0503020204020204" pitchFamily="34" charset="-122"/>
              </a:rPr>
              <a:t>服务路由使用场景：</a:t>
            </a:r>
            <a:endParaRPr lang="en-US" altLang="zh-CN" sz="1600" dirty="0">
              <a:latin typeface="微软雅黑" panose="020B0503020204020204" pitchFamily="34" charset="-122"/>
              <a:ea typeface="微软雅黑" panose="020B0503020204020204" pitchFamily="34" charset="-122"/>
            </a:endParaRPr>
          </a:p>
          <a:p>
            <a:pPr marL="285750" indent="-285750">
              <a:lnSpc>
                <a:spcPct val="125000"/>
              </a:lnSpc>
              <a:spcBef>
                <a:spcPts val="600"/>
              </a:spcBef>
              <a:spcAft>
                <a:spcPts val="0"/>
              </a:spcAft>
              <a:buSzPct val="6500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灰度发布功能</a:t>
            </a:r>
            <a:endParaRPr lang="en-US" altLang="zh-CN" sz="1600" dirty="0">
              <a:latin typeface="微软雅黑" panose="020B0503020204020204" pitchFamily="34" charset="-122"/>
              <a:ea typeface="微软雅黑" panose="020B0503020204020204" pitchFamily="34" charset="-122"/>
            </a:endParaRPr>
          </a:p>
          <a:p>
            <a:pPr marL="285750" indent="-285750">
              <a:lnSpc>
                <a:spcPct val="125000"/>
              </a:lnSpc>
              <a:spcBef>
                <a:spcPts val="600"/>
              </a:spcBef>
              <a:spcAft>
                <a:spcPts val="0"/>
              </a:spcAft>
              <a:buSzPct val="6500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多机房路由优先调用同地机房；</a:t>
            </a:r>
            <a:endParaRPr lang="en-US" altLang="zh-CN" sz="1600" dirty="0">
              <a:latin typeface="微软雅黑" panose="020B0503020204020204" pitchFamily="34" charset="-122"/>
              <a:ea typeface="微软雅黑" panose="020B0503020204020204" pitchFamily="34" charset="-122"/>
            </a:endParaRPr>
          </a:p>
          <a:p>
            <a:pPr marL="285750" indent="-285750">
              <a:lnSpc>
                <a:spcPct val="125000"/>
              </a:lnSpc>
              <a:spcBef>
                <a:spcPts val="600"/>
              </a:spcBef>
              <a:spcAft>
                <a:spcPts val="0"/>
              </a:spcAft>
              <a:buSzPct val="6500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部分用户账号内测功能；</a:t>
            </a:r>
            <a:endParaRPr lang="en-US" altLang="zh-CN" sz="1600" dirty="0">
              <a:latin typeface="微软雅黑" panose="020B0503020204020204" pitchFamily="34" charset="-122"/>
              <a:ea typeface="微软雅黑" panose="020B0503020204020204" pitchFamily="34" charset="-122"/>
            </a:endParaRPr>
          </a:p>
          <a:p>
            <a:pPr marL="285750" indent="-285750">
              <a:lnSpc>
                <a:spcPct val="125000"/>
              </a:lnSpc>
              <a:spcBef>
                <a:spcPts val="600"/>
              </a:spcBef>
              <a:spcAft>
                <a:spcPts val="0"/>
              </a:spcAft>
              <a:buSzPct val="6500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保障重要服务的运行质量、实现前后端分离、读写分离等功能；</a:t>
            </a:r>
          </a:p>
        </p:txBody>
      </p:sp>
      <p:sp>
        <p:nvSpPr>
          <p:cNvPr id="7" name="文本框 6">
            <a:extLst>
              <a:ext uri="{FF2B5EF4-FFF2-40B4-BE49-F238E27FC236}">
                <a16:creationId xmlns:a16="http://schemas.microsoft.com/office/drawing/2014/main" id="{6BA624CA-4962-4AC9-9DBD-9B4570F2E36B}"/>
              </a:ext>
            </a:extLst>
          </p:cNvPr>
          <p:cNvSpPr txBox="1"/>
          <p:nvPr/>
        </p:nvSpPr>
        <p:spPr>
          <a:xfrm>
            <a:off x="7968208" y="3212976"/>
            <a:ext cx="3367309" cy="1562607"/>
          </a:xfrm>
          <a:prstGeom prst="rect">
            <a:avLst/>
          </a:prstGeom>
          <a:noFill/>
        </p:spPr>
        <p:txBody>
          <a:bodyPr wrap="square" rtlCol="0">
            <a:spAutoFit/>
          </a:bodyPr>
          <a:lstStyle/>
          <a:p>
            <a:pPr>
              <a:lnSpc>
                <a:spcPct val="125000"/>
              </a:lnSpc>
              <a:spcBef>
                <a:spcPts val="600"/>
              </a:spcBef>
              <a:spcAft>
                <a:spcPts val="0"/>
              </a:spcAft>
            </a:pPr>
            <a:r>
              <a:rPr lang="en-US" altLang="zh-CN" sz="1600" dirty="0">
                <a:latin typeface="微软雅黑" panose="020B0503020204020204" pitchFamily="34" charset="-122"/>
                <a:ea typeface="微软雅黑" panose="020B0503020204020204" pitchFamily="34" charset="-122"/>
              </a:rPr>
              <a:t>TSF</a:t>
            </a:r>
            <a:r>
              <a:rPr lang="zh-CN" altLang="en-US" sz="1600" dirty="0">
                <a:latin typeface="微软雅黑" panose="020B0503020204020204" pitchFamily="34" charset="-122"/>
                <a:ea typeface="微软雅黑" panose="020B0503020204020204" pitchFamily="34" charset="-122"/>
              </a:rPr>
              <a:t>路由功能的配置方式：</a:t>
            </a:r>
            <a:endParaRPr lang="en-US" altLang="zh-CN" sz="1600" dirty="0">
              <a:latin typeface="微软雅黑" panose="020B0503020204020204" pitchFamily="34" charset="-122"/>
              <a:ea typeface="微软雅黑" panose="020B0503020204020204" pitchFamily="34" charset="-122"/>
            </a:endParaRPr>
          </a:p>
          <a:p>
            <a:pPr marL="285750" indent="-285750">
              <a:lnSpc>
                <a:spcPct val="125000"/>
              </a:lnSpc>
              <a:spcBef>
                <a:spcPts val="600"/>
              </a:spcBef>
              <a:spcAft>
                <a:spcPts val="0"/>
              </a:spcAft>
              <a:buSzPct val="6500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权重方式配置路由规则；</a:t>
            </a:r>
            <a:endParaRPr lang="en-US" altLang="zh-CN" sz="1600" dirty="0">
              <a:latin typeface="微软雅黑" panose="020B0503020204020204" pitchFamily="34" charset="-122"/>
              <a:ea typeface="微软雅黑" panose="020B0503020204020204" pitchFamily="34" charset="-122"/>
            </a:endParaRPr>
          </a:p>
          <a:p>
            <a:pPr marL="285750" indent="-285750">
              <a:lnSpc>
                <a:spcPct val="125000"/>
              </a:lnSpc>
              <a:spcBef>
                <a:spcPts val="600"/>
              </a:spcBef>
              <a:spcAft>
                <a:spcPts val="0"/>
              </a:spcAft>
              <a:buSzPct val="6500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系统自带标签配置路由规则；</a:t>
            </a:r>
            <a:endParaRPr lang="en-US" altLang="zh-CN" sz="1600" dirty="0">
              <a:latin typeface="微软雅黑" panose="020B0503020204020204" pitchFamily="34" charset="-122"/>
              <a:ea typeface="微软雅黑" panose="020B0503020204020204" pitchFamily="34" charset="-122"/>
            </a:endParaRPr>
          </a:p>
          <a:p>
            <a:pPr marL="285750" indent="-285750">
              <a:lnSpc>
                <a:spcPct val="125000"/>
              </a:lnSpc>
              <a:spcBef>
                <a:spcPts val="600"/>
              </a:spcBef>
              <a:spcAft>
                <a:spcPts val="0"/>
              </a:spcAft>
              <a:buSzPct val="6500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用户自定义标签配置路由规则；</a:t>
            </a:r>
            <a:endParaRPr lang="zh-CN" altLang="en-US" dirty="0"/>
          </a:p>
        </p:txBody>
      </p:sp>
      <p:sp>
        <p:nvSpPr>
          <p:cNvPr id="8" name="文本框 7">
            <a:extLst>
              <a:ext uri="{FF2B5EF4-FFF2-40B4-BE49-F238E27FC236}">
                <a16:creationId xmlns:a16="http://schemas.microsoft.com/office/drawing/2014/main" id="{FD445E5A-B288-4314-96B9-AEE94B608746}"/>
              </a:ext>
            </a:extLst>
          </p:cNvPr>
          <p:cNvSpPr txBox="1"/>
          <p:nvPr/>
        </p:nvSpPr>
        <p:spPr>
          <a:xfrm>
            <a:off x="695400" y="1830153"/>
            <a:ext cx="10873208" cy="1603131"/>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在用户使用 </a:t>
            </a:r>
            <a:r>
              <a:rPr lang="en-US" altLang="zh-CN" sz="1600" dirty="0">
                <a:latin typeface="微软雅黑" panose="020B0503020204020204" pitchFamily="34" charset="-122"/>
                <a:ea typeface="微软雅黑" panose="020B0503020204020204" pitchFamily="34" charset="-122"/>
              </a:rPr>
              <a:t>TSF </a:t>
            </a:r>
            <a:r>
              <a:rPr lang="zh-CN" altLang="en-US" sz="1600" dirty="0">
                <a:latin typeface="微软雅黑" panose="020B0503020204020204" pitchFamily="34" charset="-122"/>
                <a:ea typeface="微软雅黑" panose="020B0503020204020204" pitchFamily="34" charset="-122"/>
              </a:rPr>
              <a:t>运行自己的业务时，由于业务的复杂程度，常常需要部署数目庞大的服务运行在现网环境中。这些服务运行在属性不同的实例上、部署在不同的地域中，用户经常需要选择符合自己特定要求的属性来选择服务的提供者，对服务间流量的分配起到掌控的作用。</a:t>
            </a: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1618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腾讯云中间件简介</a:t>
            </a:r>
          </a:p>
        </p:txBody>
      </p:sp>
      <p:sp>
        <p:nvSpPr>
          <p:cNvPr id="5" name="文本框 9">
            <a:extLst>
              <a:ext uri="{FF2B5EF4-FFF2-40B4-BE49-F238E27FC236}">
                <a16:creationId xmlns:a16="http://schemas.microsoft.com/office/drawing/2014/main" id="{A146CBCE-04B7-F743-A539-6278F7FD2BCA}"/>
              </a:ext>
            </a:extLst>
          </p:cNvPr>
          <p:cNvSpPr txBox="1"/>
          <p:nvPr/>
        </p:nvSpPr>
        <p:spPr>
          <a:xfrm>
            <a:off x="6374821" y="1954454"/>
            <a:ext cx="5062540" cy="230832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Pct val="100000"/>
              <a:buFont typeface="Helvetica"/>
              <a:buChar char="➢"/>
              <a:tabLst/>
              <a:defRPr sz="1200">
                <a:latin typeface="微软雅黑"/>
                <a:ea typeface="微软雅黑"/>
                <a:cs typeface="微软雅黑"/>
                <a:sym typeface="微软雅黑"/>
              </a:defRPr>
            </a:pPr>
            <a:r>
              <a:rPr kumimoji="0" sz="1200" b="0" i="0" u="none" strike="noStrike" kern="0" cap="none" spc="0" normalizeH="0" baseline="0" noProof="0" dirty="0">
                <a:ln>
                  <a:noFill/>
                </a:ln>
                <a:solidFill>
                  <a:srgbClr val="000000"/>
                </a:solidFill>
                <a:effectLst/>
                <a:uLnTx/>
                <a:uFillTx/>
                <a:latin typeface="Arial"/>
                <a:ea typeface="Microsoft YaHei"/>
                <a:cs typeface="+mn-ea"/>
                <a:sym typeface="+mn-lt"/>
              </a:rPr>
              <a:t>业内性能最强</a:t>
            </a:r>
            <a:r>
              <a:rPr kumimoji="0" sz="1200" b="1" i="0" u="none" strike="noStrike" kern="0" cap="none" spc="0" normalizeH="0" baseline="0" noProof="0" dirty="0">
                <a:ln>
                  <a:noFill/>
                </a:ln>
                <a:solidFill>
                  <a:srgbClr val="0070C0"/>
                </a:solidFill>
                <a:effectLst/>
                <a:uLnTx/>
                <a:uFillTx/>
                <a:latin typeface="Arial"/>
                <a:ea typeface="Microsoft YaHei"/>
                <a:cs typeface="+mn-ea"/>
                <a:sym typeface="+mn-lt"/>
              </a:rPr>
              <a:t>TencentGateway-负载均衡服务</a:t>
            </a:r>
            <a:r>
              <a:rPr kumimoji="0" sz="1200" b="0" i="0" u="none" strike="noStrike" kern="0" cap="none" spc="0" normalizeH="0" baseline="0" noProof="0" dirty="0">
                <a:ln>
                  <a:noFill/>
                </a:ln>
                <a:solidFill>
                  <a:srgbClr val="000000"/>
                </a:solidFill>
                <a:effectLst/>
                <a:uLnTx/>
                <a:uFillTx/>
                <a:latin typeface="Arial"/>
                <a:ea typeface="Microsoft YaHei"/>
                <a:cs typeface="+mn-ea"/>
                <a:sym typeface="+mn-lt"/>
              </a:rPr>
              <a:t>，承载腾讯集团如微信、手机QQ、王者荣耀等核心业务，峰值流量超过10TB</a:t>
            </a:r>
          </a:p>
          <a:p>
            <a:pPr marL="0" marR="0" lvl="0" indent="0" algn="l" defTabSz="914400" rtl="0" eaLnBrk="1" fontAlgn="auto" latinLnBrk="0" hangingPunct="0">
              <a:lnSpc>
                <a:spcPct val="100000"/>
              </a:lnSpc>
              <a:spcBef>
                <a:spcPts val="0"/>
              </a:spcBef>
              <a:spcAft>
                <a:spcPts val="0"/>
              </a:spcAft>
              <a:buClrTx/>
              <a:buSzPct val="100000"/>
              <a:buFont typeface="Helvetica"/>
              <a:buChar char="➢"/>
              <a:tabLst/>
              <a:defRPr sz="1200">
                <a:latin typeface="微软雅黑"/>
                <a:ea typeface="微软雅黑"/>
                <a:cs typeface="微软雅黑"/>
                <a:sym typeface="微软雅黑"/>
              </a:defRPr>
            </a:pPr>
            <a:endParaRPr kumimoji="0" sz="1200" b="0" i="0" u="none" strike="noStrike" kern="0" cap="none" spc="0" normalizeH="0" baseline="0" noProof="0" dirty="0">
              <a:ln>
                <a:noFill/>
              </a:ln>
              <a:solidFill>
                <a:srgbClr val="000000"/>
              </a:solidFill>
              <a:effectLst/>
              <a:uLnTx/>
              <a:uFillTx/>
              <a:latin typeface="Arial"/>
              <a:ea typeface="Microsoft YaHei"/>
              <a:cs typeface="+mn-ea"/>
              <a:sym typeface="+mn-lt"/>
            </a:endParaRPr>
          </a:p>
          <a:p>
            <a:pPr marL="0" marR="0" lvl="0" indent="-171450" algn="l" defTabSz="914400" rtl="0" eaLnBrk="1" fontAlgn="auto" latinLnBrk="0" hangingPunct="0">
              <a:lnSpc>
                <a:spcPct val="100000"/>
              </a:lnSpc>
              <a:spcBef>
                <a:spcPts val="0"/>
              </a:spcBef>
              <a:spcAft>
                <a:spcPts val="0"/>
              </a:spcAft>
              <a:buClrTx/>
              <a:buSzPct val="100000"/>
              <a:buFont typeface="Helvetica"/>
              <a:buChar char="➢"/>
              <a:tabLst/>
              <a:defRPr sz="1200">
                <a:latin typeface="微软雅黑"/>
                <a:ea typeface="微软雅黑"/>
                <a:cs typeface="微软雅黑"/>
                <a:sym typeface="微软雅黑"/>
              </a:defRPr>
            </a:pPr>
            <a:r>
              <a:rPr kumimoji="0" sz="1200" b="0" i="0" u="none" strike="noStrike" kern="0" cap="none" spc="0" normalizeH="0" baseline="0" noProof="0" dirty="0">
                <a:ln>
                  <a:noFill/>
                </a:ln>
                <a:solidFill>
                  <a:srgbClr val="000000"/>
                </a:solidFill>
                <a:effectLst/>
                <a:uLnTx/>
                <a:uFillTx/>
                <a:latin typeface="Arial"/>
                <a:ea typeface="Microsoft YaHei"/>
                <a:cs typeface="+mn-ea"/>
                <a:sym typeface="+mn-lt"/>
              </a:rPr>
              <a:t> </a:t>
            </a:r>
            <a:r>
              <a:rPr sz="1200" b="1" kern="0" dirty="0" err="1">
                <a:solidFill>
                  <a:srgbClr val="0070C0"/>
                </a:solidFill>
                <a:latin typeface="Arial"/>
                <a:ea typeface="Microsoft YaHei"/>
                <a:cs typeface="+mn-ea"/>
                <a:sym typeface="+mn-lt"/>
              </a:rPr>
              <a:t>腾讯云分布式服务治理框架</a:t>
            </a:r>
            <a:r>
              <a:rPr lang="zh-CN" altLang="en-US" sz="1200" b="1" kern="0" dirty="0">
                <a:solidFill>
                  <a:srgbClr val="0070C0"/>
                </a:solidFill>
                <a:latin typeface="Arial"/>
                <a:ea typeface="Microsoft YaHei"/>
                <a:cs typeface="+mn-ea"/>
                <a:sym typeface="+mn-lt"/>
              </a:rPr>
              <a:t> </a:t>
            </a:r>
            <a:r>
              <a:rPr lang="en-US" altLang="zh-CN" sz="1200" b="1" kern="0" dirty="0" err="1">
                <a:solidFill>
                  <a:srgbClr val="0070C0"/>
                </a:solidFill>
                <a:latin typeface="Arial"/>
                <a:ea typeface="Microsoft YaHei"/>
                <a:cs typeface="+mn-ea"/>
                <a:sym typeface="+mn-lt"/>
              </a:rPr>
              <a:t>TSF</a:t>
            </a:r>
            <a:r>
              <a:rPr kumimoji="0" sz="1200" b="0" i="0" u="none" strike="noStrike" kern="0" cap="none" spc="0" normalizeH="0" baseline="0" noProof="0" dirty="0">
                <a:ln>
                  <a:noFill/>
                </a:ln>
                <a:solidFill>
                  <a:srgbClr val="000000"/>
                </a:solidFill>
                <a:effectLst/>
                <a:uLnTx/>
                <a:uFillTx/>
                <a:latin typeface="Arial"/>
                <a:ea typeface="Microsoft YaHei"/>
                <a:cs typeface="+mn-ea"/>
                <a:sym typeface="+mn-lt"/>
              </a:rPr>
              <a:t>：</a:t>
            </a:r>
            <a:r>
              <a:rPr kumimoji="0" sz="1200" b="0" i="0" u="none" strike="noStrike" kern="0" cap="none" spc="0" normalizeH="0" baseline="0" noProof="0" dirty="0" err="1">
                <a:ln>
                  <a:noFill/>
                </a:ln>
                <a:solidFill>
                  <a:srgbClr val="000000"/>
                </a:solidFill>
                <a:effectLst/>
                <a:uLnTx/>
                <a:uFillTx/>
                <a:latin typeface="Arial"/>
                <a:ea typeface="Microsoft YaHei"/>
                <a:cs typeface="+mn-ea"/>
                <a:sym typeface="+mn-lt"/>
              </a:rPr>
              <a:t>基于</a:t>
            </a:r>
            <a:r>
              <a:rPr kumimoji="0" sz="1200" b="1" i="0" u="none" strike="noStrike" kern="0" cap="none" spc="0" normalizeH="0" baseline="0" noProof="0" dirty="0" err="1">
                <a:ln>
                  <a:noFill/>
                </a:ln>
                <a:solidFill>
                  <a:srgbClr val="0070C0"/>
                </a:solidFill>
                <a:effectLst/>
                <a:uLnTx/>
                <a:uFillTx/>
                <a:latin typeface="Arial"/>
                <a:ea typeface="Microsoft YaHei"/>
                <a:cs typeface="+mn-ea"/>
                <a:sym typeface="+mn-lt"/>
              </a:rPr>
              <a:t>Spring</a:t>
            </a:r>
            <a:r>
              <a:rPr kumimoji="0" sz="1200" b="1" i="0" u="none" strike="noStrike" kern="0" cap="none" spc="0" normalizeH="0" baseline="0" noProof="0" dirty="0">
                <a:ln>
                  <a:noFill/>
                </a:ln>
                <a:solidFill>
                  <a:srgbClr val="0070C0"/>
                </a:solidFill>
                <a:effectLst/>
                <a:uLnTx/>
                <a:uFillTx/>
                <a:latin typeface="Arial"/>
                <a:ea typeface="Microsoft YaHei"/>
                <a:cs typeface="+mn-ea"/>
                <a:sym typeface="+mn-lt"/>
              </a:rPr>
              <a:t> </a:t>
            </a:r>
            <a:r>
              <a:rPr kumimoji="0" sz="1200" b="1" i="0" u="none" strike="noStrike" kern="0" cap="none" spc="0" normalizeH="0" baseline="0" noProof="0" dirty="0" err="1">
                <a:ln>
                  <a:noFill/>
                </a:ln>
                <a:solidFill>
                  <a:srgbClr val="0070C0"/>
                </a:solidFill>
                <a:effectLst/>
                <a:uLnTx/>
                <a:uFillTx/>
                <a:latin typeface="Arial"/>
                <a:ea typeface="Microsoft YaHei"/>
                <a:cs typeface="+mn-ea"/>
                <a:sym typeface="+mn-lt"/>
              </a:rPr>
              <a:t>Cloud开源方案</a:t>
            </a:r>
            <a:r>
              <a:rPr kumimoji="0" sz="1200" b="0" i="0" u="none" strike="noStrike" kern="0" cap="none" spc="0" normalizeH="0" baseline="0" noProof="0" dirty="0" err="1">
                <a:ln>
                  <a:noFill/>
                </a:ln>
                <a:solidFill>
                  <a:srgbClr val="000000"/>
                </a:solidFill>
                <a:effectLst/>
                <a:uLnTx/>
                <a:uFillTx/>
                <a:latin typeface="Arial"/>
                <a:ea typeface="Microsoft YaHei"/>
                <a:cs typeface="+mn-ea"/>
                <a:sym typeface="+mn-lt"/>
              </a:rPr>
              <a:t>，提供一站式的服务注册发现，服务调用。代码发布、回滚，调用链跟踪等整体微服务解决方案</a:t>
            </a:r>
            <a:endParaRPr kumimoji="0" sz="1200" b="0" i="0" u="none" strike="noStrike" kern="0" cap="none" spc="0" normalizeH="0" baseline="0" noProof="0" dirty="0">
              <a:ln>
                <a:noFill/>
              </a:ln>
              <a:solidFill>
                <a:srgbClr val="000000"/>
              </a:solidFill>
              <a:effectLst/>
              <a:uLnTx/>
              <a:uFillTx/>
              <a:latin typeface="Arial"/>
              <a:ea typeface="Microsoft YaHei"/>
              <a:cs typeface="+mn-ea"/>
              <a:sym typeface="+mn-lt"/>
            </a:endParaRPr>
          </a:p>
          <a:p>
            <a:pPr marL="0" marR="0" lvl="0" indent="-171450" algn="l" defTabSz="914400" rtl="0" eaLnBrk="1" fontAlgn="auto" latinLnBrk="0" hangingPunct="0">
              <a:lnSpc>
                <a:spcPct val="100000"/>
              </a:lnSpc>
              <a:spcBef>
                <a:spcPts val="0"/>
              </a:spcBef>
              <a:spcAft>
                <a:spcPts val="0"/>
              </a:spcAft>
              <a:buClrTx/>
              <a:buSzPct val="100000"/>
              <a:buFont typeface="Helvetica"/>
              <a:buChar char="➢"/>
              <a:tabLst/>
              <a:defRPr sz="1200">
                <a:latin typeface="微软雅黑"/>
                <a:ea typeface="微软雅黑"/>
                <a:cs typeface="微软雅黑"/>
                <a:sym typeface="微软雅黑"/>
              </a:defRPr>
            </a:pPr>
            <a:endParaRPr kumimoji="0" sz="1200" b="0" i="0" u="none" strike="noStrike" kern="0" cap="none" spc="0" normalizeH="0" baseline="0" noProof="0" dirty="0">
              <a:ln>
                <a:noFill/>
              </a:ln>
              <a:solidFill>
                <a:srgbClr val="000000"/>
              </a:solidFill>
              <a:effectLst/>
              <a:uLnTx/>
              <a:uFillTx/>
              <a:latin typeface="Arial"/>
              <a:ea typeface="Microsoft YaHei"/>
              <a:cs typeface="+mn-ea"/>
              <a:sym typeface="+mn-lt"/>
            </a:endParaRPr>
          </a:p>
          <a:p>
            <a:pPr marL="0" marR="0" lvl="0" indent="-171450" algn="l" defTabSz="914400" rtl="0" eaLnBrk="1" fontAlgn="auto" latinLnBrk="0" hangingPunct="0">
              <a:lnSpc>
                <a:spcPct val="100000"/>
              </a:lnSpc>
              <a:spcBef>
                <a:spcPts val="0"/>
              </a:spcBef>
              <a:spcAft>
                <a:spcPts val="0"/>
              </a:spcAft>
              <a:buClrTx/>
              <a:buSzPct val="100000"/>
              <a:buFont typeface="Helvetica"/>
              <a:buChar char="➢"/>
              <a:tabLst/>
              <a:defRPr sz="1200">
                <a:latin typeface="微软雅黑"/>
                <a:ea typeface="微软雅黑"/>
                <a:cs typeface="微软雅黑"/>
                <a:sym typeface="微软雅黑"/>
              </a:defRPr>
            </a:pPr>
            <a:r>
              <a:rPr kumimoji="0" sz="1200" b="0" i="0" u="none" strike="noStrike" kern="0" cap="none" spc="0" normalizeH="0" baseline="0" noProof="0" dirty="0">
                <a:ln>
                  <a:noFill/>
                </a:ln>
                <a:solidFill>
                  <a:srgbClr val="000000"/>
                </a:solidFill>
                <a:effectLst/>
                <a:uLnTx/>
                <a:uFillTx/>
                <a:latin typeface="Arial"/>
                <a:ea typeface="Microsoft YaHei"/>
                <a:cs typeface="+mn-ea"/>
                <a:sym typeface="+mn-lt"/>
              </a:rPr>
              <a:t> </a:t>
            </a:r>
            <a:r>
              <a:rPr kumimoji="0" sz="1200" b="0" i="0" u="none" strike="noStrike" kern="0" cap="none" spc="0" normalizeH="0" baseline="0" noProof="0" dirty="0" err="1">
                <a:ln>
                  <a:noFill/>
                </a:ln>
                <a:solidFill>
                  <a:srgbClr val="000000"/>
                </a:solidFill>
                <a:effectLst/>
                <a:uLnTx/>
                <a:uFillTx/>
                <a:latin typeface="Arial"/>
                <a:ea typeface="Microsoft YaHei"/>
                <a:cs typeface="+mn-ea"/>
                <a:sym typeface="+mn-lt"/>
              </a:rPr>
              <a:t>中间件服务：提供企业级</a:t>
            </a:r>
            <a:r>
              <a:rPr kumimoji="0" sz="1200" b="1" i="0" u="none" strike="noStrike" kern="0" cap="none" spc="0" normalizeH="0" baseline="0" noProof="0" dirty="0" err="1">
                <a:ln>
                  <a:noFill/>
                </a:ln>
                <a:solidFill>
                  <a:srgbClr val="0070C0"/>
                </a:solidFill>
                <a:effectLst/>
                <a:uLnTx/>
                <a:uFillTx/>
                <a:latin typeface="Arial"/>
                <a:ea typeface="Microsoft YaHei"/>
                <a:cs typeface="+mn-ea"/>
                <a:sym typeface="+mn-lt"/>
              </a:rPr>
              <a:t>消息队列、云API网关</a:t>
            </a:r>
            <a:r>
              <a:rPr kumimoji="0" sz="1200" b="0" i="0" u="none" strike="noStrike" kern="0" cap="none" spc="0" normalizeH="0" baseline="0" noProof="0" dirty="0" err="1">
                <a:ln>
                  <a:noFill/>
                </a:ln>
                <a:solidFill>
                  <a:srgbClr val="000000"/>
                </a:solidFill>
                <a:effectLst/>
                <a:uLnTx/>
                <a:uFillTx/>
                <a:latin typeface="Arial"/>
                <a:ea typeface="Microsoft YaHei"/>
                <a:cs typeface="+mn-ea"/>
                <a:sym typeface="+mn-lt"/>
              </a:rPr>
              <a:t>服务</a:t>
            </a:r>
            <a:endParaRPr kumimoji="0" sz="1200" b="0" i="0" u="none" strike="noStrike" kern="0" cap="none" spc="0" normalizeH="0" baseline="0" noProof="0" dirty="0">
              <a:ln>
                <a:noFill/>
              </a:ln>
              <a:solidFill>
                <a:srgbClr val="000000"/>
              </a:solidFill>
              <a:effectLst/>
              <a:uLnTx/>
              <a:uFillTx/>
              <a:latin typeface="Arial"/>
              <a:ea typeface="Microsoft YaHei"/>
              <a:cs typeface="+mn-ea"/>
              <a:sym typeface="+mn-lt"/>
            </a:endParaRPr>
          </a:p>
          <a:p>
            <a:pPr marL="0" marR="0" lvl="0" indent="-171450" algn="l" defTabSz="914400" rtl="0" eaLnBrk="1" fontAlgn="auto" latinLnBrk="0" hangingPunct="0">
              <a:lnSpc>
                <a:spcPct val="100000"/>
              </a:lnSpc>
              <a:spcBef>
                <a:spcPts val="0"/>
              </a:spcBef>
              <a:spcAft>
                <a:spcPts val="0"/>
              </a:spcAft>
              <a:buClrTx/>
              <a:buSzPct val="100000"/>
              <a:buFont typeface="Helvetica"/>
              <a:buChar char="➢"/>
              <a:tabLst/>
              <a:defRPr sz="1200">
                <a:latin typeface="微软雅黑"/>
                <a:ea typeface="微软雅黑"/>
                <a:cs typeface="微软雅黑"/>
                <a:sym typeface="微软雅黑"/>
              </a:defRPr>
            </a:pPr>
            <a:endParaRPr kumimoji="0" sz="1200" b="0" i="0" u="none" strike="noStrike" kern="0" cap="none" spc="0" normalizeH="0" baseline="0" noProof="0" dirty="0">
              <a:ln>
                <a:noFill/>
              </a:ln>
              <a:solidFill>
                <a:srgbClr val="000000"/>
              </a:solidFill>
              <a:effectLst/>
              <a:uLnTx/>
              <a:uFillTx/>
              <a:latin typeface="Arial"/>
              <a:ea typeface="Microsoft YaHei"/>
              <a:cs typeface="+mn-ea"/>
              <a:sym typeface="+mn-lt"/>
            </a:endParaRPr>
          </a:p>
          <a:p>
            <a:pPr marL="0" marR="0" lvl="0" indent="-171450" algn="l" defTabSz="914400" rtl="0" eaLnBrk="1" fontAlgn="auto" latinLnBrk="0" hangingPunct="0">
              <a:lnSpc>
                <a:spcPct val="100000"/>
              </a:lnSpc>
              <a:spcBef>
                <a:spcPts val="0"/>
              </a:spcBef>
              <a:spcAft>
                <a:spcPts val="0"/>
              </a:spcAft>
              <a:buClrTx/>
              <a:buSzPct val="100000"/>
              <a:buFont typeface="Helvetica"/>
              <a:buChar char="➢"/>
              <a:tabLst/>
              <a:defRPr sz="1200">
                <a:latin typeface="微软雅黑"/>
                <a:ea typeface="微软雅黑"/>
                <a:cs typeface="微软雅黑"/>
                <a:sym typeface="微软雅黑"/>
              </a:defRPr>
            </a:pPr>
            <a:r>
              <a:rPr kumimoji="0" sz="1200" b="0" i="0" u="none" strike="noStrike" kern="0" cap="none" spc="0" normalizeH="0" baseline="0" noProof="0" dirty="0">
                <a:ln>
                  <a:noFill/>
                </a:ln>
                <a:solidFill>
                  <a:srgbClr val="000000"/>
                </a:solidFill>
                <a:effectLst/>
                <a:uLnTx/>
                <a:uFillTx/>
                <a:latin typeface="Arial"/>
                <a:ea typeface="Microsoft YaHei"/>
                <a:cs typeface="+mn-ea"/>
                <a:sym typeface="+mn-lt"/>
              </a:rPr>
              <a:t> </a:t>
            </a:r>
            <a:r>
              <a:rPr kumimoji="0" sz="1200" b="0" i="0" u="none" strike="noStrike" kern="0" cap="none" spc="0" normalizeH="0" baseline="0" noProof="0" dirty="0" err="1">
                <a:ln>
                  <a:noFill/>
                </a:ln>
                <a:solidFill>
                  <a:srgbClr val="000000"/>
                </a:solidFill>
                <a:effectLst/>
                <a:uLnTx/>
                <a:uFillTx/>
                <a:latin typeface="Arial"/>
                <a:ea typeface="Microsoft YaHei"/>
                <a:cs typeface="+mn-ea"/>
                <a:sym typeface="+mn-lt"/>
              </a:rPr>
              <a:t>推出FAAS产品：</a:t>
            </a:r>
            <a:r>
              <a:rPr kumimoji="0" sz="1200" b="1" i="0" u="none" strike="noStrike" kern="0" cap="none" spc="0" normalizeH="0" baseline="0" noProof="0" dirty="0" err="1">
                <a:ln>
                  <a:noFill/>
                </a:ln>
                <a:solidFill>
                  <a:srgbClr val="0070C0"/>
                </a:solidFill>
                <a:effectLst/>
                <a:uLnTx/>
                <a:uFillTx/>
                <a:latin typeface="Arial"/>
                <a:ea typeface="Microsoft YaHei"/>
                <a:cs typeface="+mn-ea"/>
                <a:sym typeface="+mn-lt"/>
              </a:rPr>
              <a:t>Function</a:t>
            </a:r>
            <a:r>
              <a:rPr kumimoji="0" sz="1200" b="1" i="0" u="none" strike="noStrike" kern="0" cap="none" spc="0" normalizeH="0" baseline="0" noProof="0" dirty="0">
                <a:ln>
                  <a:noFill/>
                </a:ln>
                <a:solidFill>
                  <a:srgbClr val="0070C0"/>
                </a:solidFill>
                <a:effectLst/>
                <a:uLnTx/>
                <a:uFillTx/>
                <a:latin typeface="Arial"/>
                <a:ea typeface="Microsoft YaHei"/>
                <a:cs typeface="+mn-ea"/>
                <a:sym typeface="+mn-lt"/>
              </a:rPr>
              <a:t> as a </a:t>
            </a:r>
            <a:r>
              <a:rPr kumimoji="0" sz="1200" b="1" i="0" u="none" strike="noStrike" kern="0" cap="none" spc="0" normalizeH="0" baseline="0" noProof="0" dirty="0" err="1">
                <a:ln>
                  <a:noFill/>
                </a:ln>
                <a:solidFill>
                  <a:srgbClr val="0070C0"/>
                </a:solidFill>
                <a:effectLst/>
                <a:uLnTx/>
                <a:uFillTx/>
                <a:latin typeface="Arial"/>
                <a:ea typeface="Microsoft YaHei"/>
                <a:cs typeface="+mn-ea"/>
                <a:sym typeface="+mn-lt"/>
              </a:rPr>
              <a:t>Service</a:t>
            </a:r>
            <a:r>
              <a:rPr kumimoji="0" sz="1200" b="0" i="0" u="none" strike="noStrike" kern="0" cap="none" spc="0" normalizeH="0" baseline="0" noProof="0" dirty="0" err="1">
                <a:ln>
                  <a:noFill/>
                </a:ln>
                <a:solidFill>
                  <a:srgbClr val="000000"/>
                </a:solidFill>
                <a:effectLst/>
                <a:uLnTx/>
                <a:uFillTx/>
                <a:latin typeface="Arial"/>
                <a:ea typeface="Microsoft YaHei"/>
                <a:cs typeface="+mn-ea"/>
                <a:sym typeface="+mn-lt"/>
              </a:rPr>
              <a:t>，函数即服务。无需购买服务器即可快速部署服务</a:t>
            </a:r>
            <a:endParaRPr kumimoji="0" sz="1200" b="0" i="0" u="none" strike="noStrike" kern="0" cap="none" spc="0" normalizeH="0" baseline="0" noProof="0" dirty="0">
              <a:ln>
                <a:noFill/>
              </a:ln>
              <a:solidFill>
                <a:srgbClr val="000000"/>
              </a:solidFill>
              <a:effectLst/>
              <a:uLnTx/>
              <a:uFillTx/>
              <a:latin typeface="Arial"/>
              <a:ea typeface="Microsoft YaHei"/>
              <a:cs typeface="+mn-ea"/>
              <a:sym typeface="+mn-lt"/>
            </a:endParaRPr>
          </a:p>
          <a:p>
            <a:pPr marL="0" marR="0" lvl="0" indent="-171450" algn="l" defTabSz="914400" rtl="0" eaLnBrk="1" fontAlgn="auto" latinLnBrk="0" hangingPunct="0">
              <a:lnSpc>
                <a:spcPct val="100000"/>
              </a:lnSpc>
              <a:spcBef>
                <a:spcPts val="0"/>
              </a:spcBef>
              <a:spcAft>
                <a:spcPts val="0"/>
              </a:spcAft>
              <a:buClrTx/>
              <a:buSzPct val="100000"/>
              <a:buFont typeface="Helvetica"/>
              <a:buChar char="➢"/>
              <a:tabLst/>
              <a:defRPr sz="1200">
                <a:latin typeface="微软雅黑"/>
                <a:ea typeface="微软雅黑"/>
                <a:cs typeface="微软雅黑"/>
                <a:sym typeface="微软雅黑"/>
              </a:defRPr>
            </a:pPr>
            <a:endParaRPr kumimoji="0" sz="1200" b="0" i="0" u="none" strike="noStrike" kern="0" cap="none" spc="0" normalizeH="0" baseline="0" noProof="0" dirty="0">
              <a:ln>
                <a:noFill/>
              </a:ln>
              <a:solidFill>
                <a:srgbClr val="000000"/>
              </a:solidFill>
              <a:effectLst/>
              <a:uLnTx/>
              <a:uFillTx/>
              <a:latin typeface="Arial"/>
              <a:ea typeface="Microsoft YaHei"/>
              <a:cs typeface="+mn-ea"/>
              <a:sym typeface="+mn-lt"/>
            </a:endParaRPr>
          </a:p>
        </p:txBody>
      </p:sp>
      <p:sp>
        <p:nvSpPr>
          <p:cNvPr id="6" name="文本框 21">
            <a:extLst>
              <a:ext uri="{FF2B5EF4-FFF2-40B4-BE49-F238E27FC236}">
                <a16:creationId xmlns:a16="http://schemas.microsoft.com/office/drawing/2014/main" id="{69AA6F2F-AF4B-4B4C-B798-1F6096EBD1A2}"/>
              </a:ext>
            </a:extLst>
          </p:cNvPr>
          <p:cNvSpPr txBox="1"/>
          <p:nvPr/>
        </p:nvSpPr>
        <p:spPr>
          <a:xfrm>
            <a:off x="3824502" y="4376174"/>
            <a:ext cx="4708527" cy="33855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a:defRPr sz="1600">
                <a:solidFill>
                  <a:srgbClr val="0070C0"/>
                </a:solidFill>
                <a:latin typeface="微软雅黑"/>
                <a:ea typeface="微软雅黑"/>
                <a:cs typeface="微软雅黑"/>
                <a:sym typeface="微软雅黑"/>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70C0"/>
                </a:solidFill>
                <a:effectLst/>
                <a:uLnTx/>
                <a:uFillTx/>
                <a:latin typeface="Arial"/>
                <a:ea typeface="Microsoft YaHei"/>
                <a:cs typeface="+mn-ea"/>
                <a:sym typeface="+mn-lt"/>
              </a:rPr>
              <a:t>一站式解决方案</a:t>
            </a:r>
          </a:p>
        </p:txBody>
      </p:sp>
      <p:sp>
        <p:nvSpPr>
          <p:cNvPr id="7" name="直接连接符 22">
            <a:extLst>
              <a:ext uri="{FF2B5EF4-FFF2-40B4-BE49-F238E27FC236}">
                <a16:creationId xmlns:a16="http://schemas.microsoft.com/office/drawing/2014/main" id="{18F5CCD2-8832-474A-BF1B-FDC43EE920CD}"/>
              </a:ext>
            </a:extLst>
          </p:cNvPr>
          <p:cNvSpPr/>
          <p:nvPr/>
        </p:nvSpPr>
        <p:spPr>
          <a:xfrm>
            <a:off x="579653" y="4535548"/>
            <a:ext cx="3219451" cy="3"/>
          </a:xfrm>
          <a:prstGeom prst="line">
            <a:avLst/>
          </a:prstGeom>
          <a:ln w="6350">
            <a:solidFill>
              <a:srgbClr val="0052C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icrosoft YaHei"/>
              <a:cs typeface="+mn-ea"/>
              <a:sym typeface="+mn-lt"/>
            </a:endParaRPr>
          </a:p>
        </p:txBody>
      </p:sp>
      <p:sp>
        <p:nvSpPr>
          <p:cNvPr id="8" name="直接连接符 23">
            <a:extLst>
              <a:ext uri="{FF2B5EF4-FFF2-40B4-BE49-F238E27FC236}">
                <a16:creationId xmlns:a16="http://schemas.microsoft.com/office/drawing/2014/main" id="{2B403443-A39D-DB41-AA31-9BCD350ACA29}"/>
              </a:ext>
            </a:extLst>
          </p:cNvPr>
          <p:cNvSpPr/>
          <p:nvPr/>
        </p:nvSpPr>
        <p:spPr>
          <a:xfrm>
            <a:off x="8533027" y="4535548"/>
            <a:ext cx="2941640" cy="3"/>
          </a:xfrm>
          <a:prstGeom prst="line">
            <a:avLst/>
          </a:prstGeom>
          <a:ln w="6350">
            <a:solidFill>
              <a:srgbClr val="0052C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icrosoft YaHei"/>
              <a:cs typeface="+mn-ea"/>
              <a:sym typeface="+mn-lt"/>
            </a:endParaRPr>
          </a:p>
        </p:txBody>
      </p:sp>
      <p:sp>
        <p:nvSpPr>
          <p:cNvPr id="9" name="文本框 27">
            <a:extLst>
              <a:ext uri="{FF2B5EF4-FFF2-40B4-BE49-F238E27FC236}">
                <a16:creationId xmlns:a16="http://schemas.microsoft.com/office/drawing/2014/main" id="{28F4E7E2-D4FF-624D-A0AD-3671D9A576BF}"/>
              </a:ext>
            </a:extLst>
          </p:cNvPr>
          <p:cNvSpPr txBox="1"/>
          <p:nvPr/>
        </p:nvSpPr>
        <p:spPr>
          <a:xfrm>
            <a:off x="4391005" y="1484784"/>
            <a:ext cx="3217864" cy="33855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a:defRPr sz="1600">
                <a:solidFill>
                  <a:srgbClr val="0070C0"/>
                </a:solidFill>
                <a:latin typeface="微软雅黑"/>
                <a:ea typeface="微软雅黑"/>
                <a:cs typeface="微软雅黑"/>
                <a:sym typeface="微软雅黑"/>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70C0"/>
                </a:solidFill>
                <a:effectLst/>
                <a:uLnTx/>
                <a:uFillTx/>
                <a:latin typeface="Arial"/>
                <a:ea typeface="Microsoft YaHei"/>
                <a:cs typeface="+mn-ea"/>
                <a:sym typeface="+mn-lt"/>
              </a:rPr>
              <a:t>业界优势</a:t>
            </a:r>
          </a:p>
        </p:txBody>
      </p:sp>
      <p:sp>
        <p:nvSpPr>
          <p:cNvPr id="10" name="直接连接符 28">
            <a:extLst>
              <a:ext uri="{FF2B5EF4-FFF2-40B4-BE49-F238E27FC236}">
                <a16:creationId xmlns:a16="http://schemas.microsoft.com/office/drawing/2014/main" id="{FBAF437D-F3DA-0A45-8E57-A6D4772FCDE3}"/>
              </a:ext>
            </a:extLst>
          </p:cNvPr>
          <p:cNvSpPr/>
          <p:nvPr/>
        </p:nvSpPr>
        <p:spPr>
          <a:xfrm>
            <a:off x="544492" y="1654645"/>
            <a:ext cx="4530728" cy="1"/>
          </a:xfrm>
          <a:prstGeom prst="line">
            <a:avLst/>
          </a:prstGeom>
          <a:ln w="6350">
            <a:solidFill>
              <a:srgbClr val="0052C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icrosoft YaHei"/>
              <a:cs typeface="+mn-ea"/>
              <a:sym typeface="+mn-lt"/>
            </a:endParaRPr>
          </a:p>
        </p:txBody>
      </p:sp>
      <p:sp>
        <p:nvSpPr>
          <p:cNvPr id="11" name="直接连接符 29">
            <a:extLst>
              <a:ext uri="{FF2B5EF4-FFF2-40B4-BE49-F238E27FC236}">
                <a16:creationId xmlns:a16="http://schemas.microsoft.com/office/drawing/2014/main" id="{263A0FBF-58B5-BD4C-B96E-8843068BE2EB}"/>
              </a:ext>
            </a:extLst>
          </p:cNvPr>
          <p:cNvSpPr/>
          <p:nvPr/>
        </p:nvSpPr>
        <p:spPr>
          <a:xfrm>
            <a:off x="6907192" y="1654645"/>
            <a:ext cx="4530728" cy="1"/>
          </a:xfrm>
          <a:prstGeom prst="line">
            <a:avLst/>
          </a:prstGeom>
          <a:ln w="6350">
            <a:solidFill>
              <a:srgbClr val="0052C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icrosoft YaHei"/>
              <a:cs typeface="+mn-ea"/>
              <a:sym typeface="+mn-lt"/>
            </a:endParaRPr>
          </a:p>
        </p:txBody>
      </p:sp>
      <p:sp>
        <p:nvSpPr>
          <p:cNvPr id="12" name="直接连接符 36">
            <a:extLst>
              <a:ext uri="{FF2B5EF4-FFF2-40B4-BE49-F238E27FC236}">
                <a16:creationId xmlns:a16="http://schemas.microsoft.com/office/drawing/2014/main" id="{BE0171B3-2032-194A-BBDD-DAF2D3F0BDB6}"/>
              </a:ext>
            </a:extLst>
          </p:cNvPr>
          <p:cNvSpPr/>
          <p:nvPr/>
        </p:nvSpPr>
        <p:spPr>
          <a:xfrm>
            <a:off x="5982707" y="2341266"/>
            <a:ext cx="2" cy="1363664"/>
          </a:xfrm>
          <a:prstGeom prst="line">
            <a:avLst/>
          </a:prstGeom>
          <a:ln w="6350">
            <a:solidFill>
              <a:srgbClr val="00B0F0"/>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Arial"/>
              <a:ea typeface="Microsoft YaHei"/>
              <a:cs typeface="+mn-ea"/>
              <a:sym typeface="+mn-lt"/>
            </a:endParaRPr>
          </a:p>
        </p:txBody>
      </p:sp>
      <p:sp>
        <p:nvSpPr>
          <p:cNvPr id="13" name="矩形 33">
            <a:extLst>
              <a:ext uri="{FF2B5EF4-FFF2-40B4-BE49-F238E27FC236}">
                <a16:creationId xmlns:a16="http://schemas.microsoft.com/office/drawing/2014/main" id="{689BCE10-00E5-FC43-AF17-C3F8A9454C41}"/>
              </a:ext>
            </a:extLst>
          </p:cNvPr>
          <p:cNvSpPr txBox="1"/>
          <p:nvPr/>
        </p:nvSpPr>
        <p:spPr>
          <a:xfrm>
            <a:off x="2914151" y="5322174"/>
            <a:ext cx="2091227" cy="3385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1600">
                <a:solidFill>
                  <a:srgbClr val="F2F2F2"/>
                </a:solidFill>
                <a:latin typeface="微软雅黑"/>
                <a:ea typeface="微软雅黑"/>
                <a:cs typeface="微软雅黑"/>
                <a:sym typeface="微软雅黑"/>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F2F2F2"/>
                </a:solidFill>
                <a:effectLst/>
                <a:uLnTx/>
                <a:uFillTx/>
                <a:latin typeface="Arial"/>
                <a:ea typeface="Microsoft YaHei"/>
                <a:cs typeface="+mn-ea"/>
                <a:sym typeface="+mn-lt"/>
              </a:rPr>
              <a:t>提升产品易用性</a:t>
            </a:r>
          </a:p>
        </p:txBody>
      </p:sp>
      <p:sp>
        <p:nvSpPr>
          <p:cNvPr id="14" name="矩形 34">
            <a:extLst>
              <a:ext uri="{FF2B5EF4-FFF2-40B4-BE49-F238E27FC236}">
                <a16:creationId xmlns:a16="http://schemas.microsoft.com/office/drawing/2014/main" id="{0803693F-82B2-4B4A-BAB6-475651A501BD}"/>
              </a:ext>
            </a:extLst>
          </p:cNvPr>
          <p:cNvSpPr txBox="1"/>
          <p:nvPr/>
        </p:nvSpPr>
        <p:spPr>
          <a:xfrm>
            <a:off x="543933" y="5286078"/>
            <a:ext cx="2039095" cy="3385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1600">
                <a:solidFill>
                  <a:srgbClr val="F2F2F2"/>
                </a:solidFill>
                <a:latin typeface="微软雅黑"/>
                <a:ea typeface="微软雅黑"/>
                <a:cs typeface="微软雅黑"/>
                <a:sym typeface="微软雅黑"/>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F2F2F2"/>
                </a:solidFill>
                <a:effectLst/>
                <a:uLnTx/>
                <a:uFillTx/>
                <a:latin typeface="Arial"/>
                <a:ea typeface="Microsoft YaHei"/>
                <a:cs typeface="+mn-ea"/>
                <a:sym typeface="+mn-lt"/>
              </a:rPr>
              <a:t>保证产品稳定性</a:t>
            </a:r>
          </a:p>
        </p:txBody>
      </p:sp>
      <p:sp>
        <p:nvSpPr>
          <p:cNvPr id="15" name="矩形 35">
            <a:extLst>
              <a:ext uri="{FF2B5EF4-FFF2-40B4-BE49-F238E27FC236}">
                <a16:creationId xmlns:a16="http://schemas.microsoft.com/office/drawing/2014/main" id="{06765A51-E49A-9043-AD28-18E4A329E004}"/>
              </a:ext>
            </a:extLst>
          </p:cNvPr>
          <p:cNvSpPr txBox="1"/>
          <p:nvPr/>
        </p:nvSpPr>
        <p:spPr>
          <a:xfrm>
            <a:off x="7365018" y="5299057"/>
            <a:ext cx="2164178" cy="3385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1600">
                <a:solidFill>
                  <a:srgbClr val="F2F2F2"/>
                </a:solidFill>
                <a:latin typeface="微软雅黑"/>
                <a:ea typeface="微软雅黑"/>
                <a:cs typeface="微软雅黑"/>
                <a:sym typeface="微软雅黑"/>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F2F2F2"/>
                </a:solidFill>
                <a:effectLst/>
                <a:uLnTx/>
                <a:uFillTx/>
                <a:latin typeface="Arial"/>
                <a:ea typeface="Microsoft YaHei"/>
                <a:cs typeface="+mn-ea"/>
                <a:sym typeface="+mn-lt"/>
              </a:rPr>
              <a:t>全球布局，互联互通 </a:t>
            </a:r>
          </a:p>
        </p:txBody>
      </p:sp>
      <p:sp>
        <p:nvSpPr>
          <p:cNvPr id="16" name="矩形 24">
            <a:extLst>
              <a:ext uri="{FF2B5EF4-FFF2-40B4-BE49-F238E27FC236}">
                <a16:creationId xmlns:a16="http://schemas.microsoft.com/office/drawing/2014/main" id="{7B394310-05A2-8A4E-972B-4239C84A001C}"/>
              </a:ext>
            </a:extLst>
          </p:cNvPr>
          <p:cNvSpPr/>
          <p:nvPr/>
        </p:nvSpPr>
        <p:spPr>
          <a:xfrm>
            <a:off x="501073" y="4870153"/>
            <a:ext cx="2093867" cy="1370016"/>
          </a:xfrm>
          <a:prstGeom prst="rect">
            <a:avLst/>
          </a:prstGeom>
          <a:solidFill>
            <a:srgbClr val="0070C0"/>
          </a:solidFill>
          <a:ln w="12700" cap="flat">
            <a:solidFill>
              <a:srgbClr val="0654B2"/>
            </a:solidFill>
            <a:prstDash val="sysDash"/>
            <a:miter lim="800000"/>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latin typeface="宋体"/>
                <a:ea typeface="宋体"/>
                <a:cs typeface="宋体"/>
                <a:sym typeface="宋体"/>
              </a:defRPr>
            </a:pPr>
            <a:endParaRPr kumimoji="0" sz="1800" b="0" i="0" u="none" strike="noStrike" kern="0" cap="none" spc="0" normalizeH="0" baseline="0" noProof="0">
              <a:ln>
                <a:noFill/>
              </a:ln>
              <a:solidFill>
                <a:srgbClr val="FFFFFF"/>
              </a:solidFill>
              <a:effectLst/>
              <a:uLnTx/>
              <a:uFillTx/>
              <a:latin typeface="Arial"/>
              <a:ea typeface="Microsoft YaHei"/>
              <a:cs typeface="+mn-ea"/>
              <a:sym typeface="+mn-lt"/>
            </a:endParaRPr>
          </a:p>
        </p:txBody>
      </p:sp>
      <p:sp>
        <p:nvSpPr>
          <p:cNvPr id="18" name="矩形 25">
            <a:extLst>
              <a:ext uri="{FF2B5EF4-FFF2-40B4-BE49-F238E27FC236}">
                <a16:creationId xmlns:a16="http://schemas.microsoft.com/office/drawing/2014/main" id="{15141794-6AE6-7B41-8B8A-C81F3AF2EA2A}"/>
              </a:ext>
            </a:extLst>
          </p:cNvPr>
          <p:cNvSpPr/>
          <p:nvPr/>
        </p:nvSpPr>
        <p:spPr>
          <a:xfrm>
            <a:off x="2905714" y="4870153"/>
            <a:ext cx="2093867" cy="1370016"/>
          </a:xfrm>
          <a:prstGeom prst="rect">
            <a:avLst/>
          </a:prstGeom>
          <a:solidFill>
            <a:srgbClr val="0070C0"/>
          </a:solidFill>
          <a:ln w="12700" cap="flat">
            <a:solidFill>
              <a:srgbClr val="0654B2"/>
            </a:solidFill>
            <a:prstDash val="sysDash"/>
            <a:miter lim="800000"/>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latin typeface="宋体"/>
                <a:ea typeface="宋体"/>
                <a:cs typeface="宋体"/>
                <a:sym typeface="宋体"/>
              </a:defRPr>
            </a:pPr>
            <a:endParaRPr kumimoji="0" sz="1800" b="0" i="0" u="none" strike="noStrike" kern="0" cap="none" spc="0" normalizeH="0" baseline="0" noProof="0">
              <a:ln>
                <a:noFill/>
              </a:ln>
              <a:solidFill>
                <a:srgbClr val="FFFFFF"/>
              </a:solidFill>
              <a:effectLst/>
              <a:uLnTx/>
              <a:uFillTx/>
              <a:latin typeface="Arial"/>
              <a:ea typeface="Microsoft YaHei"/>
              <a:cs typeface="+mn-ea"/>
              <a:sym typeface="+mn-lt"/>
            </a:endParaRPr>
          </a:p>
        </p:txBody>
      </p:sp>
      <p:sp>
        <p:nvSpPr>
          <p:cNvPr id="19" name="矩形 26">
            <a:extLst>
              <a:ext uri="{FF2B5EF4-FFF2-40B4-BE49-F238E27FC236}">
                <a16:creationId xmlns:a16="http://schemas.microsoft.com/office/drawing/2014/main" id="{9BA4C130-A957-094E-9E04-64460A41F57A}"/>
              </a:ext>
            </a:extLst>
          </p:cNvPr>
          <p:cNvSpPr/>
          <p:nvPr/>
        </p:nvSpPr>
        <p:spPr>
          <a:xfrm>
            <a:off x="7400462" y="4824131"/>
            <a:ext cx="2093867" cy="1370016"/>
          </a:xfrm>
          <a:prstGeom prst="rect">
            <a:avLst/>
          </a:prstGeom>
          <a:solidFill>
            <a:srgbClr val="0070C0"/>
          </a:solidFill>
          <a:ln w="12700" cap="flat">
            <a:solidFill>
              <a:srgbClr val="0654B2"/>
            </a:solidFill>
            <a:prstDash val="sysDash"/>
            <a:miter lim="800000"/>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latin typeface="宋体"/>
                <a:ea typeface="宋体"/>
                <a:cs typeface="宋体"/>
                <a:sym typeface="宋体"/>
              </a:defRPr>
            </a:pPr>
            <a:endParaRPr kumimoji="0" sz="1800" b="0" i="0" u="none" strike="noStrike" kern="0" cap="none" spc="0" normalizeH="0" baseline="0" noProof="0">
              <a:ln>
                <a:noFill/>
              </a:ln>
              <a:solidFill>
                <a:srgbClr val="FFFFFF"/>
              </a:solidFill>
              <a:effectLst/>
              <a:uLnTx/>
              <a:uFillTx/>
              <a:latin typeface="Arial"/>
              <a:ea typeface="Microsoft YaHei"/>
              <a:cs typeface="+mn-ea"/>
              <a:sym typeface="+mn-lt"/>
            </a:endParaRPr>
          </a:p>
        </p:txBody>
      </p:sp>
      <p:sp>
        <p:nvSpPr>
          <p:cNvPr id="20" name="矩形 10">
            <a:extLst>
              <a:ext uri="{FF2B5EF4-FFF2-40B4-BE49-F238E27FC236}">
                <a16:creationId xmlns:a16="http://schemas.microsoft.com/office/drawing/2014/main" id="{92362FC3-F669-ED4F-A1C2-1F581E933C03}"/>
              </a:ext>
            </a:extLst>
          </p:cNvPr>
          <p:cNvSpPr txBox="1"/>
          <p:nvPr/>
        </p:nvSpPr>
        <p:spPr>
          <a:xfrm>
            <a:off x="501073" y="2273096"/>
            <a:ext cx="5089524" cy="138499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600">
                <a:latin typeface="微软雅黑"/>
                <a:ea typeface="微软雅黑"/>
                <a:cs typeface="微软雅黑"/>
                <a:sym typeface="微软雅黑"/>
              </a:defRPr>
            </a:pPr>
            <a:r>
              <a:rPr kumimoji="0" sz="1600" b="0" i="0" u="none" strike="noStrike" kern="0" cap="none" spc="0" normalizeH="0" baseline="0" noProof="0">
                <a:ln>
                  <a:noFill/>
                </a:ln>
                <a:solidFill>
                  <a:srgbClr val="000000"/>
                </a:solidFill>
                <a:effectLst/>
                <a:uLnTx/>
                <a:uFillTx/>
                <a:latin typeface="Arial"/>
                <a:ea typeface="Microsoft YaHei"/>
                <a:cs typeface="+mn-ea"/>
                <a:sym typeface="+mn-lt"/>
              </a:rPr>
              <a:t>腾讯云运营着全球</a:t>
            </a:r>
            <a:r>
              <a:rPr kumimoji="0" sz="3600" b="1" i="0" u="none" strike="noStrike" kern="0" cap="none" spc="0" normalizeH="0" baseline="0" noProof="0">
                <a:ln>
                  <a:noFill/>
                </a:ln>
                <a:solidFill>
                  <a:srgbClr val="0070C0"/>
                </a:solidFill>
                <a:effectLst/>
                <a:uLnTx/>
                <a:uFillTx/>
                <a:latin typeface="Arial"/>
                <a:ea typeface="Microsoft YaHei"/>
                <a:cs typeface="+mn-ea"/>
                <a:sym typeface="+mn-lt"/>
              </a:rPr>
              <a:t>规模最大</a:t>
            </a:r>
            <a:r>
              <a:rPr kumimoji="0" sz="1600" b="0" i="0" u="none" strike="noStrike" kern="0" cap="none" spc="0" normalizeH="0" baseline="0" noProof="0">
                <a:ln>
                  <a:noFill/>
                </a:ln>
                <a:solidFill>
                  <a:srgbClr val="000000"/>
                </a:solidFill>
                <a:effectLst/>
                <a:uLnTx/>
                <a:uFillTx/>
                <a:latin typeface="Arial"/>
                <a:ea typeface="Microsoft YaHei"/>
                <a:cs typeface="+mn-ea"/>
                <a:sym typeface="+mn-lt"/>
              </a:rPr>
              <a:t>的</a:t>
            </a:r>
          </a:p>
          <a:p>
            <a:pPr marL="0" marR="0" lvl="0" indent="0" algn="l" defTabSz="914400" rtl="0" eaLnBrk="1" fontAlgn="auto" latinLnBrk="0" hangingPunct="0">
              <a:lnSpc>
                <a:spcPct val="100000"/>
              </a:lnSpc>
              <a:spcBef>
                <a:spcPts val="0"/>
              </a:spcBef>
              <a:spcAft>
                <a:spcPts val="0"/>
              </a:spcAft>
              <a:buClrTx/>
              <a:buSzTx/>
              <a:buFontTx/>
              <a:buNone/>
              <a:tabLst/>
              <a:defRPr sz="1600">
                <a:latin typeface="微软雅黑"/>
                <a:ea typeface="微软雅黑"/>
                <a:cs typeface="微软雅黑"/>
                <a:sym typeface="微软雅黑"/>
              </a:defRPr>
            </a:pPr>
            <a:endParaRPr kumimoji="0" sz="1600" b="0" i="0" u="none" strike="noStrike" kern="0" cap="none" spc="0" normalizeH="0" baseline="0" noProof="0">
              <a:ln>
                <a:noFill/>
              </a:ln>
              <a:solidFill>
                <a:srgbClr val="000000"/>
              </a:solidFill>
              <a:effectLst/>
              <a:uLnTx/>
              <a:uFillTx/>
              <a:latin typeface="Arial"/>
              <a:ea typeface="Microsoft YaHei"/>
              <a:cs typeface="+mn-ea"/>
              <a:sym typeface="+mn-lt"/>
            </a:endParaRPr>
          </a:p>
          <a:p>
            <a:pPr marL="0" marR="0" lvl="0" indent="0" algn="l" defTabSz="914400" rtl="0" eaLnBrk="1" fontAlgn="auto" latinLnBrk="0" hangingPunct="0">
              <a:lnSpc>
                <a:spcPct val="100000"/>
              </a:lnSpc>
              <a:spcBef>
                <a:spcPts val="0"/>
              </a:spcBef>
              <a:spcAft>
                <a:spcPts val="0"/>
              </a:spcAft>
              <a:buClrTx/>
              <a:buSzTx/>
              <a:buFontTx/>
              <a:buNone/>
              <a:tabLst/>
              <a:defRPr sz="1600">
                <a:latin typeface="微软雅黑"/>
                <a:ea typeface="微软雅黑"/>
                <a:cs typeface="微软雅黑"/>
                <a:sym typeface="微软雅黑"/>
              </a:defRPr>
            </a:pPr>
            <a:r>
              <a:rPr kumimoji="0" sz="1600" b="0" i="0" u="none" strike="noStrike" kern="0" cap="none" spc="0" normalizeH="0" baseline="0" noProof="0">
                <a:ln>
                  <a:noFill/>
                </a:ln>
                <a:solidFill>
                  <a:srgbClr val="000000"/>
                </a:solidFill>
                <a:effectLst/>
                <a:uLnTx/>
                <a:uFillTx/>
                <a:latin typeface="Arial"/>
                <a:ea typeface="Microsoft YaHei"/>
                <a:cs typeface="+mn-ea"/>
                <a:sym typeface="+mn-lt"/>
              </a:rPr>
              <a:t>KVM虚拟化云服务器集群，提供最专业的公有云、混合云服务</a:t>
            </a:r>
          </a:p>
        </p:txBody>
      </p:sp>
      <p:sp>
        <p:nvSpPr>
          <p:cNvPr id="21" name="文本框 31">
            <a:extLst>
              <a:ext uri="{FF2B5EF4-FFF2-40B4-BE49-F238E27FC236}">
                <a16:creationId xmlns:a16="http://schemas.microsoft.com/office/drawing/2014/main" id="{FEF1276F-3D0D-C540-92E8-6C6B0E47303B}"/>
              </a:ext>
            </a:extLst>
          </p:cNvPr>
          <p:cNvSpPr txBox="1"/>
          <p:nvPr/>
        </p:nvSpPr>
        <p:spPr>
          <a:xfrm>
            <a:off x="500196" y="1053929"/>
            <a:ext cx="11259009" cy="338550"/>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2400" b="1">
                <a:latin typeface="微软雅黑"/>
                <a:ea typeface="微软雅黑"/>
                <a:cs typeface="微软雅黑"/>
                <a:sym typeface="微软雅黑"/>
              </a:defRPr>
            </a:pPr>
            <a:r>
              <a:rPr kumimoji="0" sz="1600" b="1" i="0" u="none" strike="noStrike" kern="0" cap="none" spc="0" normalizeH="0" baseline="0" noProof="0" dirty="0" err="1">
                <a:ln>
                  <a:noFill/>
                </a:ln>
                <a:solidFill>
                  <a:srgbClr val="000000"/>
                </a:solidFill>
                <a:effectLst/>
                <a:uLnTx/>
                <a:uFillTx/>
                <a:latin typeface="Arial"/>
                <a:ea typeface="Microsoft YaHei"/>
                <a:cs typeface="+mn-ea"/>
                <a:sym typeface="+mn-lt"/>
              </a:rPr>
              <a:t>全面覆盖</a:t>
            </a:r>
            <a:r>
              <a:rPr kumimoji="0" sz="1600" b="1" i="0" u="none" strike="noStrike" kern="0" cap="none" spc="0" normalizeH="0" baseline="0" noProof="0" dirty="0" err="1">
                <a:ln>
                  <a:noFill/>
                </a:ln>
                <a:solidFill>
                  <a:srgbClr val="0070C0"/>
                </a:solidFill>
                <a:effectLst/>
                <a:uLnTx/>
                <a:uFillTx/>
                <a:latin typeface="Arial"/>
                <a:ea typeface="Microsoft YaHei"/>
                <a:cs typeface="+mn-ea"/>
                <a:sym typeface="+mn-lt"/>
              </a:rPr>
              <a:t>微服务治理、系统异步解耦、负载均衡</a:t>
            </a:r>
            <a:r>
              <a:rPr kumimoji="0" sz="1600" b="1" i="0" u="none" strike="noStrike" kern="0" cap="none" spc="0" normalizeH="0" baseline="0" noProof="0" dirty="0" err="1">
                <a:ln>
                  <a:noFill/>
                </a:ln>
                <a:solidFill>
                  <a:srgbClr val="000000"/>
                </a:solidFill>
                <a:effectLst/>
                <a:uLnTx/>
                <a:uFillTx/>
                <a:latin typeface="Arial"/>
                <a:ea typeface="Microsoft YaHei"/>
                <a:cs typeface="+mn-ea"/>
                <a:sym typeface="+mn-lt"/>
              </a:rPr>
              <a:t>、</a:t>
            </a:r>
            <a:r>
              <a:rPr kumimoji="0" sz="1600" b="1" i="0" u="none" strike="noStrike" kern="0" cap="none" spc="0" normalizeH="0" baseline="0" noProof="0" dirty="0" err="1">
                <a:ln>
                  <a:noFill/>
                </a:ln>
                <a:solidFill>
                  <a:srgbClr val="0070C0"/>
                </a:solidFill>
                <a:effectLst/>
                <a:uLnTx/>
                <a:uFillTx/>
                <a:latin typeface="Arial"/>
                <a:ea typeface="Microsoft YaHei"/>
                <a:cs typeface="+mn-ea"/>
                <a:sym typeface="+mn-lt"/>
              </a:rPr>
              <a:t>加密管理</a:t>
            </a:r>
            <a:r>
              <a:rPr kumimoji="0" sz="1600" b="1" i="0" u="none" strike="noStrike" kern="0" cap="none" spc="0" normalizeH="0" baseline="0" noProof="0" dirty="0" err="1">
                <a:ln>
                  <a:noFill/>
                </a:ln>
                <a:solidFill>
                  <a:srgbClr val="000000"/>
                </a:solidFill>
                <a:effectLst/>
                <a:uLnTx/>
                <a:uFillTx/>
                <a:latin typeface="Arial"/>
                <a:ea typeface="Microsoft YaHei"/>
                <a:cs typeface="+mn-ea"/>
                <a:sym typeface="+mn-lt"/>
              </a:rPr>
              <a:t>等技术难题</a:t>
            </a:r>
            <a:endParaRPr kumimoji="0" sz="1600" b="1" i="0" u="none" strike="noStrike" kern="0" cap="none" spc="0" normalizeH="0" baseline="0" noProof="0" dirty="0">
              <a:ln>
                <a:noFill/>
              </a:ln>
              <a:solidFill>
                <a:srgbClr val="000000"/>
              </a:solidFill>
              <a:effectLst/>
              <a:uLnTx/>
              <a:uFillTx/>
              <a:latin typeface="Arial"/>
              <a:ea typeface="Microsoft YaHei"/>
              <a:cs typeface="+mn-ea"/>
              <a:sym typeface="+mn-lt"/>
            </a:endParaRPr>
          </a:p>
        </p:txBody>
      </p:sp>
      <p:sp>
        <p:nvSpPr>
          <p:cNvPr id="22" name="矩形 35">
            <a:extLst>
              <a:ext uri="{FF2B5EF4-FFF2-40B4-BE49-F238E27FC236}">
                <a16:creationId xmlns:a16="http://schemas.microsoft.com/office/drawing/2014/main" id="{D86E527E-BCA5-D34B-B5A1-80671F1124CF}"/>
              </a:ext>
            </a:extLst>
          </p:cNvPr>
          <p:cNvSpPr txBox="1"/>
          <p:nvPr/>
        </p:nvSpPr>
        <p:spPr>
          <a:xfrm>
            <a:off x="7381560" y="5336698"/>
            <a:ext cx="2164179" cy="33855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solidFill>
                  <a:srgbClr val="F2F2F2"/>
                </a:solidFill>
                <a:latin typeface="微软雅黑"/>
                <a:ea typeface="微软雅黑"/>
                <a:cs typeface="微软雅黑"/>
                <a:sym typeface="微软雅黑"/>
              </a:defRPr>
            </a:pPr>
            <a:r>
              <a:rPr lang="en-US" altLang="zh-CN" sz="1600" kern="0" dirty="0">
                <a:solidFill>
                  <a:srgbClr val="F2F2F2"/>
                </a:solidFill>
                <a:latin typeface="Arial"/>
                <a:ea typeface="Microsoft YaHei"/>
                <a:cs typeface="+mn-ea"/>
                <a:sym typeface="+mn-lt"/>
              </a:rPr>
              <a:t>API</a:t>
            </a:r>
            <a:r>
              <a:rPr lang="zh-CN" altLang="en-US" sz="1600" kern="0" dirty="0">
                <a:solidFill>
                  <a:srgbClr val="F2F2F2"/>
                </a:solidFill>
                <a:latin typeface="Arial"/>
                <a:ea typeface="Microsoft YaHei"/>
                <a:cs typeface="+mn-ea"/>
                <a:sym typeface="+mn-lt"/>
              </a:rPr>
              <a:t> 网关</a:t>
            </a:r>
            <a:endParaRPr kumimoji="0" sz="1600" b="0" i="0" u="none" strike="noStrike" kern="0" cap="none" spc="0" normalizeH="0" baseline="0" noProof="0" dirty="0">
              <a:ln>
                <a:noFill/>
              </a:ln>
              <a:solidFill>
                <a:srgbClr val="F2F2F2"/>
              </a:solidFill>
              <a:effectLst/>
              <a:uLnTx/>
              <a:uFillTx/>
              <a:latin typeface="Arial"/>
              <a:ea typeface="Microsoft YaHei"/>
              <a:cs typeface="+mn-ea"/>
              <a:sym typeface="+mn-lt"/>
            </a:endParaRPr>
          </a:p>
        </p:txBody>
      </p:sp>
      <p:sp>
        <p:nvSpPr>
          <p:cNvPr id="23" name="矩形 33">
            <a:extLst>
              <a:ext uri="{FF2B5EF4-FFF2-40B4-BE49-F238E27FC236}">
                <a16:creationId xmlns:a16="http://schemas.microsoft.com/office/drawing/2014/main" id="{E31C2496-30A1-EC44-8905-D902DA632913}"/>
              </a:ext>
            </a:extLst>
          </p:cNvPr>
          <p:cNvSpPr txBox="1"/>
          <p:nvPr/>
        </p:nvSpPr>
        <p:spPr>
          <a:xfrm>
            <a:off x="2866063" y="5344869"/>
            <a:ext cx="2091227" cy="58477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solidFill>
                  <a:srgbClr val="F2F2F2"/>
                </a:solidFill>
                <a:latin typeface="微软雅黑"/>
                <a:ea typeface="微软雅黑"/>
                <a:cs typeface="微软雅黑"/>
                <a:sym typeface="微软雅黑"/>
              </a:defRPr>
            </a:pPr>
            <a:r>
              <a:rPr kumimoji="0" sz="1600" b="0" i="0" u="none" strike="noStrike" kern="0" cap="none" spc="0" normalizeH="0" baseline="0" noProof="0" dirty="0" err="1">
                <a:ln>
                  <a:noFill/>
                </a:ln>
                <a:solidFill>
                  <a:srgbClr val="F2F2F2"/>
                </a:solidFill>
                <a:effectLst/>
                <a:uLnTx/>
                <a:uFillTx/>
                <a:latin typeface="Arial"/>
                <a:ea typeface="Microsoft YaHei"/>
                <a:cs typeface="+mn-ea"/>
                <a:sym typeface="+mn-lt"/>
              </a:rPr>
              <a:t>消息队列服务</a:t>
            </a:r>
            <a:endParaRPr kumimoji="0" sz="1600" b="0" i="0" u="none" strike="noStrike" kern="0" cap="none" spc="0" normalizeH="0" baseline="0" noProof="0" dirty="0">
              <a:ln>
                <a:noFill/>
              </a:ln>
              <a:solidFill>
                <a:srgbClr val="F2F2F2"/>
              </a:solidFill>
              <a:effectLst/>
              <a:uLnTx/>
              <a:uFillTx/>
              <a:latin typeface="Arial"/>
              <a:ea typeface="Microsoft YaHei"/>
              <a:cs typeface="+mn-ea"/>
              <a:sym typeface="+mn-lt"/>
            </a:endParaRPr>
          </a:p>
          <a:p>
            <a:pPr marL="0" marR="0" lvl="0" indent="0" algn="ctr" defTabSz="914400" rtl="0" eaLnBrk="1" fontAlgn="auto" latinLnBrk="0" hangingPunct="0">
              <a:lnSpc>
                <a:spcPct val="100000"/>
              </a:lnSpc>
              <a:spcBef>
                <a:spcPts val="0"/>
              </a:spcBef>
              <a:spcAft>
                <a:spcPts val="0"/>
              </a:spcAft>
              <a:buClrTx/>
              <a:buSzTx/>
              <a:buFontTx/>
              <a:buNone/>
              <a:tabLst/>
              <a:defRPr sz="1600">
                <a:solidFill>
                  <a:srgbClr val="F2F2F2"/>
                </a:solidFill>
                <a:latin typeface="微软雅黑"/>
                <a:ea typeface="微软雅黑"/>
                <a:cs typeface="微软雅黑"/>
                <a:sym typeface="微软雅黑"/>
              </a:defRPr>
            </a:pPr>
            <a:r>
              <a:rPr kumimoji="0" lang="en-US" altLang="zh-CN" sz="1600" b="0" i="0" u="none" strike="noStrike" kern="0" cap="none" spc="0" normalizeH="0" baseline="0" noProof="0" dirty="0">
                <a:ln>
                  <a:noFill/>
                </a:ln>
                <a:solidFill>
                  <a:srgbClr val="F2F2F2"/>
                </a:solidFill>
                <a:effectLst/>
                <a:uLnTx/>
                <a:uFillTx/>
                <a:latin typeface="Arial"/>
                <a:ea typeface="Microsoft YaHei"/>
                <a:cs typeface="+mn-ea"/>
                <a:sym typeface="+mn-lt"/>
              </a:rPr>
              <a:t>CMQ</a:t>
            </a:r>
            <a:r>
              <a:rPr kumimoji="0" lang="zh-CN" altLang="en-US" sz="1600" b="0" i="0" u="none" strike="noStrike" kern="0" cap="none" spc="0" normalizeH="0" baseline="0" noProof="0" dirty="0">
                <a:ln>
                  <a:noFill/>
                </a:ln>
                <a:solidFill>
                  <a:srgbClr val="F2F2F2"/>
                </a:solidFill>
                <a:effectLst/>
                <a:uLnTx/>
                <a:uFillTx/>
                <a:latin typeface="Arial"/>
                <a:ea typeface="Microsoft YaHei"/>
                <a:cs typeface="+mn-ea"/>
                <a:sym typeface="+mn-lt"/>
              </a:rPr>
              <a:t> </a:t>
            </a:r>
            <a:endParaRPr kumimoji="0" sz="1600" b="0" i="0" u="none" strike="noStrike" kern="0" cap="none" spc="0" normalizeH="0" baseline="0" noProof="0" dirty="0">
              <a:ln>
                <a:noFill/>
              </a:ln>
              <a:solidFill>
                <a:srgbClr val="F2F2F2"/>
              </a:solidFill>
              <a:effectLst/>
              <a:uLnTx/>
              <a:uFillTx/>
              <a:latin typeface="Arial"/>
              <a:ea typeface="Microsoft YaHei"/>
              <a:cs typeface="+mn-ea"/>
              <a:sym typeface="+mn-lt"/>
            </a:endParaRPr>
          </a:p>
        </p:txBody>
      </p:sp>
      <p:sp>
        <p:nvSpPr>
          <p:cNvPr id="24" name="矩形 34">
            <a:extLst>
              <a:ext uri="{FF2B5EF4-FFF2-40B4-BE49-F238E27FC236}">
                <a16:creationId xmlns:a16="http://schemas.microsoft.com/office/drawing/2014/main" id="{6B57F13E-9E8C-DE41-92A9-0CF405CEFAA6}"/>
              </a:ext>
            </a:extLst>
          </p:cNvPr>
          <p:cNvSpPr txBox="1"/>
          <p:nvPr/>
        </p:nvSpPr>
        <p:spPr>
          <a:xfrm>
            <a:off x="504284" y="5345080"/>
            <a:ext cx="2039095" cy="33855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lgn="ctr">
              <a:defRPr sz="1600">
                <a:solidFill>
                  <a:srgbClr val="F2F2F2"/>
                </a:solidFill>
                <a:latin typeface="微软雅黑"/>
                <a:ea typeface="微软雅黑"/>
                <a:cs typeface="微软雅黑"/>
                <a:sym typeface="微软雅黑"/>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err="1">
                <a:ln>
                  <a:noFill/>
                </a:ln>
                <a:solidFill>
                  <a:srgbClr val="F2F2F2"/>
                </a:solidFill>
                <a:effectLst/>
                <a:uLnTx/>
                <a:uFillTx/>
                <a:latin typeface="Arial"/>
                <a:ea typeface="Microsoft YaHei"/>
                <a:cs typeface="+mn-ea"/>
                <a:sym typeface="+mn-lt"/>
              </a:rPr>
              <a:t>服务治理</a:t>
            </a:r>
            <a:r>
              <a:rPr kumimoji="0" lang="zh-CN" altLang="en-US" sz="1600" b="0" i="0" u="none" strike="noStrike" kern="0" cap="none" spc="0" normalizeH="0" baseline="0" noProof="0" dirty="0">
                <a:ln>
                  <a:noFill/>
                </a:ln>
                <a:solidFill>
                  <a:srgbClr val="F2F2F2"/>
                </a:solidFill>
                <a:effectLst/>
                <a:uLnTx/>
                <a:uFillTx/>
                <a:latin typeface="Arial"/>
                <a:ea typeface="Microsoft YaHei"/>
                <a:cs typeface="+mn-ea"/>
                <a:sym typeface="+mn-lt"/>
              </a:rPr>
              <a:t> </a:t>
            </a:r>
            <a:r>
              <a:rPr kumimoji="0" lang="en-US" altLang="zh-CN" sz="1600" b="0" i="0" u="none" strike="noStrike" kern="0" cap="none" spc="0" normalizeH="0" baseline="0" noProof="0" dirty="0">
                <a:ln>
                  <a:noFill/>
                </a:ln>
                <a:solidFill>
                  <a:srgbClr val="F2F2F2"/>
                </a:solidFill>
                <a:effectLst/>
                <a:uLnTx/>
                <a:uFillTx/>
                <a:latin typeface="Arial"/>
                <a:ea typeface="Microsoft YaHei"/>
                <a:cs typeface="+mn-ea"/>
                <a:sym typeface="+mn-lt"/>
              </a:rPr>
              <a:t>TSF</a:t>
            </a:r>
            <a:endParaRPr kumimoji="0" sz="1600" b="0" i="0" u="none" strike="noStrike" kern="0" cap="none" spc="0" normalizeH="0" baseline="0" noProof="0" dirty="0">
              <a:ln>
                <a:noFill/>
              </a:ln>
              <a:solidFill>
                <a:srgbClr val="F2F2F2"/>
              </a:solidFill>
              <a:effectLst/>
              <a:uLnTx/>
              <a:uFillTx/>
              <a:latin typeface="Arial"/>
              <a:ea typeface="Microsoft YaHei"/>
              <a:cs typeface="+mn-ea"/>
              <a:sym typeface="+mn-lt"/>
            </a:endParaRPr>
          </a:p>
        </p:txBody>
      </p:sp>
      <p:sp>
        <p:nvSpPr>
          <p:cNvPr id="25" name="矩形 26">
            <a:extLst>
              <a:ext uri="{FF2B5EF4-FFF2-40B4-BE49-F238E27FC236}">
                <a16:creationId xmlns:a16="http://schemas.microsoft.com/office/drawing/2014/main" id="{79E6AEE8-7055-3546-A86B-29C608F2A151}"/>
              </a:ext>
            </a:extLst>
          </p:cNvPr>
          <p:cNvSpPr/>
          <p:nvPr/>
        </p:nvSpPr>
        <p:spPr>
          <a:xfrm>
            <a:off x="9903278" y="4824131"/>
            <a:ext cx="2093867" cy="1370016"/>
          </a:xfrm>
          <a:prstGeom prst="rect">
            <a:avLst/>
          </a:prstGeom>
          <a:solidFill>
            <a:srgbClr val="0070C0"/>
          </a:solidFill>
          <a:ln w="12700" cap="flat">
            <a:solidFill>
              <a:srgbClr val="0654B2"/>
            </a:solidFill>
            <a:prstDash val="sysDash"/>
            <a:miter lim="800000"/>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latin typeface="宋体"/>
                <a:ea typeface="宋体"/>
                <a:cs typeface="宋体"/>
                <a:sym typeface="宋体"/>
              </a:defRPr>
            </a:pPr>
            <a:endParaRPr kumimoji="0" sz="1800" b="0" i="0" u="none" strike="noStrike" kern="0" cap="none" spc="0" normalizeH="0" baseline="0" noProof="0">
              <a:ln>
                <a:noFill/>
              </a:ln>
              <a:solidFill>
                <a:srgbClr val="FFFFFF"/>
              </a:solidFill>
              <a:effectLst/>
              <a:uLnTx/>
              <a:uFillTx/>
              <a:latin typeface="Arial"/>
              <a:ea typeface="Microsoft YaHei"/>
              <a:cs typeface="+mn-ea"/>
              <a:sym typeface="+mn-lt"/>
            </a:endParaRPr>
          </a:p>
        </p:txBody>
      </p:sp>
      <p:sp>
        <p:nvSpPr>
          <p:cNvPr id="26" name="矩形 35">
            <a:extLst>
              <a:ext uri="{FF2B5EF4-FFF2-40B4-BE49-F238E27FC236}">
                <a16:creationId xmlns:a16="http://schemas.microsoft.com/office/drawing/2014/main" id="{BDAA30FF-E798-0D43-931C-227553C331FF}"/>
              </a:ext>
            </a:extLst>
          </p:cNvPr>
          <p:cNvSpPr txBox="1"/>
          <p:nvPr/>
        </p:nvSpPr>
        <p:spPr>
          <a:xfrm>
            <a:off x="9894840" y="5299058"/>
            <a:ext cx="2164179" cy="33855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solidFill>
                  <a:srgbClr val="F2F2F2"/>
                </a:solidFill>
                <a:latin typeface="微软雅黑"/>
                <a:ea typeface="微软雅黑"/>
                <a:cs typeface="微软雅黑"/>
                <a:sym typeface="微软雅黑"/>
              </a:defRPr>
            </a:pPr>
            <a:r>
              <a:rPr kumimoji="0" sz="1600" b="0" i="0" u="none" strike="noStrike" kern="0" cap="none" spc="0" normalizeH="0" baseline="0" noProof="0" dirty="0" err="1">
                <a:ln>
                  <a:noFill/>
                </a:ln>
                <a:solidFill>
                  <a:srgbClr val="F2F2F2"/>
                </a:solidFill>
                <a:effectLst/>
                <a:uLnTx/>
                <a:uFillTx/>
                <a:latin typeface="Arial"/>
                <a:ea typeface="Microsoft YaHei"/>
                <a:cs typeface="+mn-ea"/>
                <a:sym typeface="+mn-lt"/>
              </a:rPr>
              <a:t>负载均衡</a:t>
            </a:r>
            <a:endParaRPr kumimoji="0" sz="1600" b="0" i="0" u="none" strike="noStrike" kern="0" cap="none" spc="0" normalizeH="0" baseline="0" noProof="0" dirty="0">
              <a:ln>
                <a:noFill/>
              </a:ln>
              <a:solidFill>
                <a:srgbClr val="F2F2F2"/>
              </a:solidFill>
              <a:effectLst/>
              <a:uLnTx/>
              <a:uFillTx/>
              <a:latin typeface="Arial"/>
              <a:ea typeface="Microsoft YaHei"/>
              <a:cs typeface="+mn-ea"/>
              <a:sym typeface="+mn-lt"/>
            </a:endParaRPr>
          </a:p>
        </p:txBody>
      </p:sp>
      <p:sp>
        <p:nvSpPr>
          <p:cNvPr id="27" name="矩形 33">
            <a:extLst>
              <a:ext uri="{FF2B5EF4-FFF2-40B4-BE49-F238E27FC236}">
                <a16:creationId xmlns:a16="http://schemas.microsoft.com/office/drawing/2014/main" id="{98CF94F3-E6C3-5E42-A3CE-8C7C5A0BFC08}"/>
              </a:ext>
            </a:extLst>
          </p:cNvPr>
          <p:cNvSpPr txBox="1"/>
          <p:nvPr/>
        </p:nvSpPr>
        <p:spPr>
          <a:xfrm>
            <a:off x="5183510" y="5311187"/>
            <a:ext cx="2091227" cy="3385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1600">
                <a:solidFill>
                  <a:srgbClr val="F2F2F2"/>
                </a:solidFill>
                <a:latin typeface="微软雅黑"/>
                <a:ea typeface="微软雅黑"/>
                <a:cs typeface="微软雅黑"/>
                <a:sym typeface="微软雅黑"/>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F2F2F2"/>
                </a:solidFill>
                <a:effectLst/>
                <a:uLnTx/>
                <a:uFillTx/>
                <a:latin typeface="Arial"/>
                <a:ea typeface="Microsoft YaHei"/>
                <a:cs typeface="+mn-ea"/>
                <a:sym typeface="+mn-lt"/>
              </a:rPr>
              <a:t>提升产品易用性</a:t>
            </a:r>
          </a:p>
        </p:txBody>
      </p:sp>
      <p:sp>
        <p:nvSpPr>
          <p:cNvPr id="28" name="矩形 25">
            <a:extLst>
              <a:ext uri="{FF2B5EF4-FFF2-40B4-BE49-F238E27FC236}">
                <a16:creationId xmlns:a16="http://schemas.microsoft.com/office/drawing/2014/main" id="{A9192C4F-4551-3E46-AB99-16186885C23F}"/>
              </a:ext>
            </a:extLst>
          </p:cNvPr>
          <p:cNvSpPr/>
          <p:nvPr/>
        </p:nvSpPr>
        <p:spPr>
          <a:xfrm>
            <a:off x="5175073" y="4859166"/>
            <a:ext cx="2093867" cy="1370016"/>
          </a:xfrm>
          <a:prstGeom prst="rect">
            <a:avLst/>
          </a:prstGeom>
          <a:solidFill>
            <a:srgbClr val="0070C0"/>
          </a:solidFill>
          <a:ln w="12700" cap="flat">
            <a:solidFill>
              <a:srgbClr val="0654B2"/>
            </a:solidFill>
            <a:prstDash val="sysDash"/>
            <a:miter lim="800000"/>
          </a:ln>
          <a:effectLst/>
        </p:spPr>
        <p:txBody>
          <a:bodyPr wrap="square" lIns="45718" tIns="45718" rIns="45718" bIns="45718" numCol="1" anchor="ctr">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latin typeface="宋体"/>
                <a:ea typeface="宋体"/>
                <a:cs typeface="宋体"/>
                <a:sym typeface="宋体"/>
              </a:defRPr>
            </a:pPr>
            <a:endParaRPr kumimoji="0" sz="1800" b="0" i="0" u="none" strike="noStrike" kern="0" cap="none" spc="0" normalizeH="0" baseline="0" noProof="0">
              <a:ln>
                <a:noFill/>
              </a:ln>
              <a:solidFill>
                <a:srgbClr val="FFFFFF"/>
              </a:solidFill>
              <a:effectLst/>
              <a:uLnTx/>
              <a:uFillTx/>
              <a:latin typeface="Arial"/>
              <a:ea typeface="Microsoft YaHei"/>
              <a:cs typeface="+mn-ea"/>
              <a:sym typeface="+mn-lt"/>
            </a:endParaRPr>
          </a:p>
        </p:txBody>
      </p:sp>
      <p:sp>
        <p:nvSpPr>
          <p:cNvPr id="29" name="矩形 33">
            <a:extLst>
              <a:ext uri="{FF2B5EF4-FFF2-40B4-BE49-F238E27FC236}">
                <a16:creationId xmlns:a16="http://schemas.microsoft.com/office/drawing/2014/main" id="{0FF69635-091D-EE48-A381-58FFE1F3BF41}"/>
              </a:ext>
            </a:extLst>
          </p:cNvPr>
          <p:cNvSpPr txBox="1"/>
          <p:nvPr/>
        </p:nvSpPr>
        <p:spPr>
          <a:xfrm>
            <a:off x="5135422" y="5333882"/>
            <a:ext cx="2091227" cy="58477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sz="1600">
                <a:solidFill>
                  <a:srgbClr val="F2F2F2"/>
                </a:solidFill>
                <a:latin typeface="微软雅黑"/>
                <a:ea typeface="微软雅黑"/>
                <a:cs typeface="微软雅黑"/>
                <a:sym typeface="微软雅黑"/>
              </a:defRPr>
            </a:pPr>
            <a:r>
              <a:rPr kumimoji="0" sz="1600" b="0" i="0" u="none" strike="noStrike" kern="0" cap="none" spc="0" normalizeH="0" baseline="0" noProof="0" dirty="0" err="1">
                <a:ln>
                  <a:noFill/>
                </a:ln>
                <a:solidFill>
                  <a:srgbClr val="F2F2F2"/>
                </a:solidFill>
                <a:effectLst/>
                <a:uLnTx/>
                <a:uFillTx/>
                <a:latin typeface="Arial"/>
                <a:ea typeface="Microsoft YaHei"/>
                <a:cs typeface="+mn-ea"/>
                <a:sym typeface="+mn-lt"/>
              </a:rPr>
              <a:t>消息队列服务</a:t>
            </a:r>
            <a:endParaRPr kumimoji="0" sz="1600" b="0" i="0" u="none" strike="noStrike" kern="0" cap="none" spc="0" normalizeH="0" baseline="0" noProof="0" dirty="0">
              <a:ln>
                <a:noFill/>
              </a:ln>
              <a:solidFill>
                <a:srgbClr val="F2F2F2"/>
              </a:solidFill>
              <a:effectLst/>
              <a:uLnTx/>
              <a:uFillTx/>
              <a:latin typeface="Arial"/>
              <a:ea typeface="Microsoft YaHei"/>
              <a:cs typeface="+mn-ea"/>
              <a:sym typeface="+mn-lt"/>
            </a:endParaRPr>
          </a:p>
          <a:p>
            <a:pPr marL="0" marR="0" lvl="0" indent="0" algn="ctr" defTabSz="914400" rtl="0" eaLnBrk="1" fontAlgn="auto" latinLnBrk="0" hangingPunct="0">
              <a:lnSpc>
                <a:spcPct val="100000"/>
              </a:lnSpc>
              <a:spcBef>
                <a:spcPts val="0"/>
              </a:spcBef>
              <a:spcAft>
                <a:spcPts val="0"/>
              </a:spcAft>
              <a:buClrTx/>
              <a:buSzTx/>
              <a:buFontTx/>
              <a:buNone/>
              <a:tabLst/>
              <a:defRPr sz="1600">
                <a:solidFill>
                  <a:srgbClr val="F2F2F2"/>
                </a:solidFill>
                <a:latin typeface="微软雅黑"/>
                <a:ea typeface="微软雅黑"/>
                <a:cs typeface="微软雅黑"/>
                <a:sym typeface="微软雅黑"/>
              </a:defRPr>
            </a:pPr>
            <a:r>
              <a:rPr kumimoji="0" lang="en-US" altLang="zh-CN" sz="1600" b="0" i="0" u="none" strike="noStrike" kern="0" cap="none" spc="0" normalizeH="0" baseline="0" noProof="0" dirty="0" err="1">
                <a:ln>
                  <a:noFill/>
                </a:ln>
                <a:solidFill>
                  <a:srgbClr val="F2F2F2"/>
                </a:solidFill>
                <a:effectLst/>
                <a:uLnTx/>
                <a:uFillTx/>
                <a:latin typeface="Arial"/>
                <a:ea typeface="Microsoft YaHei"/>
                <a:cs typeface="+mn-ea"/>
                <a:sym typeface="+mn-lt"/>
              </a:rPr>
              <a:t>CKafka</a:t>
            </a:r>
            <a:r>
              <a:rPr kumimoji="0" lang="zh-CN" altLang="en-US" sz="1600" b="0" i="0" u="none" strike="noStrike" kern="0" cap="none" spc="0" normalizeH="0" baseline="0" noProof="0" dirty="0">
                <a:ln>
                  <a:noFill/>
                </a:ln>
                <a:solidFill>
                  <a:srgbClr val="F2F2F2"/>
                </a:solidFill>
                <a:effectLst/>
                <a:uLnTx/>
                <a:uFillTx/>
                <a:latin typeface="Arial"/>
                <a:ea typeface="Microsoft YaHei"/>
                <a:cs typeface="+mn-ea"/>
                <a:sym typeface="+mn-lt"/>
              </a:rPr>
              <a:t> </a:t>
            </a:r>
            <a:endParaRPr kumimoji="0" sz="1600" b="0" i="0" u="none" strike="noStrike" kern="0" cap="none" spc="0" normalizeH="0" baseline="0" noProof="0" dirty="0">
              <a:ln>
                <a:noFill/>
              </a:ln>
              <a:solidFill>
                <a:srgbClr val="F2F2F2"/>
              </a:solidFill>
              <a:effectLst/>
              <a:uLnTx/>
              <a:uFillTx/>
              <a:latin typeface="Arial"/>
              <a:ea typeface="Microsoft YaHei"/>
              <a:cs typeface="+mn-ea"/>
              <a:sym typeface="+mn-lt"/>
            </a:endParaRPr>
          </a:p>
        </p:txBody>
      </p:sp>
    </p:spTree>
    <p:extLst>
      <p:ext uri="{BB962C8B-B14F-4D97-AF65-F5344CB8AC3E}">
        <p14:creationId xmlns:p14="http://schemas.microsoft.com/office/powerpoint/2010/main" val="3053062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TSF</a:t>
            </a:r>
            <a:r>
              <a:rPr lang="zh-CN" altLang="en-US" dirty="0"/>
              <a:t>管控平台</a:t>
            </a:r>
            <a:endParaRPr lang="en-US" dirty="0"/>
          </a:p>
        </p:txBody>
      </p:sp>
      <p:sp>
        <p:nvSpPr>
          <p:cNvPr id="6" name="文本框 5">
            <a:extLst>
              <a:ext uri="{FF2B5EF4-FFF2-40B4-BE49-F238E27FC236}">
                <a16:creationId xmlns:a16="http://schemas.microsoft.com/office/drawing/2014/main" id="{80EE376E-AAD1-4967-8B65-31A81441E012}"/>
              </a:ext>
            </a:extLst>
          </p:cNvPr>
          <p:cNvSpPr txBox="1"/>
          <p:nvPr/>
        </p:nvSpPr>
        <p:spPr>
          <a:xfrm>
            <a:off x="665187" y="2520779"/>
            <a:ext cx="3918645" cy="2062103"/>
          </a:xfrm>
          <a:prstGeom prst="rect">
            <a:avLst/>
          </a:prstGeom>
          <a:noFill/>
        </p:spPr>
        <p:txBody>
          <a:bodyPr wrap="square" rtlCol="0">
            <a:spAutoFit/>
          </a:bodyPr>
          <a:lstStyle/>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rPr>
              <a:t>控制台变更路由规则，更新至</a:t>
            </a:r>
            <a:r>
              <a:rPr lang="en-US" altLang="zh-CN" sz="1600" dirty="0">
                <a:latin typeface="微软雅黑" panose="020B0503020204020204" pitchFamily="34" charset="-122"/>
                <a:ea typeface="微软雅黑" panose="020B0503020204020204" pitchFamily="34" charset="-122"/>
              </a:rPr>
              <a:t>Consul KV</a:t>
            </a:r>
            <a:r>
              <a:rPr lang="zh-CN" altLang="en-US" sz="1600" dirty="0">
                <a:latin typeface="微软雅黑" panose="020B0503020204020204" pitchFamily="34" charset="-122"/>
                <a:ea typeface="微软雅黑" panose="020B0503020204020204" pitchFamily="34" charset="-122"/>
              </a:rPr>
              <a:t>存储中；</a:t>
            </a:r>
            <a:endParaRPr lang="en-US" altLang="zh-CN" sz="1600" dirty="0">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1600"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rPr>
              <a:t>业务程序路由</a:t>
            </a:r>
            <a:r>
              <a:rPr lang="en-US" altLang="zh-CN" sz="1600" dirty="0">
                <a:latin typeface="微软雅黑" panose="020B0503020204020204" pitchFamily="34" charset="-122"/>
                <a:ea typeface="微软雅黑" panose="020B0503020204020204" pitchFamily="34" charset="-122"/>
              </a:rPr>
              <a:t>SDK</a:t>
            </a:r>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Consul</a:t>
            </a:r>
            <a:r>
              <a:rPr lang="zh-CN" altLang="en-US" sz="1600" dirty="0">
                <a:latin typeface="微软雅黑" panose="020B0503020204020204" pitchFamily="34" charset="-122"/>
                <a:ea typeface="微软雅黑" panose="020B0503020204020204" pitchFamily="34" charset="-122"/>
              </a:rPr>
              <a:t>长轮询监听同步路由规则；</a:t>
            </a:r>
            <a:endParaRPr lang="en-US" altLang="zh-CN" sz="1600" dirty="0">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sz="1600" dirty="0">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rPr>
              <a:t>服务路由</a:t>
            </a:r>
            <a:r>
              <a:rPr lang="en-US" altLang="zh-CN" sz="1600" dirty="0">
                <a:latin typeface="微软雅黑" panose="020B0503020204020204" pitchFamily="34" charset="-122"/>
                <a:ea typeface="微软雅黑" panose="020B0503020204020204" pitchFamily="34" charset="-122"/>
              </a:rPr>
              <a:t>SDK</a:t>
            </a:r>
            <a:r>
              <a:rPr lang="zh-CN" altLang="en-US" sz="1600" dirty="0">
                <a:latin typeface="微软雅黑" panose="020B0503020204020204" pitchFamily="34" charset="-122"/>
                <a:ea typeface="微软雅黑" panose="020B0503020204020204" pitchFamily="34" charset="-122"/>
              </a:rPr>
              <a:t>匹配路由规则，进行服务调用；</a:t>
            </a:r>
          </a:p>
        </p:txBody>
      </p:sp>
      <p:sp>
        <p:nvSpPr>
          <p:cNvPr id="8" name="文本框 7">
            <a:extLst>
              <a:ext uri="{FF2B5EF4-FFF2-40B4-BE49-F238E27FC236}">
                <a16:creationId xmlns:a16="http://schemas.microsoft.com/office/drawing/2014/main" id="{8D528CBB-746D-4A87-B2DB-BA75818BDF2C}"/>
              </a:ext>
            </a:extLst>
          </p:cNvPr>
          <p:cNvSpPr txBox="1"/>
          <p:nvPr/>
        </p:nvSpPr>
        <p:spPr>
          <a:xfrm>
            <a:off x="665187" y="1255879"/>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-route</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服务路由</a:t>
            </a:r>
            <a:endParaRPr lang="en-US" altLang="zh-CN" dirty="0">
              <a:latin typeface="微软雅黑" panose="020B0503020204020204" pitchFamily="34" charset="-122"/>
              <a:ea typeface="微软雅黑" panose="020B0503020204020204" pitchFamily="34" charset="-122"/>
            </a:endParaRPr>
          </a:p>
          <a:p>
            <a:endParaRPr lang="en-US" altLang="zh-CN" dirty="0"/>
          </a:p>
        </p:txBody>
      </p:sp>
      <p:pic>
        <p:nvPicPr>
          <p:cNvPr id="5" name="图片 4">
            <a:extLst>
              <a:ext uri="{FF2B5EF4-FFF2-40B4-BE49-F238E27FC236}">
                <a16:creationId xmlns:a16="http://schemas.microsoft.com/office/drawing/2014/main" id="{F74DFD29-504F-4EF6-BA31-7A4051CE8A0D}"/>
              </a:ext>
            </a:extLst>
          </p:cNvPr>
          <p:cNvPicPr>
            <a:picLocks noChangeAspect="1"/>
          </p:cNvPicPr>
          <p:nvPr/>
        </p:nvPicPr>
        <p:blipFill>
          <a:blip r:embed="rId2"/>
          <a:stretch>
            <a:fillRect/>
          </a:stretch>
        </p:blipFill>
        <p:spPr>
          <a:xfrm>
            <a:off x="5220371" y="332656"/>
            <a:ext cx="6294909" cy="5740811"/>
          </a:xfrm>
          <a:prstGeom prst="rect">
            <a:avLst/>
          </a:prstGeom>
        </p:spPr>
      </p:pic>
    </p:spTree>
    <p:extLst>
      <p:ext uri="{BB962C8B-B14F-4D97-AF65-F5344CB8AC3E}">
        <p14:creationId xmlns:p14="http://schemas.microsoft.com/office/powerpoint/2010/main" val="2090372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TSF </a:t>
            </a:r>
            <a:r>
              <a:rPr lang="zh-CN" altLang="en-US" dirty="0"/>
              <a:t>管控平台</a:t>
            </a:r>
            <a:endParaRPr lang="en-US" dirty="0"/>
          </a:p>
        </p:txBody>
      </p:sp>
      <p:sp>
        <p:nvSpPr>
          <p:cNvPr id="11" name="文本框 10">
            <a:extLst>
              <a:ext uri="{FF2B5EF4-FFF2-40B4-BE49-F238E27FC236}">
                <a16:creationId xmlns:a16="http://schemas.microsoft.com/office/drawing/2014/main" id="{708B057F-C993-4A75-A933-4690755068D1}"/>
              </a:ext>
            </a:extLst>
          </p:cNvPr>
          <p:cNvSpPr txBox="1"/>
          <p:nvPr/>
        </p:nvSpPr>
        <p:spPr>
          <a:xfrm>
            <a:off x="648201" y="3212976"/>
            <a:ext cx="10848399" cy="1295291"/>
          </a:xfrm>
          <a:prstGeom prst="rect">
            <a:avLst/>
          </a:prstGeom>
          <a:noFill/>
        </p:spPr>
        <p:txBody>
          <a:bodyPr wrap="square" rtlCol="0">
            <a:spAutoFit/>
          </a:bodyPr>
          <a:lstStyle/>
          <a:p>
            <a:pPr>
              <a:lnSpc>
                <a:spcPct val="125000"/>
              </a:lnSpc>
            </a:pPr>
            <a:endParaRPr lang="en-US" altLang="zh-CN" sz="1600" dirty="0">
              <a:latin typeface="微软雅黑" panose="020B0503020204020204" pitchFamily="34" charset="-122"/>
              <a:ea typeface="微软雅黑" panose="020B0503020204020204" pitchFamily="34" charset="-122"/>
            </a:endParaRPr>
          </a:p>
          <a:p>
            <a:pPr>
              <a:lnSpc>
                <a:spcPct val="125000"/>
              </a:lnSpc>
            </a:pPr>
            <a:r>
              <a:rPr lang="en-US" altLang="zh-CN" sz="1600" dirty="0">
                <a:latin typeface="微软雅黑" panose="020B0503020204020204" pitchFamily="34" charset="-122"/>
                <a:ea typeface="微软雅黑" panose="020B0503020204020204" pitchFamily="34" charset="-122"/>
              </a:rPr>
              <a:t>TSF </a:t>
            </a:r>
            <a:r>
              <a:rPr lang="zh-CN" altLang="en-US" sz="1600" dirty="0">
                <a:latin typeface="微软雅黑" panose="020B0503020204020204" pitchFamily="34" charset="-122"/>
                <a:ea typeface="微软雅黑" panose="020B0503020204020204" pitchFamily="34" charset="-122"/>
              </a:rPr>
              <a:t>限流方案采用了动态配额分配制，限流中控根据实例的历史流量记录，动态计算预测下一时刻该实例的流量，若所有实例的流量预测值都小于额定平均值（总配额</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在线实例数），则以该平均值作为所有实例分配的配额；否则按预测流量的比例分配，且保证一个最小值；</a:t>
            </a:r>
          </a:p>
        </p:txBody>
      </p:sp>
      <p:sp>
        <p:nvSpPr>
          <p:cNvPr id="9" name="文本框 8">
            <a:extLst>
              <a:ext uri="{FF2B5EF4-FFF2-40B4-BE49-F238E27FC236}">
                <a16:creationId xmlns:a16="http://schemas.microsoft.com/office/drawing/2014/main" id="{BB4F29F7-FF44-48E0-A7A9-C3A567D7633D}"/>
              </a:ext>
            </a:extLst>
          </p:cNvPr>
          <p:cNvSpPr txBox="1"/>
          <p:nvPr/>
        </p:nvSpPr>
        <p:spPr>
          <a:xfrm>
            <a:off x="665187" y="1255879"/>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tsf-ratelimit</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服务限流</a:t>
            </a:r>
            <a:endParaRPr lang="en-US" altLang="zh-CN" dirty="0">
              <a:latin typeface="微软雅黑" panose="020B0503020204020204" pitchFamily="34" charset="-122"/>
              <a:ea typeface="微软雅黑" panose="020B0503020204020204" pitchFamily="34" charset="-122"/>
            </a:endParaRPr>
          </a:p>
          <a:p>
            <a:endParaRPr lang="en-US" altLang="zh-CN" dirty="0"/>
          </a:p>
        </p:txBody>
      </p:sp>
      <p:sp>
        <p:nvSpPr>
          <p:cNvPr id="10" name="文本框 9">
            <a:extLst>
              <a:ext uri="{FF2B5EF4-FFF2-40B4-BE49-F238E27FC236}">
                <a16:creationId xmlns:a16="http://schemas.microsoft.com/office/drawing/2014/main" id="{43A84F46-2BE6-48DF-B740-BAB67B24393C}"/>
              </a:ext>
            </a:extLst>
          </p:cNvPr>
          <p:cNvSpPr txBox="1"/>
          <p:nvPr/>
        </p:nvSpPr>
        <p:spPr>
          <a:xfrm>
            <a:off x="665187" y="2204864"/>
            <a:ext cx="10831413" cy="679738"/>
          </a:xfrm>
          <a:prstGeom prst="rect">
            <a:avLst/>
          </a:prstGeom>
          <a:noFill/>
        </p:spPr>
        <p:txBody>
          <a:bodyPr wrap="square" rtlCol="0">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限流是一种服务的保护机制，保障服务在业务高峰时能够平稳 运行。服务提供者均可按照一定规则进行限流保护，例如请求的频率达到阈值后做限流处理，防止服务因为流量过大而崩溃；</a:t>
            </a:r>
          </a:p>
        </p:txBody>
      </p:sp>
    </p:spTree>
    <p:extLst>
      <p:ext uri="{BB962C8B-B14F-4D97-AF65-F5344CB8AC3E}">
        <p14:creationId xmlns:p14="http://schemas.microsoft.com/office/powerpoint/2010/main" val="62344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TSF </a:t>
            </a:r>
            <a:r>
              <a:rPr lang="zh-CN" altLang="en-US" dirty="0"/>
              <a:t>管控平台</a:t>
            </a:r>
            <a:endParaRPr lang="en-US" dirty="0"/>
          </a:p>
        </p:txBody>
      </p:sp>
      <p:pic>
        <p:nvPicPr>
          <p:cNvPr id="2050" name="Picture 2" descr="http://tapd.oa.com/tfl/pictures/201806/tapd_10159661_1529034983_25.png">
            <a:extLst>
              <a:ext uri="{FF2B5EF4-FFF2-40B4-BE49-F238E27FC236}">
                <a16:creationId xmlns:a16="http://schemas.microsoft.com/office/drawing/2014/main" id="{FB92FE9B-CC0B-4DD9-922D-DCEDD9CA1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920" y="1268760"/>
            <a:ext cx="6400800" cy="379095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08B057F-C993-4A75-A933-4690755068D1}"/>
              </a:ext>
            </a:extLst>
          </p:cNvPr>
          <p:cNvSpPr txBox="1"/>
          <p:nvPr/>
        </p:nvSpPr>
        <p:spPr>
          <a:xfrm>
            <a:off x="499057" y="2461667"/>
            <a:ext cx="4566718" cy="3293209"/>
          </a:xfrm>
          <a:prstGeom prst="rect">
            <a:avLst/>
          </a:prstGeom>
          <a:noFill/>
        </p:spPr>
        <p:txBody>
          <a:bodyPr wrap="square" rtlCol="0">
            <a:spAutoFit/>
          </a:bodyPr>
          <a:lstStyle/>
          <a:p>
            <a:pPr>
              <a:lnSpc>
                <a:spcPct val="125000"/>
              </a:lnSpc>
              <a:spcBef>
                <a:spcPts val="600"/>
              </a:spcBef>
              <a:spcAft>
                <a:spcPts val="600"/>
              </a:spcAft>
            </a:pPr>
            <a:r>
              <a:rPr lang="en-US" altLang="zh-CN" sz="1600" dirty="0">
                <a:latin typeface="微软雅黑" panose="020B0503020204020204" pitchFamily="34" charset="-122"/>
                <a:ea typeface="微软雅黑" panose="020B0503020204020204" pitchFamily="34" charset="-122"/>
              </a:rPr>
              <a:t>TSF </a:t>
            </a:r>
            <a:r>
              <a:rPr lang="zh-CN" altLang="en-US" sz="1600" dirty="0">
                <a:latin typeface="微软雅黑" panose="020B0503020204020204" pitchFamily="34" charset="-122"/>
                <a:ea typeface="微软雅黑" panose="020B0503020204020204" pitchFamily="34" charset="-122"/>
              </a:rPr>
              <a:t>服务限流设计概要：</a:t>
            </a:r>
            <a:endParaRPr lang="en-US" altLang="zh-CN" sz="1600" dirty="0">
              <a:latin typeface="微软雅黑" panose="020B0503020204020204" pitchFamily="34" charset="-122"/>
              <a:ea typeface="微软雅黑" panose="020B0503020204020204" pitchFamily="34" charset="-122"/>
            </a:endParaRPr>
          </a:p>
          <a:p>
            <a:pPr marL="285750" indent="-285750">
              <a:lnSpc>
                <a:spcPct val="125000"/>
              </a:lnSpc>
              <a:spcBef>
                <a:spcPts val="600"/>
              </a:spcBef>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rPr>
              <a:t>sdk</a:t>
            </a:r>
            <a:r>
              <a:rPr lang="zh-CN" altLang="en-US" sz="1600" dirty="0">
                <a:latin typeface="微软雅黑" panose="020B0503020204020204" pitchFamily="34" charset="-122"/>
                <a:ea typeface="微软雅黑" panose="020B0503020204020204" pitchFamily="34" charset="-122"/>
              </a:rPr>
              <a:t>分多钟维度统计的流量；</a:t>
            </a:r>
          </a:p>
          <a:p>
            <a:pPr marL="285750" indent="-285750">
              <a:lnSpc>
                <a:spcPct val="125000"/>
              </a:lnSpc>
              <a:spcBef>
                <a:spcPts val="600"/>
              </a:spcBef>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rPr>
              <a:t>sdk</a:t>
            </a:r>
            <a:r>
              <a:rPr lang="zh-CN" altLang="en-US" sz="1600" dirty="0">
                <a:latin typeface="微软雅黑" panose="020B0503020204020204" pitchFamily="34" charset="-122"/>
                <a:ea typeface="微软雅黑" panose="020B0503020204020204" pitchFamily="34" charset="-122"/>
              </a:rPr>
              <a:t>统计完一个周期的流量（比如一秒）则立即上报到中控；</a:t>
            </a:r>
          </a:p>
          <a:p>
            <a:pPr marL="285750" indent="-285750">
              <a:lnSpc>
                <a:spcPct val="125000"/>
              </a:lnSpc>
              <a:spcBef>
                <a:spcPts val="6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中控将各节点的流量数据汇总到存储；</a:t>
            </a:r>
          </a:p>
          <a:p>
            <a:pPr marL="285750" indent="-285750">
              <a:lnSpc>
                <a:spcPct val="125000"/>
              </a:lnSpc>
              <a:spcBef>
                <a:spcPts val="600"/>
              </a:spcBef>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中控统计上周期各节点的流量情况决策下周期各节点配额在上报请求中返回；</a:t>
            </a:r>
          </a:p>
          <a:p>
            <a:pPr marL="285750" indent="-285750">
              <a:lnSpc>
                <a:spcPct val="125000"/>
              </a:lnSpc>
              <a:spcBef>
                <a:spcPts val="600"/>
              </a:spcBef>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rPr>
              <a:t>sdk</a:t>
            </a:r>
            <a:r>
              <a:rPr lang="zh-CN" altLang="en-US" sz="1600" dirty="0">
                <a:latin typeface="微软雅黑" panose="020B0503020204020204" pitchFamily="34" charset="-122"/>
                <a:ea typeface="微软雅黑" panose="020B0503020204020204" pitchFamily="34" charset="-122"/>
              </a:rPr>
              <a:t>执行令牌桶算法实现配额限流；</a:t>
            </a:r>
          </a:p>
          <a:p>
            <a:endParaRPr lang="zh-CN" altLang="en-US" dirty="0"/>
          </a:p>
        </p:txBody>
      </p:sp>
      <p:sp>
        <p:nvSpPr>
          <p:cNvPr id="7" name="文本框 6">
            <a:extLst>
              <a:ext uri="{FF2B5EF4-FFF2-40B4-BE49-F238E27FC236}">
                <a16:creationId xmlns:a16="http://schemas.microsoft.com/office/drawing/2014/main" id="{4979677F-9283-4B15-B9C3-478A4F75524C}"/>
              </a:ext>
            </a:extLst>
          </p:cNvPr>
          <p:cNvSpPr txBox="1"/>
          <p:nvPr/>
        </p:nvSpPr>
        <p:spPr>
          <a:xfrm>
            <a:off x="521171" y="1399895"/>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tsf-ratelimit</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服务限流</a:t>
            </a:r>
            <a:endParaRPr lang="en-US" altLang="zh-CN" dirty="0">
              <a:latin typeface="微软雅黑" panose="020B0503020204020204" pitchFamily="34" charset="-122"/>
              <a:ea typeface="微软雅黑" panose="020B0503020204020204" pitchFamily="34" charset="-122"/>
            </a:endParaRPr>
          </a:p>
          <a:p>
            <a:endParaRPr lang="en-US" altLang="zh-CN" dirty="0"/>
          </a:p>
        </p:txBody>
      </p:sp>
      <p:sp>
        <p:nvSpPr>
          <p:cNvPr id="5" name="文本框 4">
            <a:extLst>
              <a:ext uri="{FF2B5EF4-FFF2-40B4-BE49-F238E27FC236}">
                <a16:creationId xmlns:a16="http://schemas.microsoft.com/office/drawing/2014/main" id="{E3DE7A04-2959-4B9F-929F-F14712F10901}"/>
              </a:ext>
            </a:extLst>
          </p:cNvPr>
          <p:cNvSpPr txBox="1"/>
          <p:nvPr/>
        </p:nvSpPr>
        <p:spPr>
          <a:xfrm>
            <a:off x="7968208" y="4916195"/>
            <a:ext cx="2520280" cy="337015"/>
          </a:xfrm>
          <a:prstGeom prst="rect">
            <a:avLst/>
          </a:prstGeom>
          <a:noFill/>
        </p:spPr>
        <p:txBody>
          <a:bodyPr wrap="square" rtlCol="0">
            <a:spAutoFit/>
          </a:bodyPr>
          <a:lstStyle/>
          <a:p>
            <a:pPr>
              <a:lnSpc>
                <a:spcPct val="125000"/>
              </a:lnSpc>
            </a:pPr>
            <a:r>
              <a:rPr lang="zh-CN" altLang="en-US" sz="1400" dirty="0">
                <a:latin typeface="微软雅黑" panose="020B0503020204020204" pitchFamily="34" charset="-122"/>
                <a:ea typeface="微软雅黑" panose="020B0503020204020204" pitchFamily="34" charset="-122"/>
              </a:rPr>
              <a:t>服务限流方案设计</a:t>
            </a:r>
          </a:p>
        </p:txBody>
      </p:sp>
    </p:spTree>
    <p:extLst>
      <p:ext uri="{BB962C8B-B14F-4D97-AF65-F5344CB8AC3E}">
        <p14:creationId xmlns:p14="http://schemas.microsoft.com/office/powerpoint/2010/main" val="582972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  </a:t>
            </a:r>
          </a:p>
        </p:txBody>
      </p:sp>
      <p:sp>
        <p:nvSpPr>
          <p:cNvPr id="6" name="文本框 5">
            <a:extLst>
              <a:ext uri="{FF2B5EF4-FFF2-40B4-BE49-F238E27FC236}">
                <a16:creationId xmlns:a16="http://schemas.microsoft.com/office/drawing/2014/main" id="{E734E3AF-52E8-4B86-8F5B-5115C32C8E22}"/>
              </a:ext>
            </a:extLst>
          </p:cNvPr>
          <p:cNvSpPr txBox="1"/>
          <p:nvPr/>
        </p:nvSpPr>
        <p:spPr>
          <a:xfrm>
            <a:off x="673721" y="2483479"/>
            <a:ext cx="3982119" cy="679801"/>
          </a:xfrm>
          <a:prstGeom prst="rect">
            <a:avLst/>
          </a:prstGeom>
          <a:noFill/>
        </p:spPr>
        <p:txBody>
          <a:bodyPr wrap="square" rtlCol="0">
            <a:spAutoFit/>
          </a:bodyPr>
          <a:lstStyle/>
          <a:p>
            <a:pPr>
              <a:lnSpc>
                <a:spcPct val="125000"/>
              </a:lnSpc>
            </a:pPr>
            <a:r>
              <a:rPr lang="en-US" altLang="zh-CN" sz="1600" dirty="0" err="1">
                <a:latin typeface="微软雅黑" panose="020B0503020204020204" pitchFamily="34" charset="-122"/>
                <a:ea typeface="微软雅黑" panose="020B0503020204020204" pitchFamily="34" charset="-122"/>
              </a:rPr>
              <a:t>tsf-apm</a:t>
            </a:r>
            <a:r>
              <a:rPr lang="zh-CN" altLang="en-US" sz="1600" dirty="0">
                <a:latin typeface="微软雅黑" panose="020B0503020204020204" pitchFamily="34" charset="-122"/>
                <a:ea typeface="微软雅黑" panose="020B0503020204020204" pitchFamily="34" charset="-122"/>
              </a:rPr>
              <a:t>提供业务日志、调用链信息、依赖拓扑图、请求相关统计数据能力；</a:t>
            </a:r>
          </a:p>
        </p:txBody>
      </p:sp>
      <p:pic>
        <p:nvPicPr>
          <p:cNvPr id="4" name="图片 3">
            <a:extLst>
              <a:ext uri="{FF2B5EF4-FFF2-40B4-BE49-F238E27FC236}">
                <a16:creationId xmlns:a16="http://schemas.microsoft.com/office/drawing/2014/main" id="{29D8358B-754C-415F-A9A5-04D2658CC7CB}"/>
              </a:ext>
            </a:extLst>
          </p:cNvPr>
          <p:cNvPicPr>
            <a:picLocks noChangeAspect="1"/>
          </p:cNvPicPr>
          <p:nvPr/>
        </p:nvPicPr>
        <p:blipFill>
          <a:blip r:embed="rId2"/>
          <a:stretch>
            <a:fillRect/>
          </a:stretch>
        </p:blipFill>
        <p:spPr>
          <a:xfrm>
            <a:off x="5320923" y="188640"/>
            <a:ext cx="6163026" cy="5949280"/>
          </a:xfrm>
          <a:prstGeom prst="rect">
            <a:avLst/>
          </a:prstGeom>
        </p:spPr>
      </p:pic>
      <p:sp>
        <p:nvSpPr>
          <p:cNvPr id="11" name="文本框 10">
            <a:extLst>
              <a:ext uri="{FF2B5EF4-FFF2-40B4-BE49-F238E27FC236}">
                <a16:creationId xmlns:a16="http://schemas.microsoft.com/office/drawing/2014/main" id="{222EE59D-9B75-4E4D-A1EA-D8A9B77346B1}"/>
              </a:ext>
            </a:extLst>
          </p:cNvPr>
          <p:cNvSpPr txBox="1"/>
          <p:nvPr/>
        </p:nvSpPr>
        <p:spPr>
          <a:xfrm>
            <a:off x="669605" y="1147867"/>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tsf-apm</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应用性能管理</a:t>
            </a:r>
            <a:endParaRPr lang="en-US" altLang="zh-CN" dirty="0">
              <a:latin typeface="微软雅黑" panose="020B0503020204020204" pitchFamily="34" charset="-122"/>
              <a:ea typeface="微软雅黑" panose="020B0503020204020204" pitchFamily="34" charset="-122"/>
            </a:endParaRPr>
          </a:p>
          <a:p>
            <a:endParaRPr lang="en-US" altLang="zh-CN" dirty="0"/>
          </a:p>
        </p:txBody>
      </p:sp>
    </p:spTree>
    <p:extLst>
      <p:ext uri="{BB962C8B-B14F-4D97-AF65-F5344CB8AC3E}">
        <p14:creationId xmlns:p14="http://schemas.microsoft.com/office/powerpoint/2010/main" val="1963406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  </a:t>
            </a:r>
          </a:p>
        </p:txBody>
      </p:sp>
      <p:pic>
        <p:nvPicPr>
          <p:cNvPr id="4" name="图片 3">
            <a:extLst>
              <a:ext uri="{FF2B5EF4-FFF2-40B4-BE49-F238E27FC236}">
                <a16:creationId xmlns:a16="http://schemas.microsoft.com/office/drawing/2014/main" id="{29D8358B-754C-415F-A9A5-04D2658CC7CB}"/>
              </a:ext>
            </a:extLst>
          </p:cNvPr>
          <p:cNvPicPr>
            <a:picLocks noChangeAspect="1"/>
          </p:cNvPicPr>
          <p:nvPr/>
        </p:nvPicPr>
        <p:blipFill>
          <a:blip r:embed="rId2"/>
          <a:stretch>
            <a:fillRect/>
          </a:stretch>
        </p:blipFill>
        <p:spPr>
          <a:xfrm>
            <a:off x="5320923" y="188640"/>
            <a:ext cx="6163026" cy="5949280"/>
          </a:xfrm>
          <a:prstGeom prst="rect">
            <a:avLst/>
          </a:prstGeom>
        </p:spPr>
      </p:pic>
      <p:sp>
        <p:nvSpPr>
          <p:cNvPr id="9" name="文本框 8">
            <a:extLst>
              <a:ext uri="{FF2B5EF4-FFF2-40B4-BE49-F238E27FC236}">
                <a16:creationId xmlns:a16="http://schemas.microsoft.com/office/drawing/2014/main" id="{F7F6CB04-5845-4D2B-AA8F-E7D95F7BB3ED}"/>
              </a:ext>
            </a:extLst>
          </p:cNvPr>
          <p:cNvSpPr txBox="1"/>
          <p:nvPr/>
        </p:nvSpPr>
        <p:spPr>
          <a:xfrm>
            <a:off x="593462" y="2147363"/>
            <a:ext cx="4610944" cy="3562770"/>
          </a:xfrm>
          <a:prstGeom prst="rect">
            <a:avLst/>
          </a:prstGeom>
          <a:noFill/>
        </p:spPr>
        <p:txBody>
          <a:bodyPr wrap="square" rtlCol="0">
            <a:spAutoFit/>
          </a:bodyPr>
          <a:lstStyle/>
          <a:p>
            <a:pPr>
              <a:spcAft>
                <a:spcPts val="1200"/>
              </a:spcAft>
            </a:pPr>
            <a:r>
              <a:rPr lang="zh-CN" altLang="en-US" sz="1400" dirty="0">
                <a:latin typeface="微软雅黑" panose="020B0503020204020204" pitchFamily="34" charset="-122"/>
                <a:ea typeface="微软雅黑" panose="020B0503020204020204" pitchFamily="34" charset="-122"/>
              </a:rPr>
              <a:t>控制流：</a:t>
            </a:r>
          </a:p>
          <a:p>
            <a:pPr marL="342900" indent="-342900">
              <a:lnSpc>
                <a:spcPct val="125000"/>
              </a:lnSpc>
              <a:spcBef>
                <a:spcPts val="600"/>
              </a:spcBef>
              <a:buFont typeface="+mj-lt"/>
              <a:buAutoNum type="arabicPeriod"/>
            </a:pPr>
            <a:r>
              <a:rPr lang="zh-CN" altLang="en-US" sz="1300" dirty="0">
                <a:latin typeface="+mn-ea"/>
                <a:ea typeface="+mn-ea"/>
              </a:rPr>
              <a:t>控制台向后端</a:t>
            </a:r>
            <a:r>
              <a:rPr lang="en-US" altLang="zh-CN" sz="1300" dirty="0">
                <a:latin typeface="+mn-ea"/>
                <a:ea typeface="+mn-ea"/>
              </a:rPr>
              <a:t>APM</a:t>
            </a:r>
            <a:r>
              <a:rPr lang="zh-CN" altLang="en-US" sz="1300" dirty="0">
                <a:latin typeface="+mn-ea"/>
                <a:ea typeface="+mn-ea"/>
              </a:rPr>
              <a:t>发送日志配置（创建</a:t>
            </a:r>
            <a:r>
              <a:rPr lang="en-US" altLang="zh-CN" sz="1300" dirty="0">
                <a:latin typeface="+mn-ea"/>
                <a:ea typeface="+mn-ea"/>
              </a:rPr>
              <a:t>/</a:t>
            </a:r>
            <a:r>
              <a:rPr lang="zh-CN" altLang="en-US" sz="1300" dirty="0">
                <a:latin typeface="+mn-ea"/>
                <a:ea typeface="+mn-ea"/>
              </a:rPr>
              <a:t>变更）、日志检索、调用链检索、服务依赖拓扑等请求；</a:t>
            </a:r>
          </a:p>
          <a:p>
            <a:pPr marL="342900" indent="-342900">
              <a:lnSpc>
                <a:spcPct val="125000"/>
              </a:lnSpc>
              <a:spcBef>
                <a:spcPts val="600"/>
              </a:spcBef>
              <a:buFont typeface="+mj-lt"/>
              <a:buAutoNum type="arabicPeriod"/>
            </a:pPr>
            <a:r>
              <a:rPr lang="en-US" altLang="zh-CN" sz="1300" dirty="0">
                <a:latin typeface="+mn-ea"/>
                <a:ea typeface="+mn-ea"/>
              </a:rPr>
              <a:t>APM</a:t>
            </a:r>
            <a:r>
              <a:rPr lang="zh-CN" altLang="en-US" sz="1300" dirty="0">
                <a:latin typeface="+mn-ea"/>
                <a:ea typeface="+mn-ea"/>
              </a:rPr>
              <a:t>向虚机管控中心服务下发目标部署组日志配置信息，虚机管控中心将请求下发至具体部署组实例的</a:t>
            </a:r>
            <a:r>
              <a:rPr lang="en-US" altLang="zh-CN" sz="1300" dirty="0">
                <a:latin typeface="+mn-ea"/>
                <a:ea typeface="+mn-ea"/>
              </a:rPr>
              <a:t>Agent</a:t>
            </a:r>
            <a:r>
              <a:rPr lang="zh-CN" altLang="en-US" sz="1300" dirty="0">
                <a:latin typeface="+mn-ea"/>
                <a:ea typeface="+mn-ea"/>
              </a:rPr>
              <a:t>上执行；</a:t>
            </a:r>
          </a:p>
          <a:p>
            <a:pPr marL="342900" indent="-342900">
              <a:lnSpc>
                <a:spcPct val="125000"/>
              </a:lnSpc>
              <a:spcBef>
                <a:spcPts val="600"/>
              </a:spcBef>
              <a:buFont typeface="+mj-lt"/>
              <a:buAutoNum type="arabicPeriod"/>
            </a:pPr>
            <a:r>
              <a:rPr lang="en-US" altLang="zh-CN" sz="1300" dirty="0">
                <a:latin typeface="+mn-ea"/>
                <a:ea typeface="+mn-ea"/>
              </a:rPr>
              <a:t>APM</a:t>
            </a:r>
            <a:r>
              <a:rPr lang="zh-CN" altLang="en-US" sz="1300" dirty="0">
                <a:latin typeface="+mn-ea"/>
                <a:ea typeface="+mn-ea"/>
              </a:rPr>
              <a:t>向后台资源管理模块下发目标部署组日志配置信息；</a:t>
            </a:r>
          </a:p>
          <a:p>
            <a:pPr marL="342900" indent="-342900">
              <a:lnSpc>
                <a:spcPct val="125000"/>
              </a:lnSpc>
              <a:spcBef>
                <a:spcPts val="600"/>
              </a:spcBef>
              <a:buFont typeface="+mj-lt"/>
              <a:buAutoNum type="arabicPeriod"/>
            </a:pPr>
            <a:r>
              <a:rPr lang="zh-CN" altLang="en-US" sz="1300" dirty="0">
                <a:latin typeface="+mn-ea"/>
                <a:ea typeface="+mn-ea"/>
              </a:rPr>
              <a:t>资源管理模块调用容器服务接口创建容器，根据部署组日志配置构造</a:t>
            </a:r>
            <a:r>
              <a:rPr lang="en-US" altLang="zh-CN" sz="1300" dirty="0" err="1">
                <a:latin typeface="+mn-ea"/>
                <a:ea typeface="+mn-ea"/>
              </a:rPr>
              <a:t>Filebeat</a:t>
            </a:r>
            <a:r>
              <a:rPr lang="zh-CN" altLang="en-US" sz="1300" dirty="0">
                <a:latin typeface="+mn-ea"/>
                <a:ea typeface="+mn-ea"/>
              </a:rPr>
              <a:t>配置并以环境变量方式写入</a:t>
            </a:r>
            <a:r>
              <a:rPr lang="en-US" altLang="zh-CN" sz="1300" dirty="0" err="1">
                <a:latin typeface="+mn-ea"/>
                <a:ea typeface="+mn-ea"/>
              </a:rPr>
              <a:t>Filebeat</a:t>
            </a:r>
            <a:r>
              <a:rPr lang="en-US" altLang="zh-CN" sz="1300" dirty="0">
                <a:latin typeface="+mn-ea"/>
                <a:ea typeface="+mn-ea"/>
              </a:rPr>
              <a:t> Sidecar</a:t>
            </a:r>
            <a:r>
              <a:rPr lang="zh-CN" altLang="en-US" sz="1300" dirty="0">
                <a:latin typeface="+mn-ea"/>
                <a:ea typeface="+mn-ea"/>
              </a:rPr>
              <a:t>容器，启动</a:t>
            </a:r>
            <a:r>
              <a:rPr lang="en-US" altLang="zh-CN" sz="1300" dirty="0" err="1">
                <a:latin typeface="+mn-ea"/>
                <a:ea typeface="+mn-ea"/>
              </a:rPr>
              <a:t>Filebeat</a:t>
            </a:r>
            <a:r>
              <a:rPr lang="zh-CN" altLang="en-US" sz="1300" dirty="0">
                <a:latin typeface="+mn-ea"/>
                <a:ea typeface="+mn-ea"/>
              </a:rPr>
              <a:t>进程；</a:t>
            </a:r>
          </a:p>
          <a:p>
            <a:pPr marL="342900" indent="-342900">
              <a:lnSpc>
                <a:spcPct val="125000"/>
              </a:lnSpc>
              <a:spcBef>
                <a:spcPts val="600"/>
              </a:spcBef>
              <a:buFont typeface="+mj-lt"/>
              <a:buAutoNum type="arabicPeriod"/>
            </a:pPr>
            <a:r>
              <a:rPr lang="en-US" altLang="zh-CN" sz="1300" dirty="0">
                <a:latin typeface="+mn-ea"/>
                <a:ea typeface="+mn-ea"/>
              </a:rPr>
              <a:t>APM</a:t>
            </a:r>
            <a:r>
              <a:rPr lang="zh-CN" altLang="en-US" sz="1300" dirty="0">
                <a:latin typeface="+mn-ea"/>
                <a:ea typeface="+mn-ea"/>
              </a:rPr>
              <a:t>根据日志配置请求</a:t>
            </a:r>
            <a:r>
              <a:rPr lang="en-US" altLang="zh-CN" sz="1300" dirty="0" err="1">
                <a:latin typeface="+mn-ea"/>
                <a:ea typeface="+mn-ea"/>
              </a:rPr>
              <a:t>ElasticSearch</a:t>
            </a:r>
            <a:r>
              <a:rPr lang="zh-CN" altLang="en-US" sz="1300" dirty="0">
                <a:latin typeface="+mn-ea"/>
                <a:ea typeface="+mn-ea"/>
              </a:rPr>
              <a:t>构建对应预处理器和权限；</a:t>
            </a:r>
          </a:p>
        </p:txBody>
      </p:sp>
      <p:sp>
        <p:nvSpPr>
          <p:cNvPr id="10" name="文本框 9">
            <a:extLst>
              <a:ext uri="{FF2B5EF4-FFF2-40B4-BE49-F238E27FC236}">
                <a16:creationId xmlns:a16="http://schemas.microsoft.com/office/drawing/2014/main" id="{C9BF63E5-A590-4CD3-9C70-A9ADECEEFF87}"/>
              </a:ext>
            </a:extLst>
          </p:cNvPr>
          <p:cNvSpPr txBox="1"/>
          <p:nvPr/>
        </p:nvSpPr>
        <p:spPr>
          <a:xfrm>
            <a:off x="669605" y="1147867"/>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tsf-apm</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应用性能管理</a:t>
            </a:r>
            <a:endParaRPr lang="en-US" altLang="zh-CN" dirty="0">
              <a:latin typeface="微软雅黑" panose="020B0503020204020204" pitchFamily="34" charset="-122"/>
              <a:ea typeface="微软雅黑" panose="020B0503020204020204" pitchFamily="34" charset="-122"/>
            </a:endParaRPr>
          </a:p>
          <a:p>
            <a:endParaRPr lang="en-US" altLang="zh-CN" dirty="0"/>
          </a:p>
        </p:txBody>
      </p:sp>
    </p:spTree>
    <p:extLst>
      <p:ext uri="{BB962C8B-B14F-4D97-AF65-F5344CB8AC3E}">
        <p14:creationId xmlns:p14="http://schemas.microsoft.com/office/powerpoint/2010/main" val="2910118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  </a:t>
            </a:r>
          </a:p>
        </p:txBody>
      </p:sp>
      <p:pic>
        <p:nvPicPr>
          <p:cNvPr id="4" name="图片 3">
            <a:extLst>
              <a:ext uri="{FF2B5EF4-FFF2-40B4-BE49-F238E27FC236}">
                <a16:creationId xmlns:a16="http://schemas.microsoft.com/office/drawing/2014/main" id="{29D8358B-754C-415F-A9A5-04D2658CC7CB}"/>
              </a:ext>
            </a:extLst>
          </p:cNvPr>
          <p:cNvPicPr>
            <a:picLocks noChangeAspect="1"/>
          </p:cNvPicPr>
          <p:nvPr/>
        </p:nvPicPr>
        <p:blipFill>
          <a:blip r:embed="rId2"/>
          <a:stretch>
            <a:fillRect/>
          </a:stretch>
        </p:blipFill>
        <p:spPr>
          <a:xfrm>
            <a:off x="5320923" y="188640"/>
            <a:ext cx="6163026" cy="5949280"/>
          </a:xfrm>
          <a:prstGeom prst="rect">
            <a:avLst/>
          </a:prstGeom>
        </p:spPr>
      </p:pic>
      <p:sp>
        <p:nvSpPr>
          <p:cNvPr id="9" name="文本框 8">
            <a:extLst>
              <a:ext uri="{FF2B5EF4-FFF2-40B4-BE49-F238E27FC236}">
                <a16:creationId xmlns:a16="http://schemas.microsoft.com/office/drawing/2014/main" id="{F7F6CB04-5845-4D2B-AA8F-E7D95F7BB3ED}"/>
              </a:ext>
            </a:extLst>
          </p:cNvPr>
          <p:cNvSpPr txBox="1"/>
          <p:nvPr/>
        </p:nvSpPr>
        <p:spPr>
          <a:xfrm>
            <a:off x="593462" y="2185585"/>
            <a:ext cx="4610944" cy="2812308"/>
          </a:xfrm>
          <a:prstGeom prst="rect">
            <a:avLst/>
          </a:prstGeom>
          <a:noFill/>
        </p:spPr>
        <p:txBody>
          <a:bodyPr wrap="square" rtlCol="0">
            <a:spAutoFit/>
          </a:bodyPr>
          <a:lstStyle/>
          <a:p>
            <a:pPr>
              <a:spcAft>
                <a:spcPts val="1200"/>
              </a:spcAft>
            </a:pPr>
            <a:r>
              <a:rPr lang="zh-CN" altLang="en-US" sz="1400" dirty="0">
                <a:latin typeface="微软雅黑" panose="020B0503020204020204" pitchFamily="34" charset="-122"/>
                <a:ea typeface="微软雅黑" panose="020B0503020204020204" pitchFamily="34" charset="-122"/>
              </a:rPr>
              <a:t>控制流：</a:t>
            </a:r>
            <a:endParaRPr lang="en-US" altLang="zh-CN" sz="1400" dirty="0">
              <a:latin typeface="微软雅黑" panose="020B0503020204020204" pitchFamily="34" charset="-122"/>
              <a:ea typeface="微软雅黑" panose="020B0503020204020204" pitchFamily="34" charset="-122"/>
            </a:endParaRPr>
          </a:p>
          <a:p>
            <a:pPr marL="342900" indent="-342900">
              <a:lnSpc>
                <a:spcPct val="125000"/>
              </a:lnSpc>
              <a:spcBef>
                <a:spcPts val="600"/>
              </a:spcBef>
              <a:buFont typeface="+mj-lt"/>
              <a:buAutoNum type="arabicPeriod" startAt="6"/>
            </a:pPr>
            <a:r>
              <a:rPr lang="en-US" altLang="zh-CN" sz="1300" dirty="0">
                <a:latin typeface="+mn-ea"/>
                <a:ea typeface="+mn-ea"/>
              </a:rPr>
              <a:t>APM</a:t>
            </a:r>
            <a:r>
              <a:rPr lang="zh-CN" altLang="en-US" sz="1300" dirty="0">
                <a:latin typeface="+mn-ea"/>
                <a:ea typeface="+mn-ea"/>
              </a:rPr>
              <a:t>根据前端请求构建</a:t>
            </a:r>
            <a:r>
              <a:rPr lang="en-US" altLang="zh-CN" sz="1300" dirty="0" err="1">
                <a:latin typeface="+mn-ea"/>
                <a:ea typeface="+mn-ea"/>
              </a:rPr>
              <a:t>ElasticSearch</a:t>
            </a:r>
            <a:r>
              <a:rPr lang="zh-CN" altLang="en-US" sz="1300" dirty="0">
                <a:latin typeface="+mn-ea"/>
                <a:ea typeface="+mn-ea"/>
              </a:rPr>
              <a:t>查询请求并发送至</a:t>
            </a:r>
            <a:r>
              <a:rPr lang="en-US" altLang="zh-CN" sz="1300" dirty="0" err="1">
                <a:latin typeface="+mn-ea"/>
                <a:ea typeface="+mn-ea"/>
              </a:rPr>
              <a:t>ElasticSearch</a:t>
            </a:r>
            <a:r>
              <a:rPr lang="zh-CN" altLang="en-US" sz="1300" dirty="0">
                <a:latin typeface="+mn-ea"/>
                <a:ea typeface="+mn-ea"/>
              </a:rPr>
              <a:t>集群；</a:t>
            </a:r>
          </a:p>
          <a:p>
            <a:pPr marL="342900" indent="-342900">
              <a:lnSpc>
                <a:spcPct val="125000"/>
              </a:lnSpc>
              <a:spcBef>
                <a:spcPts val="600"/>
              </a:spcBef>
              <a:buFont typeface="+mj-lt"/>
              <a:buAutoNum type="arabicPeriod" startAt="6"/>
            </a:pPr>
            <a:r>
              <a:rPr lang="zh-CN" altLang="en-US" sz="1300" dirty="0">
                <a:latin typeface="+mn-ea"/>
                <a:ea typeface="+mn-ea"/>
              </a:rPr>
              <a:t>控制台向后端</a:t>
            </a:r>
            <a:r>
              <a:rPr lang="en-US" altLang="zh-CN" sz="1300" dirty="0">
                <a:latin typeface="+mn-ea"/>
                <a:ea typeface="+mn-ea"/>
              </a:rPr>
              <a:t>Monitor</a:t>
            </a:r>
            <a:r>
              <a:rPr lang="zh-CN" altLang="en-US" sz="1300" dirty="0">
                <a:latin typeface="+mn-ea"/>
                <a:ea typeface="+mn-ea"/>
              </a:rPr>
              <a:t>发送日志监控告警指标请求；</a:t>
            </a:r>
          </a:p>
          <a:p>
            <a:pPr marL="342900" indent="-342900">
              <a:lnSpc>
                <a:spcPct val="125000"/>
              </a:lnSpc>
              <a:spcBef>
                <a:spcPts val="600"/>
              </a:spcBef>
              <a:buFont typeface="+mj-lt"/>
              <a:buAutoNum type="arabicPeriod" startAt="6"/>
            </a:pPr>
            <a:r>
              <a:rPr lang="en-US" altLang="zh-CN" sz="1300" dirty="0">
                <a:latin typeface="+mn-ea"/>
                <a:ea typeface="+mn-ea"/>
              </a:rPr>
              <a:t>Monitor</a:t>
            </a:r>
            <a:r>
              <a:rPr lang="zh-CN" altLang="en-US" sz="1300" dirty="0">
                <a:latin typeface="+mn-ea"/>
                <a:ea typeface="+mn-ea"/>
              </a:rPr>
              <a:t>构建</a:t>
            </a:r>
            <a:r>
              <a:rPr lang="en-US" altLang="zh-CN" sz="1300" dirty="0" err="1">
                <a:latin typeface="+mn-ea"/>
                <a:ea typeface="+mn-ea"/>
              </a:rPr>
              <a:t>ElasticSearch</a:t>
            </a:r>
            <a:r>
              <a:rPr lang="zh-CN" altLang="en-US" sz="1300" dirty="0">
                <a:latin typeface="+mn-ea"/>
                <a:ea typeface="+mn-ea"/>
              </a:rPr>
              <a:t>查询请求并发送至</a:t>
            </a:r>
            <a:r>
              <a:rPr lang="en-US" altLang="zh-CN" sz="1300" dirty="0" err="1">
                <a:latin typeface="+mn-ea"/>
                <a:ea typeface="+mn-ea"/>
              </a:rPr>
              <a:t>ElasticSearch</a:t>
            </a:r>
            <a:r>
              <a:rPr lang="zh-CN" altLang="en-US" sz="1300" dirty="0">
                <a:latin typeface="+mn-ea"/>
                <a:ea typeface="+mn-ea"/>
              </a:rPr>
              <a:t>集群；</a:t>
            </a:r>
          </a:p>
          <a:p>
            <a:pPr marL="342900" indent="-342900">
              <a:lnSpc>
                <a:spcPct val="125000"/>
              </a:lnSpc>
              <a:spcBef>
                <a:spcPts val="600"/>
              </a:spcBef>
              <a:buFont typeface="+mj-lt"/>
              <a:buAutoNum type="arabicPeriod" startAt="6"/>
            </a:pPr>
            <a:r>
              <a:rPr lang="zh-CN" altLang="en-US" sz="1300" dirty="0">
                <a:latin typeface="+mn-ea"/>
                <a:ea typeface="+mn-ea"/>
              </a:rPr>
              <a:t>控制台向</a:t>
            </a:r>
            <a:r>
              <a:rPr lang="en-US" altLang="zh-CN" sz="1300" dirty="0">
                <a:latin typeface="+mn-ea"/>
                <a:ea typeface="+mn-ea"/>
              </a:rPr>
              <a:t>Barad</a:t>
            </a:r>
            <a:r>
              <a:rPr lang="zh-CN" altLang="en-US" sz="1300" dirty="0">
                <a:latin typeface="+mn-ea"/>
                <a:ea typeface="+mn-ea"/>
              </a:rPr>
              <a:t>平台请求应用监控图表数据；</a:t>
            </a:r>
          </a:p>
          <a:p>
            <a:pPr marL="342900" indent="-342900">
              <a:lnSpc>
                <a:spcPct val="125000"/>
              </a:lnSpc>
              <a:spcBef>
                <a:spcPts val="600"/>
              </a:spcBef>
              <a:buFont typeface="+mj-lt"/>
              <a:buAutoNum type="arabicPeriod" startAt="6"/>
            </a:pPr>
            <a:r>
              <a:rPr lang="zh-CN" altLang="en-US" sz="1300" dirty="0">
                <a:latin typeface="+mn-ea"/>
                <a:ea typeface="+mn-ea"/>
              </a:rPr>
              <a:t>控制台向告警平台请求日志告警数据；</a:t>
            </a:r>
          </a:p>
          <a:p>
            <a:pPr>
              <a:spcAft>
                <a:spcPts val="1200"/>
              </a:spcAft>
            </a:pPr>
            <a:endParaRPr lang="zh-CN" altLang="en-US" sz="1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6F56288-F2B6-49EF-972D-616720A4761F}"/>
              </a:ext>
            </a:extLst>
          </p:cNvPr>
          <p:cNvSpPr txBox="1"/>
          <p:nvPr/>
        </p:nvSpPr>
        <p:spPr>
          <a:xfrm>
            <a:off x="669605" y="1147867"/>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tsf-apm</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应用性能管理</a:t>
            </a:r>
            <a:endParaRPr lang="en-US" altLang="zh-CN" dirty="0">
              <a:latin typeface="微软雅黑" panose="020B0503020204020204" pitchFamily="34" charset="-122"/>
              <a:ea typeface="微软雅黑" panose="020B0503020204020204" pitchFamily="34" charset="-122"/>
            </a:endParaRPr>
          </a:p>
          <a:p>
            <a:endParaRPr lang="en-US" altLang="zh-CN" dirty="0"/>
          </a:p>
        </p:txBody>
      </p:sp>
    </p:spTree>
    <p:extLst>
      <p:ext uri="{BB962C8B-B14F-4D97-AF65-F5344CB8AC3E}">
        <p14:creationId xmlns:p14="http://schemas.microsoft.com/office/powerpoint/2010/main" val="2915020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TSF </a:t>
            </a:r>
            <a:r>
              <a:rPr kumimoji="1" lang="zh-CN" altLang="en-US" dirty="0"/>
              <a:t>管控平台  </a:t>
            </a:r>
          </a:p>
        </p:txBody>
      </p:sp>
      <p:pic>
        <p:nvPicPr>
          <p:cNvPr id="4" name="图片 3">
            <a:extLst>
              <a:ext uri="{FF2B5EF4-FFF2-40B4-BE49-F238E27FC236}">
                <a16:creationId xmlns:a16="http://schemas.microsoft.com/office/drawing/2014/main" id="{29D8358B-754C-415F-A9A5-04D2658CC7CB}"/>
              </a:ext>
            </a:extLst>
          </p:cNvPr>
          <p:cNvPicPr>
            <a:picLocks noChangeAspect="1"/>
          </p:cNvPicPr>
          <p:nvPr/>
        </p:nvPicPr>
        <p:blipFill>
          <a:blip r:embed="rId2"/>
          <a:stretch>
            <a:fillRect/>
          </a:stretch>
        </p:blipFill>
        <p:spPr>
          <a:xfrm>
            <a:off x="5320923" y="188640"/>
            <a:ext cx="6163026" cy="5949280"/>
          </a:xfrm>
          <a:prstGeom prst="rect">
            <a:avLst/>
          </a:prstGeom>
        </p:spPr>
      </p:pic>
      <p:sp>
        <p:nvSpPr>
          <p:cNvPr id="9" name="文本框 8">
            <a:extLst>
              <a:ext uri="{FF2B5EF4-FFF2-40B4-BE49-F238E27FC236}">
                <a16:creationId xmlns:a16="http://schemas.microsoft.com/office/drawing/2014/main" id="{F7F6CB04-5845-4D2B-AA8F-E7D95F7BB3ED}"/>
              </a:ext>
            </a:extLst>
          </p:cNvPr>
          <p:cNvSpPr txBox="1"/>
          <p:nvPr/>
        </p:nvSpPr>
        <p:spPr>
          <a:xfrm>
            <a:off x="593462" y="2043400"/>
            <a:ext cx="4610944" cy="3677930"/>
          </a:xfrm>
          <a:prstGeom prst="rect">
            <a:avLst/>
          </a:prstGeom>
          <a:noFill/>
        </p:spPr>
        <p:txBody>
          <a:bodyPr wrap="square" rtlCol="0">
            <a:spAutoFit/>
          </a:bodyPr>
          <a:lstStyle/>
          <a:p>
            <a:pPr>
              <a:spcAft>
                <a:spcPts val="1200"/>
              </a:spcAft>
            </a:pPr>
            <a:r>
              <a:rPr lang="zh-CN" altLang="en-US" sz="1400" dirty="0">
                <a:latin typeface="微软雅黑" panose="020B0503020204020204" pitchFamily="34" charset="-122"/>
                <a:ea typeface="微软雅黑" panose="020B0503020204020204" pitchFamily="34" charset="-122"/>
              </a:rPr>
              <a:t>数据流：</a:t>
            </a:r>
          </a:p>
          <a:p>
            <a:pPr marL="342900" indent="-342900">
              <a:lnSpc>
                <a:spcPct val="125000"/>
              </a:lnSpc>
              <a:buFont typeface="+mj-lt"/>
              <a:buAutoNum type="arabicPeriod"/>
            </a:pPr>
            <a:r>
              <a:rPr lang="zh-CN" altLang="en-US" sz="1300" dirty="0">
                <a:latin typeface="+mn-ea"/>
                <a:ea typeface="+mn-ea"/>
              </a:rPr>
              <a:t>应用进程产生业务和调用链日志，写入本地日志文件；</a:t>
            </a:r>
          </a:p>
          <a:p>
            <a:pPr marL="342900" indent="-342900">
              <a:lnSpc>
                <a:spcPct val="125000"/>
              </a:lnSpc>
              <a:buFont typeface="+mj-lt"/>
              <a:buAutoNum type="arabicPeriod"/>
            </a:pPr>
            <a:r>
              <a:rPr lang="en-US" altLang="zh-CN" sz="1300" dirty="0" err="1">
                <a:latin typeface="+mn-ea"/>
                <a:ea typeface="+mn-ea"/>
              </a:rPr>
              <a:t>Filebeat</a:t>
            </a:r>
            <a:r>
              <a:rPr lang="zh-CN" altLang="en-US" sz="1300" dirty="0">
                <a:latin typeface="+mn-ea"/>
                <a:ea typeface="+mn-ea"/>
              </a:rPr>
              <a:t>进程采集指定路径下的日志文件数据，并进行多行合并预处理；</a:t>
            </a:r>
          </a:p>
          <a:p>
            <a:pPr marL="342900" indent="-342900">
              <a:lnSpc>
                <a:spcPct val="125000"/>
              </a:lnSpc>
              <a:buFont typeface="+mj-lt"/>
              <a:buAutoNum type="arabicPeriod"/>
            </a:pPr>
            <a:r>
              <a:rPr lang="en-US" altLang="zh-CN" sz="1300" dirty="0" err="1">
                <a:latin typeface="+mn-ea"/>
                <a:ea typeface="+mn-ea"/>
              </a:rPr>
              <a:t>Filebeat</a:t>
            </a:r>
            <a:r>
              <a:rPr lang="zh-CN" altLang="en-US" sz="1300" dirty="0">
                <a:latin typeface="+mn-ea"/>
                <a:ea typeface="+mn-ea"/>
              </a:rPr>
              <a:t>进程将日志数据以批量方式发送至</a:t>
            </a:r>
            <a:r>
              <a:rPr lang="en-US" altLang="zh-CN" sz="1300" dirty="0" err="1">
                <a:latin typeface="+mn-ea"/>
                <a:ea typeface="+mn-ea"/>
              </a:rPr>
              <a:t>ElasticSearch</a:t>
            </a:r>
            <a:r>
              <a:rPr lang="zh-CN" altLang="en-US" sz="1300" dirty="0">
                <a:latin typeface="+mn-ea"/>
                <a:ea typeface="+mn-ea"/>
              </a:rPr>
              <a:t>集群；</a:t>
            </a:r>
          </a:p>
          <a:p>
            <a:pPr marL="342900" indent="-342900">
              <a:lnSpc>
                <a:spcPct val="125000"/>
              </a:lnSpc>
              <a:buFont typeface="+mj-lt"/>
              <a:buAutoNum type="arabicPeriod"/>
            </a:pPr>
            <a:r>
              <a:rPr lang="en-US" altLang="zh-CN" sz="1300" dirty="0">
                <a:latin typeface="+mn-ea"/>
                <a:ea typeface="+mn-ea"/>
              </a:rPr>
              <a:t>Pipeline</a:t>
            </a:r>
            <a:r>
              <a:rPr lang="zh-CN" altLang="en-US" sz="1300" dirty="0">
                <a:latin typeface="+mn-ea"/>
                <a:ea typeface="+mn-ea"/>
              </a:rPr>
              <a:t>数据预处理，解析日志数据、处理时间戳和索引名设置后保存；</a:t>
            </a:r>
          </a:p>
          <a:p>
            <a:pPr marL="342900" indent="-342900">
              <a:lnSpc>
                <a:spcPct val="125000"/>
              </a:lnSpc>
              <a:buFont typeface="+mj-lt"/>
              <a:buAutoNum type="arabicPeriod"/>
            </a:pPr>
            <a:r>
              <a:rPr lang="en-US" altLang="zh-CN" sz="1300" dirty="0" err="1">
                <a:latin typeface="+mn-ea"/>
                <a:ea typeface="+mn-ea"/>
              </a:rPr>
              <a:t>ElasticSearch</a:t>
            </a:r>
            <a:r>
              <a:rPr lang="zh-CN" altLang="en-US" sz="1300" dirty="0">
                <a:latin typeface="+mn-ea"/>
                <a:ea typeface="+mn-ea"/>
              </a:rPr>
              <a:t>执行查询请求返回匹配的原始文档数据；</a:t>
            </a:r>
          </a:p>
          <a:p>
            <a:pPr marL="342900" indent="-342900">
              <a:lnSpc>
                <a:spcPct val="125000"/>
              </a:lnSpc>
              <a:buFont typeface="+mj-lt"/>
              <a:buAutoNum type="arabicPeriod"/>
            </a:pPr>
            <a:r>
              <a:rPr lang="en-US" altLang="zh-CN" sz="1300" dirty="0">
                <a:latin typeface="+mn-ea"/>
                <a:ea typeface="+mn-ea"/>
              </a:rPr>
              <a:t>APM</a:t>
            </a:r>
            <a:r>
              <a:rPr lang="zh-CN" altLang="en-US" sz="1300" dirty="0">
                <a:latin typeface="+mn-ea"/>
                <a:ea typeface="+mn-ea"/>
              </a:rPr>
              <a:t>对原始数据进行建模、合并等处理后返回给前端进行展示；</a:t>
            </a:r>
          </a:p>
          <a:p>
            <a:pPr marL="342900" indent="-342900">
              <a:lnSpc>
                <a:spcPct val="125000"/>
              </a:lnSpc>
              <a:buFont typeface="+mj-lt"/>
              <a:buAutoNum type="arabicPeriod"/>
            </a:pPr>
            <a:r>
              <a:rPr lang="en-US" altLang="zh-CN" sz="1300" dirty="0">
                <a:latin typeface="+mn-ea"/>
                <a:ea typeface="+mn-ea"/>
              </a:rPr>
              <a:t>Monitor</a:t>
            </a:r>
            <a:r>
              <a:rPr lang="zh-CN" altLang="en-US" sz="1300" dirty="0">
                <a:latin typeface="+mn-ea"/>
                <a:ea typeface="+mn-ea"/>
              </a:rPr>
              <a:t>将请求返回的数据推送至</a:t>
            </a:r>
            <a:r>
              <a:rPr lang="en-US" altLang="zh-CN" sz="1300" dirty="0">
                <a:latin typeface="+mn-ea"/>
                <a:ea typeface="+mn-ea"/>
              </a:rPr>
              <a:t>Barad</a:t>
            </a:r>
            <a:r>
              <a:rPr lang="zh-CN" altLang="en-US" sz="1300" dirty="0">
                <a:latin typeface="+mn-ea"/>
                <a:ea typeface="+mn-ea"/>
              </a:rPr>
              <a:t>和告警平台；</a:t>
            </a:r>
          </a:p>
          <a:p>
            <a:pPr marL="342900" indent="-342900">
              <a:lnSpc>
                <a:spcPct val="125000"/>
              </a:lnSpc>
              <a:buFont typeface="+mj-lt"/>
              <a:buAutoNum type="arabicPeriod"/>
            </a:pPr>
            <a:r>
              <a:rPr lang="en-US" altLang="zh-CN" sz="1300" dirty="0">
                <a:latin typeface="+mn-ea"/>
                <a:ea typeface="+mn-ea"/>
              </a:rPr>
              <a:t>Barad</a:t>
            </a:r>
            <a:r>
              <a:rPr lang="zh-CN" altLang="en-US" sz="1300" dirty="0">
                <a:latin typeface="+mn-ea"/>
                <a:ea typeface="+mn-ea"/>
              </a:rPr>
              <a:t>平台向前端页面提供监控图表数据；</a:t>
            </a:r>
          </a:p>
          <a:p>
            <a:pPr>
              <a:spcAft>
                <a:spcPts val="1200"/>
              </a:spcAft>
            </a:pPr>
            <a:endParaRPr lang="zh-CN" altLang="en-US" sz="1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AE2D1D2-F3FC-49A1-99B5-4B2CC10F6160}"/>
              </a:ext>
            </a:extLst>
          </p:cNvPr>
          <p:cNvSpPr txBox="1"/>
          <p:nvPr/>
        </p:nvSpPr>
        <p:spPr>
          <a:xfrm>
            <a:off x="669605" y="1147867"/>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tsf-apm</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应用性能管理</a:t>
            </a:r>
            <a:endParaRPr lang="en-US" altLang="zh-CN" dirty="0">
              <a:latin typeface="微软雅黑" panose="020B0503020204020204" pitchFamily="34" charset="-122"/>
              <a:ea typeface="微软雅黑" panose="020B0503020204020204" pitchFamily="34" charset="-122"/>
            </a:endParaRPr>
          </a:p>
          <a:p>
            <a:endParaRPr lang="en-US" altLang="zh-CN" dirty="0"/>
          </a:p>
        </p:txBody>
      </p:sp>
    </p:spTree>
    <p:extLst>
      <p:ext uri="{BB962C8B-B14F-4D97-AF65-F5344CB8AC3E}">
        <p14:creationId xmlns:p14="http://schemas.microsoft.com/office/powerpoint/2010/main" val="701575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TSF </a:t>
            </a:r>
            <a:r>
              <a:rPr lang="zh-CN" altLang="en-US" dirty="0"/>
              <a:t>管控平台</a:t>
            </a:r>
            <a:endParaRPr lang="en-US" dirty="0"/>
          </a:p>
        </p:txBody>
      </p:sp>
      <p:sp>
        <p:nvSpPr>
          <p:cNvPr id="11" name="文本框 10">
            <a:extLst>
              <a:ext uri="{FF2B5EF4-FFF2-40B4-BE49-F238E27FC236}">
                <a16:creationId xmlns:a16="http://schemas.microsoft.com/office/drawing/2014/main" id="{708B057F-C993-4A75-A933-4690755068D1}"/>
              </a:ext>
            </a:extLst>
          </p:cNvPr>
          <p:cNvSpPr txBox="1"/>
          <p:nvPr/>
        </p:nvSpPr>
        <p:spPr>
          <a:xfrm>
            <a:off x="695400" y="1988840"/>
            <a:ext cx="324036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调用链分析和业务日志联动</a:t>
            </a:r>
          </a:p>
        </p:txBody>
      </p:sp>
      <p:sp>
        <p:nvSpPr>
          <p:cNvPr id="7" name="文本框 6">
            <a:extLst>
              <a:ext uri="{FF2B5EF4-FFF2-40B4-BE49-F238E27FC236}">
                <a16:creationId xmlns:a16="http://schemas.microsoft.com/office/drawing/2014/main" id="{68674BCA-A28E-4BB9-A4F7-F1B6C3ADA4A0}"/>
              </a:ext>
            </a:extLst>
          </p:cNvPr>
          <p:cNvSpPr txBox="1"/>
          <p:nvPr/>
        </p:nvSpPr>
        <p:spPr>
          <a:xfrm>
            <a:off x="669605" y="1147867"/>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tsf-apm</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应用性能管理</a:t>
            </a:r>
            <a:endParaRPr lang="en-US" altLang="zh-CN" dirty="0">
              <a:latin typeface="微软雅黑" panose="020B0503020204020204" pitchFamily="34" charset="-122"/>
              <a:ea typeface="微软雅黑" panose="020B0503020204020204" pitchFamily="34" charset="-122"/>
            </a:endParaRPr>
          </a:p>
          <a:p>
            <a:endParaRPr lang="en-US" altLang="zh-CN" dirty="0"/>
          </a:p>
        </p:txBody>
      </p:sp>
      <p:sp>
        <p:nvSpPr>
          <p:cNvPr id="5" name="文本框 4"/>
          <p:cNvSpPr txBox="1"/>
          <p:nvPr/>
        </p:nvSpPr>
        <p:spPr>
          <a:xfrm>
            <a:off x="4943872" y="1009056"/>
            <a:ext cx="6408712" cy="3862596"/>
          </a:xfrm>
          <a:prstGeom prst="rect">
            <a:avLst/>
          </a:prstGeom>
          <a:noFill/>
        </p:spPr>
        <p:txBody>
          <a:bodyPr wrap="square" rtlCol="0">
            <a:spAutoFit/>
          </a:bodyPr>
          <a:lstStyle/>
          <a:p>
            <a:pPr>
              <a:lnSpc>
                <a:spcPct val="125000"/>
              </a:lnSpc>
              <a:spcBef>
                <a:spcPts val="600"/>
              </a:spcBef>
              <a:spcAft>
                <a:spcPts val="0"/>
              </a:spcAft>
            </a:pPr>
            <a:r>
              <a:rPr kumimoji="1" lang="zh-CN" altLang="en-US" sz="1400" dirty="0">
                <a:latin typeface="+mn-ea"/>
              </a:rPr>
              <a:t>调用链关键信息：</a:t>
            </a:r>
            <a:endParaRPr kumimoji="1" lang="en-US" altLang="zh-CN" sz="1400" dirty="0">
              <a:latin typeface="+mn-ea"/>
              <a:ea typeface="+mn-ea"/>
            </a:endParaRPr>
          </a:p>
          <a:p>
            <a:pPr marL="285750" indent="-285750">
              <a:lnSpc>
                <a:spcPct val="125000"/>
              </a:lnSpc>
              <a:spcBef>
                <a:spcPts val="600"/>
              </a:spcBef>
              <a:spcAft>
                <a:spcPts val="0"/>
              </a:spcAft>
              <a:buFont typeface="Arial" charset="0"/>
              <a:buChar char="•"/>
            </a:pPr>
            <a:r>
              <a:rPr kumimoji="1" lang="en-US" altLang="zh-CN" sz="1400" dirty="0">
                <a:latin typeface="+mn-ea"/>
                <a:ea typeface="+mn-ea"/>
              </a:rPr>
              <a:t>Trace ID</a:t>
            </a:r>
            <a:r>
              <a:rPr kumimoji="1" lang="zh-CN" altLang="en-US" sz="1400" dirty="0">
                <a:latin typeface="+mn-ea"/>
                <a:ea typeface="+mn-ea"/>
              </a:rPr>
              <a:t>：全链路唯一标识，具有相同</a:t>
            </a:r>
            <a:r>
              <a:rPr kumimoji="1" lang="en-US" altLang="zh-CN" sz="1400" dirty="0">
                <a:latin typeface="+mn-ea"/>
                <a:ea typeface="+mn-ea"/>
              </a:rPr>
              <a:t>Trace ID</a:t>
            </a:r>
            <a:r>
              <a:rPr kumimoji="1" lang="zh-CN" altLang="en-US" sz="1400" dirty="0">
                <a:latin typeface="+mn-ea"/>
                <a:ea typeface="+mn-ea"/>
              </a:rPr>
              <a:t>的调用链日志属于同一条调用链</a:t>
            </a:r>
            <a:r>
              <a:rPr kumimoji="1" lang="en-US" altLang="zh-CN" sz="1400" dirty="0">
                <a:latin typeface="+mn-ea"/>
                <a:ea typeface="+mn-ea"/>
              </a:rPr>
              <a:t>;</a:t>
            </a:r>
            <a:endParaRPr kumimoji="1" lang="zh-CN" altLang="en-US" sz="1400" dirty="0">
              <a:latin typeface="+mn-ea"/>
              <a:ea typeface="+mn-ea"/>
            </a:endParaRPr>
          </a:p>
          <a:p>
            <a:pPr marL="285750" indent="-285750">
              <a:lnSpc>
                <a:spcPct val="125000"/>
              </a:lnSpc>
              <a:spcBef>
                <a:spcPts val="600"/>
              </a:spcBef>
              <a:spcAft>
                <a:spcPts val="0"/>
              </a:spcAft>
              <a:buFont typeface="Arial" charset="0"/>
              <a:buChar char="•"/>
            </a:pPr>
            <a:r>
              <a:rPr kumimoji="1" lang="en-US" altLang="zh-CN" sz="1400" dirty="0">
                <a:latin typeface="+mn-ea"/>
                <a:ea typeface="+mn-ea"/>
              </a:rPr>
              <a:t>Span ID</a:t>
            </a:r>
            <a:r>
              <a:rPr kumimoji="1" lang="zh-CN" altLang="en-US" sz="1400" dirty="0">
                <a:latin typeface="+mn-ea"/>
                <a:ea typeface="+mn-ea"/>
              </a:rPr>
              <a:t>：标识调用链中的一次调用，如主调方的</a:t>
            </a:r>
            <a:r>
              <a:rPr kumimoji="1" lang="en-US" altLang="zh-CN" sz="1400" dirty="0">
                <a:latin typeface="+mn-ea"/>
                <a:ea typeface="+mn-ea"/>
              </a:rPr>
              <a:t>Client</a:t>
            </a:r>
            <a:r>
              <a:rPr kumimoji="1" lang="zh-CN" altLang="en-US" sz="1400" dirty="0">
                <a:latin typeface="+mn-ea"/>
                <a:ea typeface="+mn-ea"/>
              </a:rPr>
              <a:t>日志和被调方的</a:t>
            </a:r>
            <a:r>
              <a:rPr kumimoji="1" lang="en-US" altLang="zh-CN" sz="1400" dirty="0">
                <a:latin typeface="+mn-ea"/>
                <a:ea typeface="+mn-ea"/>
              </a:rPr>
              <a:t>Server</a:t>
            </a:r>
            <a:r>
              <a:rPr kumimoji="1" lang="zh-CN" altLang="en-US" sz="1400" dirty="0">
                <a:latin typeface="+mn-ea"/>
                <a:ea typeface="+mn-ea"/>
              </a:rPr>
              <a:t>日志具有相同的</a:t>
            </a:r>
            <a:r>
              <a:rPr kumimoji="1" lang="en-US" altLang="zh-CN" sz="1400" dirty="0">
                <a:latin typeface="+mn-ea"/>
                <a:ea typeface="+mn-ea"/>
              </a:rPr>
              <a:t>Span ID;</a:t>
            </a:r>
          </a:p>
          <a:p>
            <a:pPr marL="285750" indent="-285750">
              <a:lnSpc>
                <a:spcPct val="125000"/>
              </a:lnSpc>
              <a:spcBef>
                <a:spcPts val="600"/>
              </a:spcBef>
              <a:spcAft>
                <a:spcPts val="0"/>
              </a:spcAft>
              <a:buFont typeface="Arial" charset="0"/>
              <a:buChar char="•"/>
            </a:pPr>
            <a:r>
              <a:rPr kumimoji="1" lang="en-US" altLang="zh-CN" sz="1400" dirty="0">
                <a:latin typeface="+mn-ea"/>
                <a:ea typeface="+mn-ea"/>
              </a:rPr>
              <a:t>Parent ID</a:t>
            </a:r>
            <a:r>
              <a:rPr kumimoji="1" lang="zh-CN" altLang="en-US" sz="1400" dirty="0">
                <a:latin typeface="+mn-ea"/>
                <a:ea typeface="+mn-ea"/>
              </a:rPr>
              <a:t>：表示调用之间的层级关系，用于构造全链路的调用依赖</a:t>
            </a:r>
            <a:r>
              <a:rPr kumimoji="1" lang="en-US" altLang="zh-CN" sz="1400" dirty="0">
                <a:latin typeface="+mn-ea"/>
                <a:ea typeface="+mn-ea"/>
              </a:rPr>
              <a:t>;</a:t>
            </a:r>
            <a:endParaRPr kumimoji="1" lang="zh-CN" altLang="en-US" sz="1400" dirty="0">
              <a:latin typeface="+mn-ea"/>
              <a:ea typeface="+mn-ea"/>
            </a:endParaRPr>
          </a:p>
          <a:p>
            <a:pPr marL="285750" indent="-285750">
              <a:lnSpc>
                <a:spcPct val="125000"/>
              </a:lnSpc>
              <a:spcBef>
                <a:spcPts val="600"/>
              </a:spcBef>
              <a:spcAft>
                <a:spcPts val="0"/>
              </a:spcAft>
              <a:buFont typeface="Arial" charset="0"/>
              <a:buChar char="•"/>
            </a:pPr>
            <a:r>
              <a:rPr kumimoji="1" lang="en-US" altLang="zh-CN" sz="1400" dirty="0">
                <a:latin typeface="+mn-ea"/>
                <a:ea typeface="+mn-ea"/>
              </a:rPr>
              <a:t>Duration</a:t>
            </a:r>
            <a:r>
              <a:rPr kumimoji="1" lang="zh-CN" altLang="en-US" sz="1400" dirty="0">
                <a:latin typeface="+mn-ea"/>
                <a:ea typeface="+mn-ea"/>
              </a:rPr>
              <a:t>：调用时耗，</a:t>
            </a:r>
            <a:r>
              <a:rPr kumimoji="1" lang="en-US" altLang="zh-CN" sz="1400" dirty="0">
                <a:latin typeface="+mn-ea"/>
                <a:ea typeface="+mn-ea"/>
              </a:rPr>
              <a:t>Client</a:t>
            </a:r>
            <a:r>
              <a:rPr kumimoji="1" lang="zh-CN" altLang="en-US" sz="1400" dirty="0">
                <a:latin typeface="+mn-ea"/>
                <a:ea typeface="+mn-ea"/>
              </a:rPr>
              <a:t>端为请求发出到接收返回之间的时间，</a:t>
            </a:r>
            <a:r>
              <a:rPr kumimoji="1" lang="en-US" altLang="zh-CN" sz="1400" dirty="0">
                <a:latin typeface="+mn-ea"/>
                <a:ea typeface="+mn-ea"/>
              </a:rPr>
              <a:t>Server</a:t>
            </a:r>
            <a:r>
              <a:rPr kumimoji="1" lang="zh-CN" altLang="en-US" sz="1400" dirty="0">
                <a:latin typeface="+mn-ea"/>
                <a:ea typeface="+mn-ea"/>
              </a:rPr>
              <a:t>端为本地处理时间</a:t>
            </a:r>
            <a:r>
              <a:rPr kumimoji="1" lang="en-US" altLang="zh-CN" sz="1400" dirty="0">
                <a:latin typeface="+mn-ea"/>
                <a:ea typeface="+mn-ea"/>
              </a:rPr>
              <a:t>;</a:t>
            </a:r>
            <a:endParaRPr kumimoji="1" lang="zh-CN" altLang="en-US" sz="1400" dirty="0">
              <a:latin typeface="+mn-ea"/>
              <a:ea typeface="+mn-ea"/>
            </a:endParaRPr>
          </a:p>
          <a:p>
            <a:pPr marL="285750" indent="-285750">
              <a:lnSpc>
                <a:spcPct val="125000"/>
              </a:lnSpc>
              <a:spcBef>
                <a:spcPts val="600"/>
              </a:spcBef>
              <a:spcAft>
                <a:spcPts val="0"/>
              </a:spcAft>
              <a:buFont typeface="Arial" charset="0"/>
              <a:buChar char="•"/>
            </a:pPr>
            <a:r>
              <a:rPr kumimoji="1" lang="en-US" altLang="zh-CN" sz="1400" dirty="0" err="1">
                <a:latin typeface="+mn-ea"/>
                <a:ea typeface="+mn-ea"/>
              </a:rPr>
              <a:t>ResultStatus</a:t>
            </a:r>
            <a:r>
              <a:rPr kumimoji="1" lang="zh-CN" altLang="en-US" sz="1400" dirty="0">
                <a:latin typeface="+mn-ea"/>
                <a:ea typeface="+mn-ea"/>
              </a:rPr>
              <a:t>：调用结果，</a:t>
            </a:r>
            <a:r>
              <a:rPr kumimoji="1" lang="en-US" altLang="zh-CN" sz="1400" dirty="0" err="1">
                <a:latin typeface="+mn-ea"/>
                <a:ea typeface="+mn-ea"/>
              </a:rPr>
              <a:t>HttpCode</a:t>
            </a:r>
            <a:r>
              <a:rPr kumimoji="1" lang="en-US" altLang="zh-CN" sz="1400" dirty="0">
                <a:latin typeface="+mn-ea"/>
                <a:ea typeface="+mn-ea"/>
              </a:rPr>
              <a:t>;</a:t>
            </a:r>
          </a:p>
          <a:p>
            <a:pPr marL="285750" indent="-285750">
              <a:lnSpc>
                <a:spcPct val="125000"/>
              </a:lnSpc>
              <a:spcBef>
                <a:spcPts val="600"/>
              </a:spcBef>
              <a:spcAft>
                <a:spcPts val="0"/>
              </a:spcAft>
              <a:buFont typeface="Arial" charset="0"/>
              <a:buChar char="•"/>
            </a:pPr>
            <a:r>
              <a:rPr kumimoji="1" lang="en-US" altLang="zh-CN" sz="1400" dirty="0" err="1">
                <a:latin typeface="+mn-ea"/>
                <a:ea typeface="+mn-ea"/>
              </a:rPr>
              <a:t>LocalEndpoint</a:t>
            </a:r>
            <a:r>
              <a:rPr kumimoji="1" lang="en-US" altLang="zh-CN" sz="1400" dirty="0">
                <a:latin typeface="+mn-ea"/>
                <a:ea typeface="+mn-ea"/>
              </a:rPr>
              <a:t>/</a:t>
            </a:r>
            <a:r>
              <a:rPr kumimoji="1" lang="en-US" altLang="zh-CN" sz="1400" dirty="0" err="1">
                <a:latin typeface="+mn-ea"/>
                <a:ea typeface="+mn-ea"/>
              </a:rPr>
              <a:t>RemoteEndpoint</a:t>
            </a:r>
            <a:r>
              <a:rPr kumimoji="1" lang="zh-CN" altLang="en-US" sz="1400" dirty="0">
                <a:latin typeface="+mn-ea"/>
                <a:ea typeface="+mn-ea"/>
              </a:rPr>
              <a:t>：本地和远端信息，包括服务名、</a:t>
            </a:r>
            <a:r>
              <a:rPr kumimoji="1" lang="en-US" altLang="zh-CN" sz="1400" dirty="0">
                <a:latin typeface="+mn-ea"/>
                <a:ea typeface="+mn-ea"/>
              </a:rPr>
              <a:t>IP</a:t>
            </a:r>
            <a:r>
              <a:rPr kumimoji="1" lang="zh-CN" altLang="en-US" sz="1400" dirty="0">
                <a:latin typeface="+mn-ea"/>
                <a:ea typeface="+mn-ea"/>
              </a:rPr>
              <a:t>和</a:t>
            </a:r>
            <a:r>
              <a:rPr kumimoji="1" lang="en-US" altLang="zh-CN" sz="1400" dirty="0">
                <a:latin typeface="+mn-ea"/>
                <a:ea typeface="+mn-ea"/>
              </a:rPr>
              <a:t>Port</a:t>
            </a:r>
            <a:r>
              <a:rPr kumimoji="1" lang="zh-CN" altLang="en-US" sz="1400" dirty="0">
                <a:latin typeface="+mn-ea"/>
                <a:ea typeface="+mn-ea"/>
              </a:rPr>
              <a:t>信息</a:t>
            </a:r>
            <a:r>
              <a:rPr kumimoji="1" lang="en-US" altLang="zh-CN" sz="1400" dirty="0">
                <a:latin typeface="+mn-ea"/>
                <a:ea typeface="+mn-ea"/>
              </a:rPr>
              <a:t>;</a:t>
            </a:r>
            <a:endParaRPr kumimoji="1" lang="zh-CN" altLang="en-US" sz="1400" dirty="0">
              <a:latin typeface="+mn-ea"/>
              <a:ea typeface="+mn-ea"/>
            </a:endParaRPr>
          </a:p>
          <a:p>
            <a:pPr marL="285750" indent="-285750">
              <a:lnSpc>
                <a:spcPct val="125000"/>
              </a:lnSpc>
              <a:spcBef>
                <a:spcPts val="600"/>
              </a:spcBef>
              <a:spcAft>
                <a:spcPts val="0"/>
              </a:spcAft>
              <a:buFont typeface="Arial" charset="0"/>
              <a:buChar char="•"/>
            </a:pPr>
            <a:r>
              <a:rPr kumimoji="1" lang="en-US" altLang="zh-CN" sz="1400" dirty="0" err="1">
                <a:latin typeface="+mn-ea"/>
                <a:ea typeface="+mn-ea"/>
              </a:rPr>
              <a:t>LocalInterface</a:t>
            </a:r>
            <a:r>
              <a:rPr kumimoji="1" lang="en-US" altLang="zh-CN" sz="1400" dirty="0">
                <a:latin typeface="+mn-ea"/>
                <a:ea typeface="+mn-ea"/>
              </a:rPr>
              <a:t>/</a:t>
            </a:r>
            <a:r>
              <a:rPr kumimoji="1" lang="en-US" altLang="zh-CN" sz="1400" dirty="0" err="1">
                <a:latin typeface="+mn-ea"/>
                <a:ea typeface="+mn-ea"/>
              </a:rPr>
              <a:t>RemoteInterface</a:t>
            </a:r>
            <a:r>
              <a:rPr kumimoji="1" lang="zh-CN" altLang="en-US" sz="1400" dirty="0">
                <a:latin typeface="+mn-ea"/>
                <a:ea typeface="+mn-ea"/>
              </a:rPr>
              <a:t>：本地和远端服务接口信息</a:t>
            </a:r>
            <a:r>
              <a:rPr kumimoji="1" lang="en-US" altLang="zh-CN" sz="1400" dirty="0">
                <a:latin typeface="+mn-ea"/>
                <a:ea typeface="+mn-ea"/>
              </a:rPr>
              <a:t>;</a:t>
            </a:r>
            <a:endParaRPr kumimoji="1" lang="zh-CN" altLang="en-US" sz="1400" dirty="0">
              <a:latin typeface="+mn-ea"/>
              <a:ea typeface="+mn-ea"/>
            </a:endParaRPr>
          </a:p>
        </p:txBody>
      </p:sp>
      <p:sp>
        <p:nvSpPr>
          <p:cNvPr id="9" name="文本框 8"/>
          <p:cNvSpPr txBox="1"/>
          <p:nvPr/>
        </p:nvSpPr>
        <p:spPr>
          <a:xfrm>
            <a:off x="669605" y="2764602"/>
            <a:ext cx="3600400" cy="2077492"/>
          </a:xfrm>
          <a:prstGeom prst="rect">
            <a:avLst/>
          </a:prstGeom>
          <a:noFill/>
        </p:spPr>
        <p:txBody>
          <a:bodyPr wrap="square" rtlCol="0">
            <a:spAutoFit/>
          </a:bodyPr>
          <a:lstStyle/>
          <a:p>
            <a:pPr>
              <a:lnSpc>
                <a:spcPct val="125000"/>
              </a:lnSpc>
              <a:spcBef>
                <a:spcPts val="600"/>
              </a:spcBef>
              <a:spcAft>
                <a:spcPts val="0"/>
              </a:spcAft>
            </a:pPr>
            <a:r>
              <a:rPr kumimoji="1" lang="zh-CN" altLang="en-US" sz="1400" dirty="0">
                <a:latin typeface="+mn-ea"/>
                <a:ea typeface="+mn-ea"/>
                <a:cs typeface="Microsoft YaHei Light" charset="-122"/>
              </a:rPr>
              <a:t>调用链日志：</a:t>
            </a:r>
            <a:endParaRPr kumimoji="1" lang="en-US" altLang="zh-CN" sz="1400" dirty="0">
              <a:latin typeface="+mn-ea"/>
              <a:ea typeface="+mn-ea"/>
              <a:cs typeface="Microsoft YaHei Light" charset="-122"/>
            </a:endParaRPr>
          </a:p>
          <a:p>
            <a:pPr marL="285750" indent="-285750">
              <a:lnSpc>
                <a:spcPct val="125000"/>
              </a:lnSpc>
              <a:spcBef>
                <a:spcPts val="600"/>
              </a:spcBef>
              <a:spcAft>
                <a:spcPts val="0"/>
              </a:spcAft>
              <a:buFont typeface="Arial" charset="0"/>
              <a:buChar char="•"/>
            </a:pPr>
            <a:r>
              <a:rPr kumimoji="1" lang="en-US" altLang="zh-CN" sz="1400" dirty="0">
                <a:latin typeface="+mn-ea"/>
                <a:ea typeface="+mn-ea"/>
                <a:cs typeface="Microsoft YaHei Light" charset="-122"/>
              </a:rPr>
              <a:t>Client/Server</a:t>
            </a:r>
            <a:r>
              <a:rPr kumimoji="1" lang="zh-CN" altLang="en-US" sz="1400" dirty="0">
                <a:latin typeface="+mn-ea"/>
                <a:ea typeface="+mn-ea"/>
                <a:cs typeface="Microsoft YaHei Light" charset="-122"/>
              </a:rPr>
              <a:t>两种类型，在一次调用中，主调方产生并记录</a:t>
            </a:r>
            <a:r>
              <a:rPr kumimoji="1" lang="en-US" altLang="zh-CN" sz="1400" dirty="0">
                <a:latin typeface="+mn-ea"/>
                <a:ea typeface="+mn-ea"/>
                <a:cs typeface="Microsoft YaHei Light" charset="-122"/>
              </a:rPr>
              <a:t>Client</a:t>
            </a:r>
            <a:r>
              <a:rPr kumimoji="1" lang="zh-CN" altLang="en-US" sz="1400" dirty="0">
                <a:latin typeface="+mn-ea"/>
                <a:ea typeface="+mn-ea"/>
                <a:cs typeface="Microsoft YaHei Light" charset="-122"/>
              </a:rPr>
              <a:t>类型日志，被调方产生并记录</a:t>
            </a:r>
            <a:r>
              <a:rPr kumimoji="1" lang="en-US" altLang="zh-CN" sz="1400" dirty="0">
                <a:latin typeface="+mn-ea"/>
                <a:ea typeface="+mn-ea"/>
                <a:cs typeface="Microsoft YaHei Light" charset="-122"/>
              </a:rPr>
              <a:t>Server</a:t>
            </a:r>
            <a:r>
              <a:rPr kumimoji="1" lang="zh-CN" altLang="en-US" sz="1400" dirty="0">
                <a:latin typeface="+mn-ea"/>
                <a:ea typeface="+mn-ea"/>
                <a:cs typeface="Microsoft YaHei Light" charset="-122"/>
              </a:rPr>
              <a:t>类型日志</a:t>
            </a:r>
            <a:r>
              <a:rPr kumimoji="1" lang="en-US" altLang="zh-CN" sz="1400" dirty="0">
                <a:latin typeface="+mn-ea"/>
                <a:ea typeface="+mn-ea"/>
                <a:cs typeface="Microsoft YaHei Light" charset="-122"/>
              </a:rPr>
              <a:t>;</a:t>
            </a:r>
          </a:p>
          <a:p>
            <a:pPr marL="285750" indent="-285750">
              <a:lnSpc>
                <a:spcPct val="125000"/>
              </a:lnSpc>
              <a:spcBef>
                <a:spcPts val="600"/>
              </a:spcBef>
              <a:spcAft>
                <a:spcPts val="0"/>
              </a:spcAft>
              <a:buFont typeface="Arial" charset="0"/>
              <a:buChar char="•"/>
            </a:pPr>
            <a:r>
              <a:rPr kumimoji="1" lang="zh-CN" altLang="en-US" sz="1400" dirty="0">
                <a:latin typeface="+mn-ea"/>
                <a:ea typeface="+mn-ea"/>
                <a:cs typeface="Microsoft YaHei Light" charset="-122"/>
              </a:rPr>
              <a:t>最终的一次调用数据由两类调用日志合并生成；</a:t>
            </a:r>
          </a:p>
          <a:p>
            <a:endParaRPr kumimoji="1" lang="zh-CN" altLang="en-US" sz="1400" dirty="0">
              <a:latin typeface="+mn-ea"/>
              <a:ea typeface="+mn-ea"/>
              <a:cs typeface="Microsoft YaHei" charset="-122"/>
            </a:endParaRPr>
          </a:p>
        </p:txBody>
      </p:sp>
    </p:spTree>
    <p:extLst>
      <p:ext uri="{BB962C8B-B14F-4D97-AF65-F5344CB8AC3E}">
        <p14:creationId xmlns:p14="http://schemas.microsoft.com/office/powerpoint/2010/main" val="1897786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TSF </a:t>
            </a:r>
            <a:r>
              <a:rPr lang="zh-CN" altLang="en-US" dirty="0"/>
              <a:t>管控平台</a:t>
            </a:r>
            <a:endParaRPr lang="en-US" dirty="0"/>
          </a:p>
        </p:txBody>
      </p:sp>
      <p:sp>
        <p:nvSpPr>
          <p:cNvPr id="11" name="文本框 10">
            <a:extLst>
              <a:ext uri="{FF2B5EF4-FFF2-40B4-BE49-F238E27FC236}">
                <a16:creationId xmlns:a16="http://schemas.microsoft.com/office/drawing/2014/main" id="{708B057F-C993-4A75-A933-4690755068D1}"/>
              </a:ext>
            </a:extLst>
          </p:cNvPr>
          <p:cNvSpPr txBox="1"/>
          <p:nvPr/>
        </p:nvSpPr>
        <p:spPr>
          <a:xfrm>
            <a:off x="695400" y="1988840"/>
            <a:ext cx="324036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调用链分析和业务日志联动</a:t>
            </a:r>
          </a:p>
        </p:txBody>
      </p:sp>
      <p:pic>
        <p:nvPicPr>
          <p:cNvPr id="4" name="图片 3">
            <a:extLst>
              <a:ext uri="{FF2B5EF4-FFF2-40B4-BE49-F238E27FC236}">
                <a16:creationId xmlns:a16="http://schemas.microsoft.com/office/drawing/2014/main" id="{7A1E3750-2F85-4F93-BBDC-FDB62BEF8CA6}"/>
              </a:ext>
            </a:extLst>
          </p:cNvPr>
          <p:cNvPicPr>
            <a:picLocks noChangeAspect="1"/>
          </p:cNvPicPr>
          <p:nvPr/>
        </p:nvPicPr>
        <p:blipFill>
          <a:blip r:embed="rId2"/>
          <a:stretch>
            <a:fillRect/>
          </a:stretch>
        </p:blipFill>
        <p:spPr>
          <a:xfrm>
            <a:off x="3647728" y="672232"/>
            <a:ext cx="8102203" cy="5112568"/>
          </a:xfrm>
          <a:prstGeom prst="rect">
            <a:avLst/>
          </a:prstGeom>
        </p:spPr>
      </p:pic>
      <p:sp>
        <p:nvSpPr>
          <p:cNvPr id="6" name="文本框 5">
            <a:extLst>
              <a:ext uri="{FF2B5EF4-FFF2-40B4-BE49-F238E27FC236}">
                <a16:creationId xmlns:a16="http://schemas.microsoft.com/office/drawing/2014/main" id="{152510EF-48B1-4ED8-9707-0176A1D6605E}"/>
              </a:ext>
            </a:extLst>
          </p:cNvPr>
          <p:cNvSpPr txBox="1"/>
          <p:nvPr/>
        </p:nvSpPr>
        <p:spPr>
          <a:xfrm>
            <a:off x="6078649" y="5841860"/>
            <a:ext cx="3240360"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调用链及调用链与业务日志联动示意图</a:t>
            </a:r>
          </a:p>
        </p:txBody>
      </p:sp>
      <p:sp>
        <p:nvSpPr>
          <p:cNvPr id="7" name="文本框 6">
            <a:extLst>
              <a:ext uri="{FF2B5EF4-FFF2-40B4-BE49-F238E27FC236}">
                <a16:creationId xmlns:a16="http://schemas.microsoft.com/office/drawing/2014/main" id="{68674BCA-A28E-4BB9-A4F7-F1B6C3ADA4A0}"/>
              </a:ext>
            </a:extLst>
          </p:cNvPr>
          <p:cNvSpPr txBox="1"/>
          <p:nvPr/>
        </p:nvSpPr>
        <p:spPr>
          <a:xfrm>
            <a:off x="669605" y="1147867"/>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tsf-apm</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dirty="0">
                <a:latin typeface="微软雅黑" panose="020B0503020204020204" pitchFamily="34" charset="-122"/>
                <a:ea typeface="微软雅黑" panose="020B0503020204020204" pitchFamily="34" charset="-122"/>
              </a:rPr>
              <a:t>应用性能管理</a:t>
            </a:r>
            <a:endParaRPr lang="en-US" altLang="zh-CN" dirty="0">
              <a:latin typeface="微软雅黑" panose="020B0503020204020204" pitchFamily="34" charset="-122"/>
              <a:ea typeface="微软雅黑" panose="020B0503020204020204" pitchFamily="34" charset="-122"/>
            </a:endParaRPr>
          </a:p>
          <a:p>
            <a:endParaRPr lang="en-US" altLang="zh-CN" dirty="0"/>
          </a:p>
        </p:txBody>
      </p:sp>
      <p:sp>
        <p:nvSpPr>
          <p:cNvPr id="8" name="文本框 7"/>
          <p:cNvSpPr txBox="1"/>
          <p:nvPr/>
        </p:nvSpPr>
        <p:spPr>
          <a:xfrm>
            <a:off x="695400" y="3060524"/>
            <a:ext cx="2618083" cy="2429576"/>
          </a:xfrm>
          <a:prstGeom prst="rect">
            <a:avLst/>
          </a:prstGeom>
          <a:noFill/>
        </p:spPr>
        <p:txBody>
          <a:bodyPr wrap="square" rtlCol="0">
            <a:spAutoFit/>
          </a:bodyPr>
          <a:lstStyle/>
          <a:p>
            <a:pPr>
              <a:lnSpc>
                <a:spcPct val="150000"/>
              </a:lnSpc>
              <a:spcBef>
                <a:spcPts val="600"/>
              </a:spcBef>
              <a:spcAft>
                <a:spcPts val="0"/>
              </a:spcAft>
            </a:pPr>
            <a:r>
              <a:rPr kumimoji="1" lang="zh-CN" altLang="en-US" sz="1200" dirty="0">
                <a:latin typeface="Microsoft YaHei" charset="-122"/>
                <a:ea typeface="Microsoft YaHei" charset="-122"/>
                <a:cs typeface="Microsoft YaHei" charset="-122"/>
              </a:rPr>
              <a:t>调用链和业务日志联动： </a:t>
            </a:r>
          </a:p>
          <a:p>
            <a:pPr marL="285750" indent="-285750">
              <a:lnSpc>
                <a:spcPct val="150000"/>
              </a:lnSpc>
              <a:spcBef>
                <a:spcPts val="600"/>
              </a:spcBef>
              <a:spcAft>
                <a:spcPts val="0"/>
              </a:spcAft>
              <a:buFont typeface="Arial" charset="0"/>
              <a:buChar char="•"/>
            </a:pPr>
            <a:r>
              <a:rPr kumimoji="1" lang="en-US" altLang="zh-CN" sz="1200" dirty="0">
                <a:latin typeface="Microsoft YaHei" charset="-122"/>
                <a:ea typeface="Microsoft YaHei" charset="-122"/>
                <a:cs typeface="Microsoft YaHei" charset="-122"/>
              </a:rPr>
              <a:t>TSF Sleuth SDK</a:t>
            </a:r>
            <a:r>
              <a:rPr kumimoji="1" lang="zh-CN" altLang="en-US" sz="1200" dirty="0">
                <a:latin typeface="Microsoft YaHei" charset="-122"/>
                <a:ea typeface="Microsoft YaHei" charset="-122"/>
                <a:cs typeface="Microsoft YaHei" charset="-122"/>
              </a:rPr>
              <a:t>会将</a:t>
            </a:r>
            <a:r>
              <a:rPr kumimoji="1" lang="en-US" altLang="zh-CN" sz="1200" dirty="0">
                <a:latin typeface="Microsoft YaHei" charset="-122"/>
                <a:ea typeface="Microsoft YaHei" charset="-122"/>
                <a:cs typeface="Microsoft YaHei" charset="-122"/>
              </a:rPr>
              <a:t>Trace ID</a:t>
            </a:r>
            <a:r>
              <a:rPr kumimoji="1" lang="zh-CN" altLang="en-US" sz="1200" dirty="0">
                <a:latin typeface="Microsoft YaHei" charset="-122"/>
                <a:ea typeface="Microsoft YaHei" charset="-122"/>
                <a:cs typeface="Microsoft YaHei" charset="-122"/>
              </a:rPr>
              <a:t>和</a:t>
            </a:r>
            <a:r>
              <a:rPr kumimoji="1" lang="en-US" altLang="zh-CN" sz="1200" dirty="0">
                <a:latin typeface="Microsoft YaHei" charset="-122"/>
                <a:ea typeface="Microsoft YaHei" charset="-122"/>
                <a:cs typeface="Microsoft YaHei" charset="-122"/>
              </a:rPr>
              <a:t>Span ID</a:t>
            </a:r>
            <a:r>
              <a:rPr kumimoji="1" lang="zh-CN" altLang="en-US" sz="1200" dirty="0">
                <a:latin typeface="Microsoft YaHei" charset="-122"/>
                <a:ea typeface="Microsoft YaHei" charset="-122"/>
                <a:cs typeface="Microsoft YaHei" charset="-122"/>
              </a:rPr>
              <a:t>信息注入到业务日志中</a:t>
            </a:r>
            <a:r>
              <a:rPr kumimoji="1" lang="en-US" altLang="zh-CN" sz="1200" dirty="0">
                <a:latin typeface="Microsoft YaHei" charset="-122"/>
                <a:ea typeface="Microsoft YaHei" charset="-122"/>
                <a:cs typeface="Microsoft YaHei" charset="-122"/>
              </a:rPr>
              <a:t>;</a:t>
            </a:r>
            <a:endParaRPr kumimoji="1" lang="zh-CN" altLang="en-US" sz="1200" dirty="0">
              <a:latin typeface="Microsoft YaHei" charset="-122"/>
              <a:ea typeface="Microsoft YaHei" charset="-122"/>
              <a:cs typeface="Microsoft YaHei" charset="-122"/>
            </a:endParaRPr>
          </a:p>
          <a:p>
            <a:pPr marL="285750" indent="-285750">
              <a:lnSpc>
                <a:spcPct val="150000"/>
              </a:lnSpc>
              <a:spcBef>
                <a:spcPts val="600"/>
              </a:spcBef>
              <a:spcAft>
                <a:spcPts val="0"/>
              </a:spcAft>
              <a:buFont typeface="Arial" charset="0"/>
              <a:buChar char="•"/>
            </a:pPr>
            <a:r>
              <a:rPr kumimoji="1" lang="zh-CN" altLang="en-US" sz="1200" dirty="0">
                <a:latin typeface="Microsoft YaHei" charset="-122"/>
                <a:ea typeface="Microsoft YaHei" charset="-122"/>
                <a:cs typeface="Microsoft YaHei" charset="-122"/>
              </a:rPr>
              <a:t>通过查询调用链（</a:t>
            </a:r>
            <a:r>
              <a:rPr kumimoji="1" lang="en-US" altLang="zh-CN" sz="1200" dirty="0">
                <a:latin typeface="Microsoft YaHei" charset="-122"/>
                <a:ea typeface="Microsoft YaHei" charset="-122"/>
                <a:cs typeface="Microsoft YaHei" charset="-122"/>
              </a:rPr>
              <a:t>Trace</a:t>
            </a:r>
            <a:r>
              <a:rPr kumimoji="1" lang="zh-CN" altLang="en-US" sz="1200" dirty="0">
                <a:latin typeface="Microsoft YaHei" charset="-122"/>
                <a:ea typeface="Microsoft YaHei" charset="-122"/>
                <a:cs typeface="Microsoft YaHei" charset="-122"/>
              </a:rPr>
              <a:t>），选择调用段（</a:t>
            </a:r>
            <a:r>
              <a:rPr kumimoji="1" lang="en-US" altLang="zh-CN" sz="1200" dirty="0">
                <a:latin typeface="Microsoft YaHei" charset="-122"/>
                <a:ea typeface="Microsoft YaHei" charset="-122"/>
                <a:cs typeface="Microsoft YaHei" charset="-122"/>
              </a:rPr>
              <a:t>Span</a:t>
            </a:r>
            <a:r>
              <a:rPr kumimoji="1" lang="zh-CN" altLang="en-US" sz="1200" dirty="0">
                <a:latin typeface="Microsoft YaHei" charset="-122"/>
                <a:ea typeface="Microsoft YaHei" charset="-122"/>
                <a:cs typeface="Microsoft YaHei" charset="-122"/>
              </a:rPr>
              <a:t>）确认</a:t>
            </a:r>
            <a:r>
              <a:rPr kumimoji="1" lang="en-US" altLang="zh-CN" sz="1200" dirty="0">
                <a:latin typeface="Microsoft YaHei" charset="-122"/>
                <a:ea typeface="Microsoft YaHei" charset="-122"/>
                <a:cs typeface="Microsoft YaHei" charset="-122"/>
              </a:rPr>
              <a:t>Trace ID</a:t>
            </a:r>
            <a:r>
              <a:rPr kumimoji="1" lang="zh-CN" altLang="en-US" sz="1200" dirty="0">
                <a:latin typeface="Microsoft YaHei" charset="-122"/>
                <a:ea typeface="Microsoft YaHei" charset="-122"/>
                <a:cs typeface="Microsoft YaHei" charset="-122"/>
              </a:rPr>
              <a:t>和</a:t>
            </a:r>
            <a:r>
              <a:rPr kumimoji="1" lang="en-US" altLang="zh-CN" sz="1200" dirty="0">
                <a:latin typeface="Microsoft YaHei" charset="-122"/>
                <a:ea typeface="Microsoft YaHei" charset="-122"/>
                <a:cs typeface="Microsoft YaHei" charset="-122"/>
              </a:rPr>
              <a:t>Span ID</a:t>
            </a:r>
            <a:r>
              <a:rPr kumimoji="1" lang="zh-CN" altLang="en-US" sz="1200" dirty="0">
                <a:latin typeface="Microsoft YaHei" charset="-122"/>
                <a:ea typeface="Microsoft YaHei" charset="-122"/>
                <a:cs typeface="Microsoft YaHei" charset="-122"/>
              </a:rPr>
              <a:t>，从而关联定位到对应服务间调用的业务日志</a:t>
            </a:r>
            <a:r>
              <a:rPr kumimoji="1" lang="en-US" altLang="zh-CN" sz="1200" dirty="0">
                <a:latin typeface="Microsoft YaHei" charset="-122"/>
                <a:ea typeface="Microsoft YaHei" charset="-122"/>
                <a:cs typeface="Microsoft YaHei" charset="-122"/>
              </a:rPr>
              <a:t>;</a:t>
            </a:r>
            <a:endParaRPr kumimoji="1" lang="zh-CN" altLang="en-US" sz="1200" dirty="0">
              <a:latin typeface="Microsoft YaHei" charset="-122"/>
              <a:ea typeface="Microsoft YaHei" charset="-122"/>
              <a:cs typeface="Microsoft YaHei" charset="-122"/>
            </a:endParaRPr>
          </a:p>
          <a:p>
            <a:pPr>
              <a:lnSpc>
                <a:spcPct val="150000"/>
              </a:lnSpc>
            </a:pPr>
            <a:endParaRPr kumimoji="1" lang="zh-CN" altLang="en-US" sz="12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758406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TSF </a:t>
            </a:r>
            <a:r>
              <a:rPr lang="zh-CN" altLang="en-US" dirty="0"/>
              <a:t>管控平台</a:t>
            </a:r>
            <a:endParaRPr lang="en-US" dirty="0"/>
          </a:p>
        </p:txBody>
      </p:sp>
      <p:sp>
        <p:nvSpPr>
          <p:cNvPr id="7" name="文本框 6"/>
          <p:cNvSpPr txBox="1"/>
          <p:nvPr/>
        </p:nvSpPr>
        <p:spPr>
          <a:xfrm>
            <a:off x="669605" y="1147867"/>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-endpoint</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dirty="0">
              <a:latin typeface="微软雅黑" panose="020B0503020204020204" pitchFamily="34" charset="-122"/>
              <a:ea typeface="微软雅黑" panose="020B0503020204020204" pitchFamily="34" charset="-122"/>
            </a:endParaRPr>
          </a:p>
          <a:p>
            <a:endParaRPr lang="en-US" altLang="zh-CN" dirty="0"/>
          </a:p>
        </p:txBody>
      </p:sp>
      <p:sp>
        <p:nvSpPr>
          <p:cNvPr id="8" name="文本框 7"/>
          <p:cNvSpPr txBox="1"/>
          <p:nvPr/>
        </p:nvSpPr>
        <p:spPr>
          <a:xfrm>
            <a:off x="695400" y="1830153"/>
            <a:ext cx="10873208" cy="2553335"/>
          </a:xfrm>
          <a:prstGeom prst="rect">
            <a:avLst/>
          </a:prstGeom>
          <a:noFill/>
        </p:spPr>
        <p:txBody>
          <a:bodyPr wrap="square" rtlCol="0">
            <a:spAutoFit/>
          </a:bodyPr>
          <a:lstStyle/>
          <a:p>
            <a:pPr>
              <a:lnSpc>
                <a:spcPct val="125000"/>
              </a:lnSpc>
            </a:pPr>
            <a:r>
              <a:rPr lang="zh-CN" altLang="zh-CN" sz="1600" dirty="0">
                <a:latin typeface="微软雅黑" panose="020B0503020204020204" pitchFamily="34" charset="-122"/>
                <a:ea typeface="微软雅黑" panose="020B0503020204020204" pitchFamily="34" charset="-122"/>
              </a:rPr>
              <a:t>端点即应用暴露自身相关指标信息的接口，借助</a:t>
            </a:r>
            <a:r>
              <a:rPr lang="en-US" altLang="zh-CN" sz="1600" dirty="0">
                <a:latin typeface="微软雅黑" panose="020B0503020204020204" pitchFamily="34" charset="-122"/>
                <a:ea typeface="微软雅黑" panose="020B0503020204020204" pitchFamily="34" charset="-122"/>
              </a:rPr>
              <a:t>tsf</a:t>
            </a:r>
            <a:r>
              <a:rPr lang="zh-CN" altLang="en-US" sz="1600" dirty="0">
                <a:latin typeface="微软雅黑" panose="020B0503020204020204" pitchFamily="34" charset="-122"/>
                <a:ea typeface="微软雅黑" panose="020B0503020204020204" pitchFamily="34" charset="-122"/>
              </a:rPr>
              <a:t>端点能力可以以实例级别对运行中应用的诸如</a:t>
            </a:r>
            <a:r>
              <a:rPr lang="en-US" altLang="zh-CN" sz="1600" dirty="0">
                <a:latin typeface="微软雅黑" panose="020B0503020204020204" pitchFamily="34" charset="-122"/>
                <a:ea typeface="微软雅黑" panose="020B0503020204020204" pitchFamily="34" charset="-122"/>
              </a:rPr>
              <a:t>JVM</a:t>
            </a:r>
            <a:r>
              <a:rPr lang="zh-CN" altLang="en-US" sz="1600" dirty="0">
                <a:latin typeface="微软雅黑" panose="020B0503020204020204" pitchFamily="34" charset="-122"/>
                <a:ea typeface="微软雅黑" panose="020B0503020204020204" pitchFamily="34" charset="-122"/>
              </a:rPr>
              <a:t>内存，类加载情况，</a:t>
            </a:r>
            <a:r>
              <a:rPr lang="en-US" altLang="zh-CN" sz="1600" dirty="0">
                <a:latin typeface="微软雅黑" panose="020B0503020204020204" pitchFamily="34" charset="-122"/>
                <a:ea typeface="微软雅黑" panose="020B0503020204020204" pitchFamily="34" charset="-122"/>
              </a:rPr>
              <a:t>gc</a:t>
            </a:r>
            <a:r>
              <a:rPr lang="zh-CN" altLang="en-US" sz="1600" dirty="0">
                <a:latin typeface="微软雅黑" panose="020B0503020204020204" pitchFamily="34" charset="-122"/>
                <a:ea typeface="微软雅黑" panose="020B0503020204020204" pitchFamily="34" charset="-122"/>
              </a:rPr>
              <a:t>次数与时间等指标进行监测，同时可以在线预览当前应用所在机器的环境变量，应用中配置类中属性的值，以及线程运行栈和HTTP跟踪信息等；</a:t>
            </a:r>
          </a:p>
          <a:p>
            <a:pPr>
              <a:lnSpc>
                <a:spcPct val="125000"/>
              </a:lnSpc>
            </a:pP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en-US" altLang="zh-CN" sz="1600" dirty="0">
              <a:latin typeface="微软雅黑" panose="020B0503020204020204" pitchFamily="34" charset="-122"/>
              <a:ea typeface="微软雅黑" panose="020B0503020204020204" pitchFamily="34" charset="-122"/>
            </a:endParaRPr>
          </a:p>
          <a:p>
            <a:pPr>
              <a:lnSpc>
                <a:spcPct val="125000"/>
              </a:lnSpc>
            </a:pPr>
            <a:endParaRPr lang="en-US" altLang="zh-CN" sz="1600" dirty="0">
              <a:latin typeface="微软雅黑" panose="020B0503020204020204" pitchFamily="34" charset="-122"/>
              <a:ea typeface="微软雅黑" panose="020B0503020204020204" pitchFamily="34" charset="-122"/>
            </a:endParaRPr>
          </a:p>
          <a:p>
            <a:pPr>
              <a:lnSpc>
                <a:spcPct val="125000"/>
              </a:lnSpc>
            </a:pPr>
            <a:r>
              <a:rPr lang="zh-CN" altLang="en-US" sz="1600" dirty="0">
                <a:latin typeface="微软雅黑" panose="020B0503020204020204" pitchFamily="34" charset="-122"/>
                <a:ea typeface="微软雅黑" panose="020B0503020204020204" pitchFamily="34" charset="-122"/>
              </a:rPr>
              <a:t>借助该类信息可以更加方便的对运行应用的运行状态进行了解，同时也有利于对内存，</a:t>
            </a:r>
            <a:r>
              <a:rPr lang="en-US" altLang="zh-CN" sz="1600" dirty="0">
                <a:latin typeface="微软雅黑" panose="020B0503020204020204" pitchFamily="34" charset="-122"/>
                <a:ea typeface="微软雅黑" panose="020B0503020204020204" pitchFamily="34" charset="-122"/>
              </a:rPr>
              <a:t>gc,</a:t>
            </a:r>
            <a:r>
              <a:rPr lang="zh-CN" altLang="en-US" sz="1600" dirty="0">
                <a:latin typeface="微软雅黑" panose="020B0503020204020204" pitchFamily="34" charset="-122"/>
                <a:ea typeface="微软雅黑" panose="020B0503020204020204" pitchFamily="34" charset="-122"/>
              </a:rPr>
              <a:t>线程等问题进行排查和定位，后续将集成更多端点来丰富诊断能力；</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44" y="476672"/>
            <a:ext cx="10515600" cy="568886"/>
          </a:xfrm>
        </p:spPr>
        <p:txBody>
          <a:bodyPr/>
          <a:lstStyle/>
          <a:p>
            <a:r>
              <a:rPr kumimoji="1" lang="zh-CN" altLang="en-US" dirty="0"/>
              <a:t>腾讯云中间件架构</a:t>
            </a:r>
          </a:p>
        </p:txBody>
      </p:sp>
      <p:pic>
        <p:nvPicPr>
          <p:cNvPr id="9" name="图片 8">
            <a:extLst>
              <a:ext uri="{FF2B5EF4-FFF2-40B4-BE49-F238E27FC236}">
                <a16:creationId xmlns:a16="http://schemas.microsoft.com/office/drawing/2014/main" id="{8086C666-60D5-406E-8949-0604429944B8}"/>
              </a:ext>
            </a:extLst>
          </p:cNvPr>
          <p:cNvPicPr>
            <a:picLocks noChangeAspect="1"/>
          </p:cNvPicPr>
          <p:nvPr/>
        </p:nvPicPr>
        <p:blipFill>
          <a:blip r:embed="rId3"/>
          <a:stretch>
            <a:fillRect/>
          </a:stretch>
        </p:blipFill>
        <p:spPr>
          <a:xfrm>
            <a:off x="2268083" y="1412776"/>
            <a:ext cx="7655833" cy="4392488"/>
          </a:xfrm>
          <a:prstGeom prst="rect">
            <a:avLst/>
          </a:prstGeom>
        </p:spPr>
      </p:pic>
    </p:spTree>
    <p:extLst>
      <p:ext uri="{BB962C8B-B14F-4D97-AF65-F5344CB8AC3E}">
        <p14:creationId xmlns:p14="http://schemas.microsoft.com/office/powerpoint/2010/main" val="2652837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TSF </a:t>
            </a:r>
            <a:r>
              <a:rPr lang="zh-CN" altLang="en-US" dirty="0"/>
              <a:t>管控平台</a:t>
            </a:r>
            <a:endParaRPr lang="en-US" dirty="0"/>
          </a:p>
        </p:txBody>
      </p:sp>
      <p:sp>
        <p:nvSpPr>
          <p:cNvPr id="7" name="文本框 6"/>
          <p:cNvSpPr txBox="1"/>
          <p:nvPr/>
        </p:nvSpPr>
        <p:spPr>
          <a:xfrm>
            <a:off x="669605" y="1147867"/>
            <a:ext cx="4134669" cy="737235"/>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-endpoint</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dirty="0">
              <a:latin typeface="微软雅黑" panose="020B0503020204020204" pitchFamily="34" charset="-122"/>
              <a:ea typeface="微软雅黑" panose="020B0503020204020204" pitchFamily="34" charset="-122"/>
            </a:endParaRPr>
          </a:p>
          <a:p>
            <a:endParaRPr lang="en-US" altLang="zh-CN" dirty="0"/>
          </a:p>
        </p:txBody>
      </p:sp>
      <p:sp>
        <p:nvSpPr>
          <p:cNvPr id="5" name="圆角矩形 4"/>
          <p:cNvSpPr/>
          <p:nvPr/>
        </p:nvSpPr>
        <p:spPr>
          <a:xfrm>
            <a:off x="4613275" y="1731010"/>
            <a:ext cx="2966085" cy="1591945"/>
          </a:xfrm>
          <a:prstGeom prst="roundRect">
            <a:avLst/>
          </a:prstGeom>
          <a:extLst>
            <a:ext uri="{909E8E84-426E-40DD-AFC4-6F175D3DCCD1}">
              <a14:hiddenFill xmlns:a14="http://schemas.microsoft.com/office/drawing/2010/main">
                <a:solidFill>
                  <a:schemeClr val="tx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p:cNvSpPr txBox="1"/>
          <p:nvPr/>
        </p:nvSpPr>
        <p:spPr>
          <a:xfrm>
            <a:off x="5616575" y="1951355"/>
            <a:ext cx="959485" cy="368300"/>
          </a:xfrm>
          <a:prstGeom prst="rect">
            <a:avLst/>
          </a:prstGeom>
          <a:noFill/>
        </p:spPr>
        <p:txBody>
          <a:bodyPr wrap="none" rtlCol="0">
            <a:spAutoFit/>
          </a:bodyPr>
          <a:lstStyle/>
          <a:p>
            <a:r>
              <a:rPr lang="en-US" altLang="zh-CN"/>
              <a:t>TSF</a:t>
            </a:r>
            <a:r>
              <a:rPr lang="zh-CN" altLang="en-US"/>
              <a:t>应用</a:t>
            </a:r>
          </a:p>
        </p:txBody>
      </p:sp>
      <p:sp>
        <p:nvSpPr>
          <p:cNvPr id="9" name="流程图: 可选过程 8"/>
          <p:cNvSpPr/>
          <p:nvPr/>
        </p:nvSpPr>
        <p:spPr>
          <a:xfrm>
            <a:off x="5158740" y="2493010"/>
            <a:ext cx="1875155" cy="527050"/>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文本框 9"/>
          <p:cNvSpPr txBox="1"/>
          <p:nvPr/>
        </p:nvSpPr>
        <p:spPr>
          <a:xfrm>
            <a:off x="5365750" y="2524760"/>
            <a:ext cx="1445895" cy="368300"/>
          </a:xfrm>
          <a:prstGeom prst="rect">
            <a:avLst/>
          </a:prstGeom>
          <a:noFill/>
        </p:spPr>
        <p:txBody>
          <a:bodyPr wrap="none" rtlCol="0">
            <a:spAutoFit/>
          </a:bodyPr>
          <a:lstStyle/>
          <a:p>
            <a:r>
              <a:rPr lang="en-US" altLang="zh-CN"/>
              <a:t>tsf-metris sdk</a:t>
            </a:r>
          </a:p>
        </p:txBody>
      </p:sp>
      <p:sp>
        <p:nvSpPr>
          <p:cNvPr id="11" name="流程图: 过程 10"/>
          <p:cNvSpPr/>
          <p:nvPr/>
        </p:nvSpPr>
        <p:spPr>
          <a:xfrm>
            <a:off x="5188585" y="4782820"/>
            <a:ext cx="1800225" cy="86423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流程图: 过程 11"/>
          <p:cNvSpPr/>
          <p:nvPr/>
        </p:nvSpPr>
        <p:spPr>
          <a:xfrm>
            <a:off x="8467090" y="3673475"/>
            <a:ext cx="1800225" cy="86423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流程图: 过程 12"/>
          <p:cNvSpPr/>
          <p:nvPr/>
        </p:nvSpPr>
        <p:spPr>
          <a:xfrm>
            <a:off x="1381125" y="3615690"/>
            <a:ext cx="1973580" cy="97917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文本框 13"/>
          <p:cNvSpPr txBox="1"/>
          <p:nvPr/>
        </p:nvSpPr>
        <p:spPr>
          <a:xfrm>
            <a:off x="5682615" y="5050155"/>
            <a:ext cx="780415" cy="368300"/>
          </a:xfrm>
          <a:prstGeom prst="rect">
            <a:avLst/>
          </a:prstGeom>
          <a:noFill/>
        </p:spPr>
        <p:txBody>
          <a:bodyPr wrap="none" rtlCol="0">
            <a:spAutoFit/>
          </a:bodyPr>
          <a:lstStyle/>
          <a:p>
            <a:r>
              <a:rPr lang="en-US" altLang="zh-CN"/>
              <a:t>consul</a:t>
            </a:r>
          </a:p>
        </p:txBody>
      </p:sp>
      <p:sp>
        <p:nvSpPr>
          <p:cNvPr id="15" name="文本框 14"/>
          <p:cNvSpPr txBox="1"/>
          <p:nvPr/>
        </p:nvSpPr>
        <p:spPr>
          <a:xfrm>
            <a:off x="1680210" y="3834765"/>
            <a:ext cx="1375410" cy="645160"/>
          </a:xfrm>
          <a:prstGeom prst="rect">
            <a:avLst/>
          </a:prstGeom>
          <a:noFill/>
        </p:spPr>
        <p:txBody>
          <a:bodyPr wrap="none" rtlCol="0">
            <a:spAutoFit/>
          </a:bodyPr>
          <a:lstStyle/>
          <a:p>
            <a:r>
              <a:rPr lang="en-US" altLang="zh-CN"/>
              <a:t>oss endpoint</a:t>
            </a:r>
          </a:p>
          <a:p>
            <a:r>
              <a:rPr lang="zh-CN" altLang="zh-CN"/>
              <a:t>      模块</a:t>
            </a:r>
          </a:p>
        </p:txBody>
      </p:sp>
      <p:sp>
        <p:nvSpPr>
          <p:cNvPr id="16" name="文本框 15"/>
          <p:cNvSpPr txBox="1"/>
          <p:nvPr/>
        </p:nvSpPr>
        <p:spPr>
          <a:xfrm>
            <a:off x="8914130" y="3936365"/>
            <a:ext cx="905510" cy="368300"/>
          </a:xfrm>
          <a:prstGeom prst="rect">
            <a:avLst/>
          </a:prstGeom>
          <a:noFill/>
        </p:spPr>
        <p:txBody>
          <a:bodyPr wrap="square" rtlCol="0">
            <a:spAutoFit/>
          </a:bodyPr>
          <a:lstStyle/>
          <a:p>
            <a:r>
              <a:rPr lang="en-US" altLang="zh-CN"/>
              <a:t>   redis</a:t>
            </a:r>
          </a:p>
        </p:txBody>
      </p:sp>
      <p:cxnSp>
        <p:nvCxnSpPr>
          <p:cNvPr id="19" name="直接箭头连接符 18"/>
          <p:cNvCxnSpPr/>
          <p:nvPr/>
        </p:nvCxnSpPr>
        <p:spPr>
          <a:xfrm>
            <a:off x="3359150" y="4105275"/>
            <a:ext cx="1833880" cy="1109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 idx="2"/>
            <a:endCxn id="11" idx="0"/>
          </p:cNvCxnSpPr>
          <p:nvPr/>
        </p:nvCxnSpPr>
        <p:spPr>
          <a:xfrm flipH="1">
            <a:off x="6160770" y="3322955"/>
            <a:ext cx="7620" cy="1459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5" idx="1"/>
            <a:endCxn id="13" idx="0"/>
          </p:cNvCxnSpPr>
          <p:nvPr/>
        </p:nvCxnSpPr>
        <p:spPr>
          <a:xfrm flipH="1">
            <a:off x="2439670" y="2527300"/>
            <a:ext cx="2245360" cy="10883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359150" y="3932555"/>
            <a:ext cx="5093970"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262255" y="3994150"/>
            <a:ext cx="1118870"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44830" y="3815715"/>
            <a:ext cx="411480" cy="368300"/>
          </a:xfrm>
          <a:prstGeom prst="rect">
            <a:avLst/>
          </a:prstGeom>
          <a:noFill/>
        </p:spPr>
        <p:txBody>
          <a:bodyPr wrap="none" rtlCol="0" anchor="t">
            <a:spAutoFit/>
          </a:bodyPr>
          <a:lstStyle/>
          <a:p>
            <a:r>
              <a:rPr lang="zh-CN" altLang="en-US"/>
              <a:t>①</a:t>
            </a:r>
          </a:p>
        </p:txBody>
      </p:sp>
      <p:sp>
        <p:nvSpPr>
          <p:cNvPr id="27" name="文本框 26"/>
          <p:cNvSpPr txBox="1"/>
          <p:nvPr/>
        </p:nvSpPr>
        <p:spPr>
          <a:xfrm>
            <a:off x="4065905" y="4479925"/>
            <a:ext cx="411480" cy="368300"/>
          </a:xfrm>
          <a:prstGeom prst="rect">
            <a:avLst/>
          </a:prstGeom>
          <a:noFill/>
        </p:spPr>
        <p:txBody>
          <a:bodyPr wrap="none" rtlCol="0" anchor="t">
            <a:spAutoFit/>
          </a:bodyPr>
          <a:lstStyle/>
          <a:p>
            <a:r>
              <a:rPr lang="zh-CN" altLang="en-US"/>
              <a:t>②</a:t>
            </a:r>
          </a:p>
        </p:txBody>
      </p:sp>
      <p:sp>
        <p:nvSpPr>
          <p:cNvPr id="28" name="文本框 27"/>
          <p:cNvSpPr txBox="1"/>
          <p:nvPr/>
        </p:nvSpPr>
        <p:spPr>
          <a:xfrm>
            <a:off x="5958840" y="3564255"/>
            <a:ext cx="411480" cy="368300"/>
          </a:xfrm>
          <a:prstGeom prst="rect">
            <a:avLst/>
          </a:prstGeom>
          <a:noFill/>
        </p:spPr>
        <p:txBody>
          <a:bodyPr wrap="none" rtlCol="0" anchor="t">
            <a:spAutoFit/>
          </a:bodyPr>
          <a:lstStyle/>
          <a:p>
            <a:r>
              <a:rPr lang="zh-CN" altLang="en-US"/>
              <a:t>③</a:t>
            </a:r>
          </a:p>
        </p:txBody>
      </p:sp>
      <p:sp>
        <p:nvSpPr>
          <p:cNvPr id="29" name="文本框 28"/>
          <p:cNvSpPr txBox="1"/>
          <p:nvPr/>
        </p:nvSpPr>
        <p:spPr>
          <a:xfrm>
            <a:off x="3315970" y="2887345"/>
            <a:ext cx="349250" cy="368300"/>
          </a:xfrm>
          <a:prstGeom prst="rect">
            <a:avLst/>
          </a:prstGeom>
          <a:noFill/>
        </p:spPr>
        <p:txBody>
          <a:bodyPr wrap="square" rtlCol="0" anchor="t">
            <a:spAutoFit/>
          </a:bodyPr>
          <a:lstStyle/>
          <a:p>
            <a:r>
              <a:rPr lang="zh-CN" altLang="en-US"/>
              <a:t>④</a:t>
            </a:r>
          </a:p>
        </p:txBody>
      </p:sp>
      <p:sp>
        <p:nvSpPr>
          <p:cNvPr id="30" name="文本框 29"/>
          <p:cNvSpPr txBox="1"/>
          <p:nvPr/>
        </p:nvSpPr>
        <p:spPr>
          <a:xfrm>
            <a:off x="4613275" y="3766185"/>
            <a:ext cx="2540000" cy="368300"/>
          </a:xfrm>
          <a:prstGeom prst="rect">
            <a:avLst/>
          </a:prstGeom>
          <a:noFill/>
        </p:spPr>
        <p:txBody>
          <a:bodyPr wrap="square" rtlCol="0" anchor="t">
            <a:spAutoFit/>
          </a:bodyPr>
          <a:lstStyle/>
          <a:p>
            <a:r>
              <a:rPr lang="zh-CN" altLang="en-US"/>
              <a:t>⑤</a:t>
            </a:r>
          </a:p>
        </p:txBody>
      </p:sp>
      <p:sp>
        <p:nvSpPr>
          <p:cNvPr id="31" name="文本框 30"/>
          <p:cNvSpPr txBox="1"/>
          <p:nvPr/>
        </p:nvSpPr>
        <p:spPr>
          <a:xfrm>
            <a:off x="7815580" y="29845"/>
            <a:ext cx="4345305" cy="3169285"/>
          </a:xfrm>
          <a:prstGeom prst="rect">
            <a:avLst/>
          </a:prstGeom>
          <a:noFill/>
        </p:spPr>
        <p:txBody>
          <a:bodyPr wrap="square" rtlCol="0">
            <a:spAutoFit/>
          </a:bodyPr>
          <a:lstStyle/>
          <a:p>
            <a:pPr eaLnBrk="1" latinLnBrk="0" hangingPunct="1">
              <a:lnSpc>
                <a:spcPct val="100000"/>
              </a:lnSpc>
              <a:spcBef>
                <a:spcPts val="600"/>
              </a:spcBef>
              <a:spcAft>
                <a:spcPts val="600"/>
              </a:spcAft>
            </a:pPr>
            <a:r>
              <a:rPr lang="en-US" altLang="zh-CN" sz="1600" dirty="0">
                <a:latin typeface="微软雅黑" panose="020B0503020204020204" pitchFamily="34" charset="-122"/>
                <a:ea typeface="微软雅黑" panose="020B0503020204020204" pitchFamily="34" charset="-122"/>
              </a:rPr>
              <a:t>TSF </a:t>
            </a:r>
            <a:r>
              <a:rPr lang="zh-CN" altLang="en-US" sz="1600" dirty="0">
                <a:latin typeface="微软雅黑" panose="020B0503020204020204" pitchFamily="34" charset="-122"/>
                <a:ea typeface="微软雅黑" panose="020B0503020204020204" pitchFamily="34" charset="-122"/>
              </a:rPr>
              <a:t>端点请求流程：</a:t>
            </a:r>
            <a:endParaRPr lang="en-US" altLang="zh-CN" sz="1600" dirty="0">
              <a:latin typeface="微软雅黑" panose="020B0503020204020204" pitchFamily="34" charset="-122"/>
              <a:ea typeface="微软雅黑" panose="020B0503020204020204" pitchFamily="34" charset="-122"/>
            </a:endParaRPr>
          </a:p>
          <a:p>
            <a:pPr marL="0" indent="0" eaLnBrk="1" latinLnBrk="0" hangingPunct="1">
              <a:lnSpc>
                <a:spcPct val="100000"/>
              </a:lnSpc>
              <a:spcBef>
                <a:spcPts val="600"/>
              </a:spcBef>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控制台访问实例详情页</a:t>
            </a:r>
          </a:p>
          <a:p>
            <a:pPr marL="0" indent="0" eaLnBrk="1" latinLnBrk="0" hangingPunct="1">
              <a:lnSpc>
                <a:spcPct val="100000"/>
              </a:lnSpc>
              <a:spcBef>
                <a:spcPts val="600"/>
              </a:spcBef>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2.oss </a:t>
            </a:r>
            <a:r>
              <a:rPr lang="zh-CN" altLang="en-US" sz="1600" dirty="0">
                <a:latin typeface="微软雅黑" panose="020B0503020204020204" pitchFamily="34" charset="-122"/>
                <a:ea typeface="微软雅黑" panose="020B0503020204020204" pitchFamily="34" charset="-122"/>
              </a:rPr>
              <a:t>端点模块对客户机</a:t>
            </a:r>
            <a:r>
              <a:rPr lang="en-US" altLang="zh-CN" sz="1600" dirty="0">
                <a:latin typeface="微软雅黑" panose="020B0503020204020204" pitchFamily="34" charset="-122"/>
                <a:ea typeface="微软雅黑" panose="020B0503020204020204" pitchFamily="34" charset="-122"/>
              </a:rPr>
              <a:t>consul</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key</a:t>
            </a:r>
            <a:r>
              <a:rPr lang="zh-CN" altLang="en-US" sz="1600" dirty="0">
                <a:latin typeface="微软雅黑" panose="020B0503020204020204" pitchFamily="34" charset="-122"/>
                <a:ea typeface="微软雅黑" panose="020B0503020204020204" pitchFamily="34" charset="-122"/>
              </a:rPr>
              <a:t>进行修改</a:t>
            </a:r>
          </a:p>
          <a:p>
            <a:pPr marL="0" indent="0" eaLnBrk="1" latinLnBrk="0" hangingPunct="1">
              <a:lnSpc>
                <a:spcPct val="100000"/>
              </a:lnSpc>
              <a:spcBef>
                <a:spcPts val="600"/>
              </a:spcBef>
              <a:buFont typeface="Arial" panose="020B0604020202020204" pitchFamily="34" charset="0"/>
              <a:buNone/>
            </a:pPr>
            <a:r>
              <a:rPr lang="en-US" altLang="zh-CN" sz="1600" dirty="0">
                <a:latin typeface="微软雅黑" panose="020B0503020204020204" pitchFamily="34" charset="-122"/>
                <a:ea typeface="微软雅黑" panose="020B0503020204020204" pitchFamily="34" charset="-122"/>
              </a:rPr>
              <a:t>3.tsf-metris sdk</a:t>
            </a:r>
            <a:r>
              <a:rPr lang="zh-CN" altLang="en-US" sz="1600" dirty="0">
                <a:latin typeface="微软雅黑" panose="020B0503020204020204" pitchFamily="34" charset="-122"/>
                <a:ea typeface="微软雅黑" panose="020B0503020204020204" pitchFamily="34" charset="-122"/>
              </a:rPr>
              <a:t>监听到</a:t>
            </a:r>
            <a:r>
              <a:rPr lang="en-US" altLang="zh-CN" sz="1600" dirty="0">
                <a:latin typeface="微软雅黑" panose="020B0503020204020204" pitchFamily="34" charset="-122"/>
                <a:ea typeface="微软雅黑" panose="020B0503020204020204" pitchFamily="34" charset="-122"/>
              </a:rPr>
              <a:t>consul kv</a:t>
            </a:r>
            <a:r>
              <a:rPr lang="zh-CN" altLang="en-US" sz="1600" dirty="0">
                <a:latin typeface="微软雅黑" panose="020B0503020204020204" pitchFamily="34" charset="-122"/>
                <a:ea typeface="微软雅黑" panose="020B0503020204020204" pitchFamily="34" charset="-122"/>
              </a:rPr>
              <a:t>变动，获取端点数据</a:t>
            </a:r>
          </a:p>
          <a:p>
            <a:pPr marL="0" algn="l" eaLnBrk="1" latinLnBrk="0" hangingPunct="1">
              <a:lnSpc>
                <a:spcPct val="100000"/>
              </a:lnSpc>
              <a:spcBef>
                <a:spcPts val="600"/>
              </a:spcBef>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4.tsf应用主动请求oss端点模块，并将端点数据作为请求体</a:t>
            </a:r>
          </a:p>
          <a:p>
            <a:pPr algn="l" eaLnBrk="1" latinLnBrk="0" hangingPunct="1">
              <a:lnSpc>
                <a:spcPct val="100000"/>
              </a:lnSpc>
              <a:spcBef>
                <a:spcPts val="600"/>
              </a:spcBef>
              <a:buNone/>
            </a:pPr>
            <a:r>
              <a:rPr lang="zh-CN" altLang="en-US" sz="1600" dirty="0">
                <a:latin typeface="微软雅黑" panose="020B0503020204020204" pitchFamily="34" charset="-122"/>
                <a:ea typeface="微软雅黑" panose="020B0503020204020204" pitchFamily="34" charset="-122"/>
              </a:rPr>
              <a:t>5.oss端点模块将数据存入redis</a:t>
            </a:r>
          </a:p>
          <a:p>
            <a:pPr algn="l" eaLnBrk="1" latinLnBrk="0" hangingPunct="1">
              <a:lnSpc>
                <a:spcPct val="100000"/>
              </a:lnSpc>
              <a:spcBef>
                <a:spcPts val="600"/>
              </a:spcBef>
              <a:buNone/>
            </a:pPr>
            <a:r>
              <a:rPr lang="zh-CN" altLang="en-US" sz="1600" dirty="0">
                <a:latin typeface="微软雅黑" panose="020B0503020204020204" pitchFamily="34" charset="-122"/>
                <a:ea typeface="微软雅黑" panose="020B0503020204020204" pitchFamily="34" charset="-122"/>
              </a:rPr>
              <a:t>6.oss端点模块从redis中取出</a:t>
            </a:r>
          </a:p>
          <a:p>
            <a:pPr algn="l" eaLnBrk="1" latinLnBrk="0" hangingPunct="1">
              <a:lnSpc>
                <a:spcPct val="100000"/>
              </a:lnSpc>
              <a:spcBef>
                <a:spcPts val="600"/>
              </a:spcBef>
              <a:buNone/>
            </a:pPr>
            <a:r>
              <a:rPr lang="zh-CN" altLang="en-US" sz="1600" dirty="0">
                <a:latin typeface="微软雅黑" panose="020B0503020204020204" pitchFamily="34" charset="-122"/>
                <a:ea typeface="微软雅黑" panose="020B0503020204020204" pitchFamily="34" charset="-122"/>
              </a:rPr>
              <a:t>7.控制台可视化展现</a:t>
            </a:r>
          </a:p>
        </p:txBody>
      </p:sp>
      <p:cxnSp>
        <p:nvCxnSpPr>
          <p:cNvPr id="32" name="直接箭头连接符 31"/>
          <p:cNvCxnSpPr/>
          <p:nvPr/>
        </p:nvCxnSpPr>
        <p:spPr>
          <a:xfrm flipH="1">
            <a:off x="3359150" y="4292600"/>
            <a:ext cx="51123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262255" y="4299585"/>
            <a:ext cx="10801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932930" y="4105275"/>
            <a:ext cx="2540000" cy="368300"/>
          </a:xfrm>
          <a:prstGeom prst="rect">
            <a:avLst/>
          </a:prstGeom>
          <a:noFill/>
        </p:spPr>
        <p:txBody>
          <a:bodyPr wrap="square" rtlCol="0" anchor="t">
            <a:spAutoFit/>
          </a:bodyPr>
          <a:lstStyle/>
          <a:p>
            <a:r>
              <a:rPr lang="zh-CN" altLang="en-US"/>
              <a:t>⑥</a:t>
            </a:r>
          </a:p>
        </p:txBody>
      </p:sp>
      <p:sp>
        <p:nvSpPr>
          <p:cNvPr id="35" name="文本框 34"/>
          <p:cNvSpPr txBox="1"/>
          <p:nvPr/>
        </p:nvSpPr>
        <p:spPr>
          <a:xfrm>
            <a:off x="544830" y="4115435"/>
            <a:ext cx="2540000" cy="368300"/>
          </a:xfrm>
          <a:prstGeom prst="rect">
            <a:avLst/>
          </a:prstGeom>
          <a:noFill/>
        </p:spPr>
        <p:txBody>
          <a:bodyPr wrap="square" rtlCol="0" anchor="t">
            <a:spAutoFit/>
          </a:bodyPr>
          <a:lstStyle/>
          <a:p>
            <a:r>
              <a:rPr lang="zh-CN" altLang="en-US"/>
              <a:t>⑦</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TSF </a:t>
            </a:r>
            <a:r>
              <a:rPr lang="zh-CN" altLang="en-US" dirty="0"/>
              <a:t>管控平台</a:t>
            </a:r>
            <a:endParaRPr lang="en-US" dirty="0"/>
          </a:p>
        </p:txBody>
      </p:sp>
      <p:sp>
        <p:nvSpPr>
          <p:cNvPr id="7" name="文本框 6"/>
          <p:cNvSpPr txBox="1"/>
          <p:nvPr/>
        </p:nvSpPr>
        <p:spPr>
          <a:xfrm>
            <a:off x="669605" y="1147867"/>
            <a:ext cx="4134669" cy="738664"/>
          </a:xfrm>
          <a:prstGeom prst="rect">
            <a:avLst/>
          </a:prstGeom>
          <a:noFill/>
        </p:spPr>
        <p:txBody>
          <a:bodyPr wrap="square" rtlCol="0">
            <a:spAutoFit/>
          </a:bodyPr>
          <a:lstStyle/>
          <a:p>
            <a:r>
              <a:rPr lang="en-US" altLang="zh-CN" sz="2000" b="1" dirty="0" err="1">
                <a:latin typeface="Courier New" panose="02070309020205020404" pitchFamily="49" charset="0"/>
                <a:ea typeface="微软雅黑" panose="020B0503020204020204" pitchFamily="34" charset="-122"/>
                <a:cs typeface="Courier New" panose="02070309020205020404" pitchFamily="49" charset="0"/>
              </a:rPr>
              <a:t>tsf</a:t>
            </a:r>
            <a:r>
              <a:rPr lang="en-US" altLang="zh-CN" sz="2000" b="1" dirty="0">
                <a:latin typeface="Courier New" panose="02070309020205020404" pitchFamily="49" charset="0"/>
                <a:ea typeface="微软雅黑" panose="020B0503020204020204" pitchFamily="34" charset="-122"/>
                <a:cs typeface="Courier New" panose="02070309020205020404" pitchFamily="49" charset="0"/>
              </a:rPr>
              <a:t>-monitor</a:t>
            </a:r>
            <a:r>
              <a:rPr lang="en-US" altLang="zh-CN" sz="2400" b="1"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dirty="0">
              <a:latin typeface="微软雅黑" panose="020B0503020204020204" pitchFamily="34" charset="-122"/>
              <a:ea typeface="微软雅黑" panose="020B0503020204020204" pitchFamily="34" charset="-122"/>
            </a:endParaRPr>
          </a:p>
          <a:p>
            <a:endParaRPr lang="en-US" altLang="zh-CN" dirty="0"/>
          </a:p>
        </p:txBody>
      </p:sp>
      <p:sp>
        <p:nvSpPr>
          <p:cNvPr id="3" name="文本框 2"/>
          <p:cNvSpPr txBox="1"/>
          <p:nvPr/>
        </p:nvSpPr>
        <p:spPr>
          <a:xfrm>
            <a:off x="634581" y="1988840"/>
            <a:ext cx="4630408" cy="3370153"/>
          </a:xfrm>
          <a:prstGeom prst="rect">
            <a:avLst/>
          </a:prstGeom>
          <a:noFill/>
        </p:spPr>
        <p:txBody>
          <a:bodyPr wrap="square" rtlCol="0">
            <a:spAutoFit/>
          </a:bodyPr>
          <a:lstStyle/>
          <a:p>
            <a:pPr marL="342900" indent="-342900">
              <a:lnSpc>
                <a:spcPct val="125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前端配置日志关键词统计信息；</a:t>
            </a:r>
            <a:endParaRPr lang="en-US" altLang="zh-CN" sz="1600" dirty="0">
              <a:latin typeface="微软雅黑" panose="020B0503020204020204" pitchFamily="34" charset="-122"/>
              <a:ea typeface="微软雅黑" panose="020B0503020204020204" pitchFamily="34" charset="-122"/>
            </a:endParaRPr>
          </a:p>
          <a:p>
            <a:pPr marL="342900" indent="-342900">
              <a:lnSpc>
                <a:spcPct val="125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从</a:t>
            </a:r>
            <a:r>
              <a:rPr lang="en-US" altLang="zh-CN" sz="1600" dirty="0" err="1">
                <a:latin typeface="微软雅黑" panose="020B0503020204020204" pitchFamily="34" charset="-122"/>
                <a:ea typeface="微软雅黑" panose="020B0503020204020204" pitchFamily="34" charset="-122"/>
              </a:rPr>
              <a:t>ElasticSearch</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获取该关键词进行聚合之后上报到</a:t>
            </a:r>
            <a:r>
              <a:rPr lang="en-US" altLang="zh-CN" sz="1600" dirty="0">
                <a:latin typeface="微软雅黑" panose="020B0503020204020204" pitchFamily="34" charset="-122"/>
                <a:ea typeface="微软雅黑" panose="020B0503020204020204" pitchFamily="34" charset="-122"/>
              </a:rPr>
              <a:t>barad(</a:t>
            </a:r>
            <a:r>
              <a:rPr lang="zh-CN" altLang="en-US" sz="1600" dirty="0">
                <a:latin typeface="微软雅黑" panose="020B0503020204020204" pitchFamily="34" charset="-122"/>
                <a:ea typeface="微软雅黑" panose="020B0503020204020204" pitchFamily="34" charset="-122"/>
              </a:rPr>
              <a:t>公有云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时序数据库</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独立版</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342900" indent="-342900">
              <a:lnSpc>
                <a:spcPct val="125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rPr>
              <a:t>从</a:t>
            </a:r>
            <a:r>
              <a:rPr lang="en-US" altLang="zh-CN" sz="1600" dirty="0" err="1">
                <a:latin typeface="微软雅黑" panose="020B0503020204020204" pitchFamily="34" charset="-122"/>
                <a:ea typeface="微软雅黑" panose="020B0503020204020204" pitchFamily="34" charset="-122"/>
                <a:sym typeface="+mn-ea"/>
              </a:rPr>
              <a:t>ElasticSearch</a:t>
            </a: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获取服务之间调用信息</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请求量</a:t>
            </a: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成功量</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失败率</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平均耗时</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最大耗时等指标</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聚合之后上报到</a:t>
            </a:r>
            <a:r>
              <a:rPr lang="en-US" altLang="zh-CN" sz="1600" dirty="0">
                <a:latin typeface="微软雅黑" panose="020B0503020204020204" pitchFamily="34" charset="-122"/>
                <a:ea typeface="微软雅黑" panose="020B0503020204020204" pitchFamily="34" charset="-122"/>
                <a:sym typeface="+mn-ea"/>
              </a:rPr>
              <a:t>barad(</a:t>
            </a:r>
            <a:r>
              <a:rPr lang="zh-CN" altLang="en-US" sz="1600" dirty="0">
                <a:latin typeface="微软雅黑" panose="020B0503020204020204" pitchFamily="34" charset="-122"/>
                <a:ea typeface="微软雅黑" panose="020B0503020204020204" pitchFamily="34" charset="-122"/>
                <a:sym typeface="+mn-ea"/>
              </a:rPr>
              <a:t>公有云</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时序数据库</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独立版</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sym typeface="+mn-ea"/>
            </a:endParaRPr>
          </a:p>
          <a:p>
            <a:pPr marL="342900" indent="-342900">
              <a:lnSpc>
                <a:spcPct val="125000"/>
              </a:lnSpc>
              <a:spcBef>
                <a:spcPts val="600"/>
              </a:spcBef>
              <a:buFont typeface="+mj-lt"/>
              <a:buAutoNum type="arabicPeriod"/>
            </a:pPr>
            <a:r>
              <a:rPr lang="zh-CN" altLang="en-US" sz="1600" dirty="0">
                <a:latin typeface="微软雅黑" panose="020B0503020204020204" pitchFamily="34" charset="-122"/>
                <a:ea typeface="微软雅黑" panose="020B0503020204020204" pitchFamily="34" charset="-122"/>
                <a:sym typeface="+mn-ea"/>
              </a:rPr>
              <a:t>由云监控侧来发告警给用户</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公有云</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由</a:t>
            </a:r>
            <a:r>
              <a:rPr lang="en-US" altLang="zh-CN" sz="1600" dirty="0" err="1">
                <a:latin typeface="微软雅黑" panose="020B0503020204020204" pitchFamily="34" charset="-122"/>
                <a:ea typeface="微软雅黑" panose="020B0503020204020204" pitchFamily="34" charset="-122"/>
                <a:sym typeface="+mn-ea"/>
              </a:rPr>
              <a:t>tsf</a:t>
            </a:r>
            <a:r>
              <a:rPr lang="en-US" altLang="zh-CN" sz="1600" dirty="0">
                <a:latin typeface="微软雅黑" panose="020B0503020204020204" pitchFamily="34" charset="-122"/>
                <a:ea typeface="微软雅黑" panose="020B0503020204020204" pitchFamily="34" charset="-122"/>
                <a:sym typeface="+mn-ea"/>
              </a:rPr>
              <a:t>-alarm</a:t>
            </a:r>
            <a:r>
              <a:rPr lang="zh-CN" altLang="en-US" sz="1600" dirty="0">
                <a:latin typeface="微软雅黑" panose="020B0503020204020204" pitchFamily="34" charset="-122"/>
                <a:ea typeface="微软雅黑" panose="020B0503020204020204" pitchFamily="34" charset="-122"/>
                <a:sym typeface="+mn-ea"/>
              </a:rPr>
              <a:t>侧来进行告警分析及发送</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独立版</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a:t>
            </a:r>
            <a:endParaRPr lang="en-US" altLang="zh-CN" sz="1600" dirty="0">
              <a:latin typeface="微软雅黑" panose="020B0503020204020204" pitchFamily="34" charset="-122"/>
              <a:ea typeface="微软雅黑" panose="020B0503020204020204" pitchFamily="34" charset="-122"/>
            </a:endParaRPr>
          </a:p>
          <a:p>
            <a:endParaRPr lang="zh-CN" altLang="en-US" dirty="0"/>
          </a:p>
        </p:txBody>
      </p:sp>
      <p:sp>
        <p:nvSpPr>
          <p:cNvPr id="4" name="文本框 3"/>
          <p:cNvSpPr txBox="1"/>
          <p:nvPr/>
        </p:nvSpPr>
        <p:spPr>
          <a:xfrm>
            <a:off x="6502400" y="1886585"/>
            <a:ext cx="3789680" cy="645160"/>
          </a:xfrm>
          <a:prstGeom prst="rect">
            <a:avLst/>
          </a:prstGeom>
          <a:noFill/>
        </p:spPr>
        <p:txBody>
          <a:bodyPr wrap="square" rtlCol="0">
            <a:spAutoFit/>
          </a:bodyPr>
          <a:lstStyle/>
          <a:p>
            <a:endParaRPr lang="zh-CN" altLang="en-US" dirty="0"/>
          </a:p>
          <a:p>
            <a:endParaRPr lang="zh-CN" altLang="en-US" dirty="0"/>
          </a:p>
        </p:txBody>
      </p:sp>
      <p:pic>
        <p:nvPicPr>
          <p:cNvPr id="5" name="图片 4"/>
          <p:cNvPicPr>
            <a:picLocks noChangeAspect="1"/>
          </p:cNvPicPr>
          <p:nvPr/>
        </p:nvPicPr>
        <p:blipFill>
          <a:blip r:embed="rId2"/>
          <a:stretch>
            <a:fillRect/>
          </a:stretch>
        </p:blipFill>
        <p:spPr>
          <a:xfrm>
            <a:off x="5879976" y="1069376"/>
            <a:ext cx="6014720" cy="50317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d24af4d3-2ce9-43ee-b8d4-1a224eca20f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 y="1839308"/>
            <a:ext cx="8075999" cy="2847442"/>
            <a:chOff x="1" y="1839308"/>
            <a:chExt cx="8075999" cy="2847442"/>
          </a:xfrm>
        </p:grpSpPr>
        <p:sp>
          <p:nvSpPr>
            <p:cNvPr id="5" name="îṥḷîḑé">
              <a:extLst>
                <a:ext uri="{FF2B5EF4-FFF2-40B4-BE49-F238E27FC236}">
                  <a16:creationId xmlns:a16="http://schemas.microsoft.com/office/drawing/2014/main" id="{6BF7A20F-B2F3-4B92-A7B2-4F1A966B1F26}"/>
                </a:ext>
              </a:extLst>
            </p:cNvPr>
            <p:cNvSpPr/>
            <p:nvPr/>
          </p:nvSpPr>
          <p:spPr>
            <a:xfrm>
              <a:off x="1" y="1839308"/>
              <a:ext cx="8075999" cy="2847442"/>
            </a:xfrm>
            <a:prstGeom prst="homePlate">
              <a:avLst>
                <a:gd name="adj" fmla="val 36237"/>
              </a:avLst>
            </a:prstGeom>
            <a:blipFill>
              <a:blip r:embed="rId3"/>
              <a:srcRect/>
              <a:stretch>
                <a:fillRect t="-29902" b="-2963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ísļiḓe">
              <a:extLst>
                <a:ext uri="{FF2B5EF4-FFF2-40B4-BE49-F238E27FC236}">
                  <a16:creationId xmlns:a16="http://schemas.microsoft.com/office/drawing/2014/main" id="{09D616C8-4052-4EC1-A4DE-EB61A6A37543}"/>
                </a:ext>
              </a:extLst>
            </p:cNvPr>
            <p:cNvGrpSpPr/>
            <p:nvPr/>
          </p:nvGrpSpPr>
          <p:grpSpPr>
            <a:xfrm>
              <a:off x="3519288" y="2573916"/>
              <a:ext cx="689718" cy="689717"/>
              <a:chOff x="6363342" y="2470055"/>
              <a:chExt cx="689718" cy="689717"/>
            </a:xfrm>
          </p:grpSpPr>
          <p:sp>
            <p:nvSpPr>
              <p:cNvPr id="20" name="íṥḷíḋê">
                <a:extLst>
                  <a:ext uri="{FF2B5EF4-FFF2-40B4-BE49-F238E27FC236}">
                    <a16:creationId xmlns:a16="http://schemas.microsoft.com/office/drawing/2014/main" id="{8891A826-7E09-4868-B72D-CA1586F11B8F}"/>
                  </a:ext>
                </a:extLst>
              </p:cNvPr>
              <p:cNvSpPr/>
              <p:nvPr/>
            </p:nvSpPr>
            <p:spPr bwMode="auto">
              <a:xfrm>
                <a:off x="6511964" y="2626130"/>
                <a:ext cx="392474" cy="377566"/>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blipFill>
                <a:blip r:embed="rId4"/>
                <a:srcRect/>
                <a:stretch>
                  <a:fillRect l="-36662" r="-34363"/>
                </a:stretch>
              </a:blipFill>
              <a:ln>
                <a:noFill/>
              </a:ln>
            </p:spPr>
          </p:sp>
          <p:sp>
            <p:nvSpPr>
              <p:cNvPr id="19" name="ïṧḻíde">
                <a:extLst>
                  <a:ext uri="{FF2B5EF4-FFF2-40B4-BE49-F238E27FC236}">
                    <a16:creationId xmlns:a16="http://schemas.microsoft.com/office/drawing/2014/main" id="{469507C2-F27B-40F3-995D-8AB78A3AB797}"/>
                  </a:ext>
                </a:extLst>
              </p:cNvPr>
              <p:cNvSpPr/>
              <p:nvPr/>
            </p:nvSpPr>
            <p:spPr>
              <a:xfrm>
                <a:off x="6363342" y="2470055"/>
                <a:ext cx="689718" cy="689717"/>
              </a:xfrm>
              <a:prstGeom prst="ellipse">
                <a:avLst/>
              </a:prstGeom>
              <a:blipFill>
                <a:blip r:embed="rId4"/>
                <a:srcRect/>
                <a:stretch>
                  <a:fillRect l="-39604" r="-38173"/>
                </a:stretch>
              </a:blip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p>
            </p:txBody>
          </p:sp>
        </p:grpSp>
      </p:grpSp>
      <p:sp>
        <p:nvSpPr>
          <p:cNvPr id="22" name="单圆角矩形 21"/>
          <p:cNvSpPr/>
          <p:nvPr/>
        </p:nvSpPr>
        <p:spPr>
          <a:xfrm>
            <a:off x="10704512" y="1844824"/>
            <a:ext cx="1296144" cy="2304256"/>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2"/>
          <p:cNvSpPr/>
          <p:nvPr/>
        </p:nvSpPr>
        <p:spPr>
          <a:xfrm>
            <a:off x="1919536" y="3318320"/>
            <a:ext cx="3850655" cy="584775"/>
          </a:xfrm>
          <a:prstGeom prst="rect">
            <a:avLst/>
          </a:prstGeom>
        </p:spPr>
        <p:txBody>
          <a:bodyPr wrap="square">
            <a:spAutoFit/>
          </a:bodyPr>
          <a:lstStyle/>
          <a:p>
            <a:pPr algn="ctr"/>
            <a:r>
              <a:rPr kumimoji="1" lang="en-US" altLang="zh-CN" sz="3200" b="1" dirty="0">
                <a:solidFill>
                  <a:srgbClr val="00A3FF"/>
                </a:solidFill>
                <a:latin typeface="微软雅黑" panose="020B0503020204020204" pitchFamily="34" charset="-122"/>
                <a:ea typeface="微软雅黑" panose="020B0503020204020204" pitchFamily="34" charset="-122"/>
                <a:cs typeface="+mn-ea"/>
                <a:sym typeface="+mn-lt"/>
              </a:rPr>
              <a:t>TSF</a:t>
            </a:r>
            <a:r>
              <a:rPr kumimoji="1" lang="zh-CN" altLang="en-US" sz="3200" b="1" dirty="0">
                <a:solidFill>
                  <a:srgbClr val="00A3FF"/>
                </a:solidFill>
                <a:latin typeface="微软雅黑" panose="020B0503020204020204" pitchFamily="34" charset="-122"/>
                <a:ea typeface="微软雅黑" panose="020B0503020204020204" pitchFamily="34" charset="-122"/>
                <a:cs typeface="+mn-ea"/>
                <a:sym typeface="+mn-lt"/>
              </a:rPr>
              <a:t>基础服务组件</a:t>
            </a:r>
            <a:endParaRPr kumimoji="1" lang="en-US" altLang="zh-CN" sz="3200" b="1" dirty="0">
              <a:solidFill>
                <a:srgbClr val="00A3FF"/>
              </a:solidFill>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211ABFFA-D5A3-4A9F-830C-8C13C99C2210}"/>
              </a:ext>
            </a:extLst>
          </p:cNvPr>
          <p:cNvPicPr>
            <a:picLocks noChangeAspect="1"/>
          </p:cNvPicPr>
          <p:nvPr/>
        </p:nvPicPr>
        <p:blipFill>
          <a:blip r:embed="rId5"/>
          <a:stretch>
            <a:fillRect/>
          </a:stretch>
        </p:blipFill>
        <p:spPr>
          <a:xfrm>
            <a:off x="8040216" y="1923727"/>
            <a:ext cx="3923130" cy="2160240"/>
          </a:xfrm>
          <a:prstGeom prst="rect">
            <a:avLst/>
          </a:prstGeom>
        </p:spPr>
      </p:pic>
    </p:spTree>
    <p:extLst>
      <p:ext uri="{BB962C8B-B14F-4D97-AF65-F5344CB8AC3E}">
        <p14:creationId xmlns:p14="http://schemas.microsoft.com/office/powerpoint/2010/main" val="112767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840198" y="4474205"/>
            <a:ext cx="12192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itchFamily="34" charset="0"/>
              </a:rPr>
            </a:br>
            <a:endParaRPr kumimoji="0" lang="zh-CN" altLang="zh-CN" sz="1800" b="0" i="0" u="none" strike="noStrike" cap="none" normalizeH="0" baseline="0">
              <a:ln>
                <a:noFill/>
              </a:ln>
              <a:solidFill>
                <a:schemeClr val="tx1"/>
              </a:solidFill>
              <a:effectLst/>
              <a:latin typeface="Arial" pitchFamily="34"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1045770454"/>
              </p:ext>
            </p:extLst>
          </p:nvPr>
        </p:nvGraphicFramePr>
        <p:xfrm>
          <a:off x="838200" y="1196752"/>
          <a:ext cx="10515600" cy="2632779"/>
        </p:xfrm>
        <a:graphic>
          <a:graphicData uri="http://schemas.openxmlformats.org/drawingml/2006/table">
            <a:tbl>
              <a:tblPr/>
              <a:tblGrid>
                <a:gridCol w="2088232">
                  <a:extLst>
                    <a:ext uri="{9D8B030D-6E8A-4147-A177-3AD203B41FA5}">
                      <a16:colId xmlns:a16="http://schemas.microsoft.com/office/drawing/2014/main" val="20000"/>
                    </a:ext>
                  </a:extLst>
                </a:gridCol>
                <a:gridCol w="1873424">
                  <a:extLst>
                    <a:ext uri="{9D8B030D-6E8A-4147-A177-3AD203B41FA5}">
                      <a16:colId xmlns:a16="http://schemas.microsoft.com/office/drawing/2014/main" val="20001"/>
                    </a:ext>
                  </a:extLst>
                </a:gridCol>
                <a:gridCol w="6553944">
                  <a:extLst>
                    <a:ext uri="{9D8B030D-6E8A-4147-A177-3AD203B41FA5}">
                      <a16:colId xmlns:a16="http://schemas.microsoft.com/office/drawing/2014/main" val="20002"/>
                    </a:ext>
                  </a:extLst>
                </a:gridCol>
              </a:tblGrid>
              <a:tr h="409651">
                <a:tc>
                  <a:txBody>
                    <a:bodyPr/>
                    <a:lstStyle/>
                    <a:p>
                      <a:pPr algn="l" fontAlgn="b"/>
                      <a:r>
                        <a:rPr lang="zh-CN" altLang="en-US" sz="1400" b="1" dirty="0">
                          <a:effectLst/>
                          <a:latin typeface="微软雅黑" pitchFamily="34" charset="-122"/>
                          <a:ea typeface="微软雅黑" pitchFamily="34" charset="-122"/>
                        </a:rPr>
                        <a:t>组件名称</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tc>
                  <a:txBody>
                    <a:bodyPr/>
                    <a:lstStyle/>
                    <a:p>
                      <a:pPr algn="l" fontAlgn="b"/>
                      <a:r>
                        <a:rPr lang="zh-CN" altLang="en-US" sz="1400" b="1" dirty="0">
                          <a:effectLst/>
                          <a:latin typeface="微软雅黑" pitchFamily="34" charset="-122"/>
                          <a:ea typeface="微软雅黑" pitchFamily="34" charset="-122"/>
                        </a:rPr>
                        <a:t>组件功能</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tc>
                  <a:txBody>
                    <a:bodyPr/>
                    <a:lstStyle/>
                    <a:p>
                      <a:pPr algn="l" fontAlgn="b"/>
                      <a:r>
                        <a:rPr lang="zh-CN" altLang="en-US" sz="1400" b="1" dirty="0">
                          <a:effectLst/>
                          <a:latin typeface="微软雅黑" pitchFamily="34" charset="-122"/>
                          <a:ea typeface="微软雅黑" pitchFamily="34" charset="-122"/>
                        </a:rPr>
                        <a:t>功能描述</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504056">
                <a:tc>
                  <a:txBody>
                    <a:bodyPr/>
                    <a:lstStyle/>
                    <a:p>
                      <a:pPr fontAlgn="t"/>
                      <a:r>
                        <a:rPr lang="en-US" altLang="zh-CN" sz="1400" dirty="0" err="1">
                          <a:effectLst/>
                          <a:latin typeface="微软雅黑" pitchFamily="34" charset="-122"/>
                          <a:ea typeface="微软雅黑" pitchFamily="34" charset="-122"/>
                        </a:rPr>
                        <a:t>elasticsearch</a:t>
                      </a:r>
                      <a:endParaRPr lang="en-US" altLang="zh-CN" sz="14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ltLang="zh-CN" sz="1400" dirty="0">
                          <a:effectLst/>
                          <a:latin typeface="微软雅黑" pitchFamily="34" charset="-122"/>
                          <a:ea typeface="微软雅黑" pitchFamily="34" charset="-122"/>
                        </a:rPr>
                        <a:t>es</a:t>
                      </a:r>
                      <a:r>
                        <a:rPr lang="zh-CN" altLang="en-US" sz="1400" dirty="0">
                          <a:effectLst/>
                          <a:latin typeface="微软雅黑" pitchFamily="34" charset="-122"/>
                          <a:ea typeface="微软雅黑" pitchFamily="34" charset="-122"/>
                        </a:rPr>
                        <a:t>集群，日志存储与检索</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dirty="0">
                          <a:effectLst/>
                          <a:latin typeface="微软雅黑" pitchFamily="34" charset="-122"/>
                          <a:ea typeface="微软雅黑" pitchFamily="34" charset="-122"/>
                        </a:rPr>
                        <a:t>日志存储、日志分析、全文检索、数据可视化</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504056">
                <a:tc>
                  <a:txBody>
                    <a:bodyPr/>
                    <a:lstStyle/>
                    <a:p>
                      <a:pPr fontAlgn="t"/>
                      <a:r>
                        <a:rPr lang="en-US" altLang="zh-CN" sz="1400" dirty="0" err="1">
                          <a:effectLst/>
                          <a:latin typeface="微软雅黑" pitchFamily="34" charset="-122"/>
                          <a:ea typeface="微软雅黑" pitchFamily="34" charset="-122"/>
                        </a:rPr>
                        <a:t>ctsdb</a:t>
                      </a:r>
                      <a:endParaRPr lang="en-US" altLang="zh-CN" sz="14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CN" altLang="en-US" sz="1400" dirty="0">
                          <a:effectLst/>
                          <a:latin typeface="微软雅黑" pitchFamily="34" charset="-122"/>
                          <a:ea typeface="微软雅黑" pitchFamily="34" charset="-122"/>
                        </a:rPr>
                        <a:t>时序数据库</a:t>
                      </a:r>
                      <a:endParaRPr lang="en-US" altLang="zh-CN" sz="14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CN" altLang="en-US" sz="1400" dirty="0">
                          <a:effectLst/>
                          <a:latin typeface="微软雅黑" pitchFamily="34" charset="-122"/>
                          <a:ea typeface="微软雅黑" pitchFamily="34" charset="-122"/>
                        </a:rPr>
                        <a:t>监控数据存储与检索，时序数据的高性能低成本存储、超强聚合分析能力</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46002106"/>
                  </a:ext>
                </a:extLst>
              </a:tr>
              <a:tr h="504056">
                <a:tc>
                  <a:txBody>
                    <a:bodyPr/>
                    <a:lstStyle/>
                    <a:p>
                      <a:pPr fontAlgn="t"/>
                      <a:r>
                        <a:rPr lang="en-US" altLang="zh-CN" sz="1400" dirty="0" err="1">
                          <a:effectLst/>
                          <a:latin typeface="微软雅黑" pitchFamily="34" charset="-122"/>
                          <a:ea typeface="微软雅黑" pitchFamily="34" charset="-122"/>
                        </a:rPr>
                        <a:t>tsf</a:t>
                      </a:r>
                      <a:r>
                        <a:rPr lang="en-US" altLang="zh-CN" sz="1400" dirty="0">
                          <a:effectLst/>
                          <a:latin typeface="微软雅黑" pitchFamily="34" charset="-122"/>
                          <a:ea typeface="微软雅黑" pitchFamily="34" charset="-122"/>
                        </a:rPr>
                        <a:t>-consul-access</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ltLang="zh-CN" sz="1400" dirty="0">
                          <a:effectLst/>
                          <a:latin typeface="微软雅黑" pitchFamily="34" charset="-122"/>
                          <a:ea typeface="微软雅黑" pitchFamily="34" charset="-122"/>
                        </a:rPr>
                        <a:t>tsf-consul-server</a:t>
                      </a:r>
                      <a:r>
                        <a:rPr lang="zh-CN" altLang="zh-CN" sz="1400" dirty="0">
                          <a:effectLst/>
                          <a:latin typeface="微软雅黑" pitchFamily="34" charset="-122"/>
                          <a:ea typeface="微软雅黑" pitchFamily="34" charset="-122"/>
                        </a:rPr>
                        <a:t>的接入层</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dirty="0">
                          <a:effectLst/>
                          <a:latin typeface="微软雅黑" pitchFamily="34" charset="-122"/>
                          <a:ea typeface="微软雅黑" pitchFamily="34" charset="-122"/>
                          <a:sym typeface="+mn-ea"/>
                        </a:rPr>
                        <a:t>对</a:t>
                      </a:r>
                      <a:r>
                        <a:rPr lang="en-US" altLang="zh-CN" sz="1400" dirty="0">
                          <a:effectLst/>
                          <a:latin typeface="微软雅黑" pitchFamily="34" charset="-122"/>
                          <a:ea typeface="微软雅黑" pitchFamily="34" charset="-122"/>
                          <a:sym typeface="+mn-ea"/>
                        </a:rPr>
                        <a:t>Consul</a:t>
                      </a:r>
                      <a:r>
                        <a:rPr lang="zh-CN" altLang="en-US" sz="1400" dirty="0">
                          <a:effectLst/>
                          <a:latin typeface="微软雅黑" pitchFamily="34" charset="-122"/>
                          <a:ea typeface="微软雅黑" pitchFamily="34" charset="-122"/>
                          <a:sym typeface="+mn-ea"/>
                        </a:rPr>
                        <a:t>请求的鉴权，限流和转发等功能</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504056">
                <a:tc>
                  <a:txBody>
                    <a:bodyPr/>
                    <a:lstStyle/>
                    <a:p>
                      <a:pPr fontAlgn="t"/>
                      <a:r>
                        <a:rPr lang="en-US" altLang="zh-CN" sz="1400" dirty="0" err="1">
                          <a:effectLst/>
                          <a:latin typeface="微软雅黑" pitchFamily="34" charset="-122"/>
                          <a:ea typeface="微软雅黑" pitchFamily="34" charset="-122"/>
                        </a:rPr>
                        <a:t>tsf</a:t>
                      </a:r>
                      <a:r>
                        <a:rPr lang="en-US" altLang="zh-CN" sz="1400" dirty="0">
                          <a:effectLst/>
                          <a:latin typeface="微软雅黑" pitchFamily="34" charset="-122"/>
                          <a:ea typeface="微软雅黑" pitchFamily="34" charset="-122"/>
                        </a:rPr>
                        <a:t>-consul-server</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ltLang="zh-CN" sz="1400" dirty="0">
                          <a:effectLst/>
                          <a:latin typeface="微软雅黑" pitchFamily="34" charset="-122"/>
                          <a:ea typeface="微软雅黑" pitchFamily="34" charset="-122"/>
                        </a:rPr>
                        <a:t>consul</a:t>
                      </a:r>
                      <a:r>
                        <a:rPr lang="zh-CN" altLang="en-US" sz="1400" dirty="0">
                          <a:effectLst/>
                          <a:latin typeface="微软雅黑" pitchFamily="34" charset="-122"/>
                          <a:ea typeface="微软雅黑" pitchFamily="34" charset="-122"/>
                        </a:rPr>
                        <a:t>集群，存储业务数据</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dirty="0">
                          <a:effectLst/>
                          <a:latin typeface="微软雅黑" pitchFamily="34" charset="-122"/>
                          <a:ea typeface="微软雅黑" pitchFamily="34" charset="-122"/>
                        </a:rPr>
                        <a:t>服务注册发现中心，分布式配置中心，分布式服务鉴权中心等</a:t>
                      </a:r>
                      <a:endParaRPr lang="en-US" altLang="zh-CN" sz="14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itle 1"/>
          <p:cNvSpPr txBox="1"/>
          <p:nvPr/>
        </p:nvSpPr>
        <p:spPr bwMode="auto">
          <a:xfrm>
            <a:off x="263352" y="240396"/>
            <a:ext cx="11665296" cy="568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2400" b="1" kern="1200">
                <a:solidFill>
                  <a:srgbClr val="006EFF"/>
                </a:solidFill>
                <a:latin typeface="微软雅黑" pitchFamily="34" charset="-122"/>
                <a:ea typeface="微软雅黑" pitchFamily="34" charset="-122"/>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a:lstStyle>
          <a:p>
            <a:r>
              <a:rPr lang="en-US" altLang="zh-CN" sz="3200" dirty="0"/>
              <a:t>TSF</a:t>
            </a:r>
            <a:r>
              <a:rPr lang="zh-CN" altLang="en-US" sz="3200" dirty="0"/>
              <a:t>基础服务组件介绍</a:t>
            </a:r>
            <a:endParaRPr lang="en-US" sz="3200" dirty="0"/>
          </a:p>
        </p:txBody>
      </p:sp>
    </p:spTree>
    <p:extLst>
      <p:ext uri="{BB962C8B-B14F-4D97-AF65-F5344CB8AC3E}">
        <p14:creationId xmlns:p14="http://schemas.microsoft.com/office/powerpoint/2010/main" val="1211111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45640" y="2411033"/>
            <a:ext cx="4862328" cy="2339102"/>
          </a:xfrm>
          <a:prstGeom prst="rect">
            <a:avLst/>
          </a:prstGeom>
          <a:noFill/>
        </p:spPr>
        <p:txBody>
          <a:bodyPr wrap="square" rtlCol="0">
            <a:spAutoFit/>
          </a:bodyPr>
          <a:lstStyle/>
          <a:p>
            <a:endParaRPr kumimoji="1" lang="zh-CN" altLang="en-US" sz="1600" dirty="0"/>
          </a:p>
          <a:p>
            <a:pPr marL="342900" indent="-342900">
              <a:buFont typeface="Arial" panose="020B0604020202020204" pitchFamily="34" charset="0"/>
              <a:buChar char="•"/>
            </a:pPr>
            <a:r>
              <a:rPr kumimoji="1" lang="zh-CN" altLang="en-US" sz="1600" dirty="0">
                <a:latin typeface="Microsoft YaHei" charset="-122"/>
                <a:ea typeface="Microsoft YaHei" charset="-122"/>
                <a:cs typeface="Microsoft YaHei" charset="-122"/>
              </a:rPr>
              <a:t>集群、节点、分片和副本</a:t>
            </a:r>
            <a:endParaRPr kumimoji="1" lang="en-US" altLang="zh-CN" sz="1600" dirty="0">
              <a:latin typeface="Microsoft YaHei" charset="-122"/>
              <a:ea typeface="Microsoft YaHei" charset="-122"/>
              <a:cs typeface="Microsoft YaHei" charset="-122"/>
            </a:endParaRPr>
          </a:p>
          <a:p>
            <a:pPr marL="342900" indent="-342900">
              <a:buFont typeface="Arial" panose="020B0604020202020204" pitchFamily="34" charset="0"/>
              <a:buChar char="•"/>
            </a:pPr>
            <a:endParaRPr kumimoji="1" lang="en-US" altLang="zh-CN" sz="1600" dirty="0">
              <a:latin typeface="Microsoft YaHei" charset="-122"/>
              <a:ea typeface="Microsoft YaHei" charset="-122"/>
              <a:cs typeface="Microsoft YaHei" charset="-122"/>
            </a:endParaRPr>
          </a:p>
          <a:p>
            <a:pPr marL="342900" indent="-342900">
              <a:buFont typeface="Arial" panose="020B0604020202020204" pitchFamily="34" charset="0"/>
              <a:buChar char="•"/>
            </a:pPr>
            <a:r>
              <a:rPr kumimoji="1" lang="zh-CN" altLang="en-US" sz="1600" dirty="0">
                <a:latin typeface="Microsoft YaHei" charset="-122"/>
                <a:ea typeface="Microsoft YaHei" charset="-122"/>
                <a:cs typeface="Microsoft YaHei" charset="-122"/>
              </a:rPr>
              <a:t>故障处理和转移</a:t>
            </a:r>
            <a:endParaRPr kumimoji="1" lang="en-US" altLang="zh-CN" sz="1600" dirty="0">
              <a:latin typeface="Microsoft YaHei" charset="-122"/>
              <a:ea typeface="Microsoft YaHei" charset="-122"/>
              <a:cs typeface="Microsoft YaHei" charset="-122"/>
            </a:endParaRPr>
          </a:p>
          <a:p>
            <a:pPr marL="342900" indent="-342900">
              <a:buFont typeface="Arial" panose="020B0604020202020204" pitchFamily="34" charset="0"/>
              <a:buChar char="•"/>
            </a:pPr>
            <a:endParaRPr kumimoji="1" lang="en-US" altLang="zh-CN" sz="1600" dirty="0">
              <a:latin typeface="Microsoft YaHei" charset="-122"/>
              <a:ea typeface="Microsoft YaHei" charset="-122"/>
              <a:cs typeface="Microsoft YaHei" charset="-122"/>
            </a:endParaRPr>
          </a:p>
          <a:p>
            <a:pPr marL="342900" indent="-342900">
              <a:buFont typeface="Arial" panose="020B0604020202020204" pitchFamily="34" charset="0"/>
              <a:buChar char="•"/>
            </a:pPr>
            <a:r>
              <a:rPr kumimoji="1" lang="zh-CN" altLang="en-US" sz="1600" dirty="0">
                <a:latin typeface="Microsoft YaHei" charset="-122"/>
                <a:ea typeface="Microsoft YaHei" charset="-122"/>
                <a:cs typeface="Microsoft YaHei" charset="-122"/>
              </a:rPr>
              <a:t>垂直扩容和水平扩容</a:t>
            </a:r>
          </a:p>
          <a:p>
            <a:pPr marL="342900" indent="-342900">
              <a:buAutoNum type="arabicPeriod"/>
            </a:pPr>
            <a:endParaRPr kumimoji="1" lang="zh-CN" altLang="en-US" sz="1400" dirty="0">
              <a:latin typeface="Microsoft YaHei" charset="-122"/>
              <a:ea typeface="Microsoft YaHei" charset="-122"/>
              <a:cs typeface="Microsoft YaHei" charset="-122"/>
            </a:endParaRPr>
          </a:p>
          <a:p>
            <a:endParaRPr kumimoji="1" lang="zh-CN" altLang="en-US" dirty="0"/>
          </a:p>
          <a:p>
            <a:endParaRPr kumimoji="1" lang="en-US" altLang="zh-CN" dirty="0"/>
          </a:p>
        </p:txBody>
      </p:sp>
      <p:sp>
        <p:nvSpPr>
          <p:cNvPr id="5" name="文本框 4"/>
          <p:cNvSpPr txBox="1"/>
          <p:nvPr/>
        </p:nvSpPr>
        <p:spPr>
          <a:xfrm>
            <a:off x="911424" y="1189677"/>
            <a:ext cx="8568952" cy="615553"/>
          </a:xfrm>
          <a:prstGeom prst="rect">
            <a:avLst/>
          </a:prstGeom>
          <a:noFill/>
        </p:spPr>
        <p:txBody>
          <a:bodyPr wrap="square" rtlCol="0">
            <a:spAutoFit/>
          </a:bodyPr>
          <a:lstStyle/>
          <a:p>
            <a:r>
              <a:rPr kumimoji="1" lang="zh-CN" altLang="en-US" sz="1600" dirty="0">
                <a:latin typeface="Microsoft YaHei" charset="-122"/>
                <a:ea typeface="Microsoft YaHei" charset="-122"/>
              </a:rPr>
              <a:t>组件提供 </a:t>
            </a:r>
            <a:r>
              <a:rPr kumimoji="1" lang="en-US" altLang="zh-CN" sz="1600" dirty="0">
                <a:latin typeface="Microsoft YaHei" charset="-122"/>
                <a:ea typeface="Microsoft YaHei" charset="-122"/>
              </a:rPr>
              <a:t>TSF</a:t>
            </a:r>
            <a:r>
              <a:rPr kumimoji="1" lang="zh-CN" altLang="en-US" sz="1600" dirty="0">
                <a:latin typeface="Microsoft YaHei" charset="-122"/>
                <a:ea typeface="Microsoft YaHei" charset="-122"/>
              </a:rPr>
              <a:t> 功能：</a:t>
            </a:r>
            <a:r>
              <a:rPr lang="zh-CN" altLang="en-US" sz="1600" dirty="0">
                <a:latin typeface="微软雅黑" pitchFamily="34" charset="-122"/>
                <a:ea typeface="微软雅黑" pitchFamily="34" charset="-122"/>
              </a:rPr>
              <a:t>日志存储、日志分析、全文检索、数据可视化</a:t>
            </a:r>
          </a:p>
          <a:p>
            <a:endParaRPr kumimoji="1" lang="zh-CN" altLang="en-US" dirty="0"/>
          </a:p>
        </p:txBody>
      </p:sp>
      <p:sp>
        <p:nvSpPr>
          <p:cNvPr id="8" name="文本框 7"/>
          <p:cNvSpPr txBox="1"/>
          <p:nvPr/>
        </p:nvSpPr>
        <p:spPr>
          <a:xfrm>
            <a:off x="904216" y="1795480"/>
            <a:ext cx="7398500" cy="615553"/>
          </a:xfrm>
          <a:prstGeom prst="rect">
            <a:avLst/>
          </a:prstGeom>
          <a:noFill/>
        </p:spPr>
        <p:txBody>
          <a:bodyPr wrap="none" rtlCol="0">
            <a:spAutoFit/>
          </a:bodyPr>
          <a:lstStyle/>
          <a:p>
            <a:r>
              <a:rPr kumimoji="1" lang="zh-CN" altLang="en-US" sz="1600" dirty="0">
                <a:latin typeface="Microsoft YaHei" charset="-122"/>
                <a:ea typeface="Microsoft YaHei" charset="-122"/>
                <a:cs typeface="Microsoft YaHei" charset="-122"/>
              </a:rPr>
              <a:t>应用性能管理系统</a:t>
            </a:r>
            <a:r>
              <a:rPr kumimoji="1" lang="en-US" altLang="zh-CN" sz="1600" dirty="0" err="1">
                <a:latin typeface="Microsoft YaHei" charset="-122"/>
                <a:ea typeface="Microsoft YaHei" charset="-122"/>
                <a:cs typeface="Microsoft YaHei" charset="-122"/>
              </a:rPr>
              <a:t>ElasticSearch</a:t>
            </a:r>
            <a:r>
              <a:rPr kumimoji="1" lang="zh-CN" altLang="en-US" sz="1600" dirty="0">
                <a:latin typeface="Microsoft YaHei" charset="-122"/>
                <a:ea typeface="Microsoft YaHei" charset="-122"/>
                <a:cs typeface="Microsoft YaHei" charset="-122"/>
              </a:rPr>
              <a:t>集群通过以下机制提供高可用性和可靠性保证：</a:t>
            </a:r>
          </a:p>
          <a:p>
            <a:endParaRPr kumimoji="1" lang="zh-CN" altLang="en-US" dirty="0"/>
          </a:p>
        </p:txBody>
      </p:sp>
      <p:sp>
        <p:nvSpPr>
          <p:cNvPr id="9" name="Title 1"/>
          <p:cNvSpPr>
            <a:spLocks noGrp="1"/>
          </p:cNvSpPr>
          <p:nvPr>
            <p:ph type="title"/>
          </p:nvPr>
        </p:nvSpPr>
        <p:spPr>
          <a:xfrm>
            <a:off x="263352" y="240396"/>
            <a:ext cx="11665296" cy="568886"/>
          </a:xfrm>
        </p:spPr>
        <p:txBody>
          <a:bodyPr/>
          <a:lstStyle/>
          <a:p>
            <a:r>
              <a:rPr lang="zh-CN" altLang="en-US" sz="3200" dirty="0"/>
              <a:t>时序数据库</a:t>
            </a:r>
            <a:r>
              <a:rPr lang="en-US" altLang="zh-CN" sz="3200" dirty="0"/>
              <a:t>  </a:t>
            </a:r>
            <a:endParaRPr lang="en-US" sz="3200" dirty="0"/>
          </a:p>
        </p:txBody>
      </p:sp>
    </p:spTree>
    <p:extLst>
      <p:ext uri="{BB962C8B-B14F-4D97-AF65-F5344CB8AC3E}">
        <p14:creationId xmlns:p14="http://schemas.microsoft.com/office/powerpoint/2010/main" val="1442480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63352" y="240396"/>
            <a:ext cx="11665296" cy="568886"/>
          </a:xfrm>
        </p:spPr>
        <p:txBody>
          <a:bodyPr/>
          <a:lstStyle/>
          <a:p>
            <a:r>
              <a:rPr lang="zh-CN" altLang="en-US" sz="3200" dirty="0"/>
              <a:t>时序数据库</a:t>
            </a:r>
            <a:r>
              <a:rPr lang="en-US" altLang="zh-CN" sz="3200" dirty="0"/>
              <a:t> CTSDB </a:t>
            </a:r>
            <a:endParaRPr lang="en-US" sz="3200" dirty="0"/>
          </a:p>
        </p:txBody>
      </p:sp>
      <p:graphicFrame>
        <p:nvGraphicFramePr>
          <p:cNvPr id="2" name="表格 1"/>
          <p:cNvGraphicFramePr>
            <a:graphicFrameLocks noGrp="1"/>
          </p:cNvGraphicFramePr>
          <p:nvPr>
            <p:extLst>
              <p:ext uri="{D42A27DB-BD31-4B8C-83A1-F6EECF244321}">
                <p14:modId xmlns:p14="http://schemas.microsoft.com/office/powerpoint/2010/main" val="2358850118"/>
              </p:ext>
            </p:extLst>
          </p:nvPr>
        </p:nvGraphicFramePr>
        <p:xfrm>
          <a:off x="1487488" y="3061861"/>
          <a:ext cx="9207960" cy="3181493"/>
        </p:xfrm>
        <a:graphic>
          <a:graphicData uri="http://schemas.openxmlformats.org/drawingml/2006/table">
            <a:tbl>
              <a:tblPr firstRow="1" bandRow="1">
                <a:tableStyleId>{F2DE63D5-997A-4646-A377-4702673A728D}</a:tableStyleId>
              </a:tblPr>
              <a:tblGrid>
                <a:gridCol w="2195195">
                  <a:extLst>
                    <a:ext uri="{9D8B030D-6E8A-4147-A177-3AD203B41FA5}">
                      <a16:colId xmlns:a16="http://schemas.microsoft.com/office/drawing/2014/main" val="20000"/>
                    </a:ext>
                  </a:extLst>
                </a:gridCol>
                <a:gridCol w="2399665">
                  <a:extLst>
                    <a:ext uri="{9D8B030D-6E8A-4147-A177-3AD203B41FA5}">
                      <a16:colId xmlns:a16="http://schemas.microsoft.com/office/drawing/2014/main" val="20001"/>
                    </a:ext>
                  </a:extLst>
                </a:gridCol>
                <a:gridCol w="2294620">
                  <a:extLst>
                    <a:ext uri="{9D8B030D-6E8A-4147-A177-3AD203B41FA5}">
                      <a16:colId xmlns:a16="http://schemas.microsoft.com/office/drawing/2014/main" val="20002"/>
                    </a:ext>
                  </a:extLst>
                </a:gridCol>
                <a:gridCol w="2318480">
                  <a:extLst>
                    <a:ext uri="{9D8B030D-6E8A-4147-A177-3AD203B41FA5}">
                      <a16:colId xmlns:a16="http://schemas.microsoft.com/office/drawing/2014/main" val="20003"/>
                    </a:ext>
                  </a:extLst>
                </a:gridCol>
              </a:tblGrid>
              <a:tr h="503268">
                <a:tc>
                  <a:txBody>
                    <a:bodyPr/>
                    <a:lstStyle/>
                    <a:p>
                      <a:pPr>
                        <a:lnSpc>
                          <a:spcPct val="150000"/>
                        </a:lnSpc>
                      </a:pPr>
                      <a:r>
                        <a:rPr lang="zh-CN" altLang="en-US" sz="1400" dirty="0"/>
                        <a:t>高性能</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t>易使用</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t>低成本</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t>高可靠</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548461">
                <a:tc>
                  <a:txBody>
                    <a:bodyPr/>
                    <a:lstStyle/>
                    <a:p>
                      <a:pPr>
                        <a:lnSpc>
                          <a:spcPct val="150000"/>
                        </a:lnSpc>
                      </a:pPr>
                      <a:r>
                        <a:rPr lang="zh-CN" altLang="en-US" sz="1400" dirty="0"/>
                        <a:t>高并发写入</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t>功能丰富，接口简单</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t>高压缩比（</a:t>
                      </a:r>
                      <a:r>
                        <a:rPr lang="en-US" altLang="zh-CN" sz="1400" dirty="0"/>
                        <a:t>10+</a:t>
                      </a:r>
                      <a:r>
                        <a:rPr lang="zh-CN" altLang="en-US" sz="1400" dirty="0"/>
                        <a:t>）</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t>集群无单点</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1"/>
                  </a:ext>
                </a:extLst>
              </a:tr>
              <a:tr h="548461">
                <a:tc>
                  <a:txBody>
                    <a:bodyPr/>
                    <a:lstStyle/>
                    <a:p>
                      <a:pPr>
                        <a:lnSpc>
                          <a:spcPct val="150000"/>
                        </a:lnSpc>
                      </a:pPr>
                      <a:r>
                        <a:rPr lang="zh-CN" altLang="en-US" sz="1400" dirty="0"/>
                        <a:t>低查询延时</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t>实时查询，分析能力强</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t>副本按需调整</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t>多副本</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2"/>
                  </a:ext>
                </a:extLst>
              </a:tr>
              <a:tr h="548461">
                <a:tc>
                  <a:txBody>
                    <a:bodyPr/>
                    <a:lstStyle/>
                    <a:p>
                      <a:pPr>
                        <a:lnSpc>
                          <a:spcPct val="150000"/>
                        </a:lnSpc>
                      </a:pPr>
                      <a:r>
                        <a:rPr lang="zh-CN" altLang="en-US" sz="1400" dirty="0"/>
                        <a:t>弹性扩展</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indent="0" algn="l" defTabSz="914400" eaLnBrk="0" fontAlgn="base" latinLnBrk="0" hangingPunct="0">
                        <a:lnSpc>
                          <a:spcPct val="150000"/>
                        </a:lnSpc>
                        <a:spcBef>
                          <a:spcPct val="0"/>
                        </a:spcBef>
                        <a:spcAft>
                          <a:spcPct val="0"/>
                        </a:spcAft>
                        <a:buClrTx/>
                        <a:buSzTx/>
                        <a:buFont typeface="Arial" panose="020B0604020202020204" pitchFamily="34" charset="0"/>
                        <a:buNone/>
                        <a:defRPr/>
                      </a:pPr>
                      <a:r>
                        <a:rPr lang="zh-CN" altLang="en-US" sz="1400" dirty="0"/>
                        <a:t>完整的运营体系</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marL="0" marR="0" indent="0" algn="l" defTabSz="914400" eaLnBrk="0" fontAlgn="base" latinLnBrk="0" hangingPunct="0">
                        <a:lnSpc>
                          <a:spcPct val="150000"/>
                        </a:lnSpc>
                        <a:spcBef>
                          <a:spcPct val="0"/>
                        </a:spcBef>
                        <a:spcAft>
                          <a:spcPct val="0"/>
                        </a:spcAft>
                        <a:buClrTx/>
                        <a:buSzTx/>
                        <a:buFont typeface="Arial" panose="020B0604020202020204" pitchFamily="34" charset="0"/>
                        <a:buNone/>
                        <a:defRPr/>
                      </a:pPr>
                      <a:r>
                        <a:rPr lang="zh-CN" altLang="en-US" sz="1400" dirty="0"/>
                        <a:t>过期数据清理</a:t>
                      </a:r>
                      <a:endParaRPr lang="en-US" altLang="zh-CN" sz="14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t>机架位感知</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3"/>
                  </a:ext>
                </a:extLst>
              </a:tr>
              <a:tr h="1032842">
                <a:tc>
                  <a:txBody>
                    <a:bodyPr/>
                    <a:lstStyle/>
                    <a:p>
                      <a:pPr>
                        <a:lnSpc>
                          <a:spcPct val="150000"/>
                        </a:lnSpc>
                      </a:pPr>
                      <a:r>
                        <a:rPr lang="zh-CN" altLang="en-US" sz="1400" dirty="0"/>
                        <a:t>单机写入</a:t>
                      </a:r>
                      <a:r>
                        <a:rPr lang="en-US" altLang="zh-CN" sz="1400" dirty="0"/>
                        <a:t>20w/s</a:t>
                      </a:r>
                    </a:p>
                    <a:p>
                      <a:pPr>
                        <a:lnSpc>
                          <a:spcPct val="150000"/>
                        </a:lnSpc>
                      </a:pPr>
                      <a:r>
                        <a:rPr lang="zh-CN" altLang="en-US" sz="1400" dirty="0"/>
                        <a:t>集群机器</a:t>
                      </a:r>
                      <a:r>
                        <a:rPr lang="en-US" altLang="zh-CN" sz="1400" dirty="0"/>
                        <a:t>100+</a:t>
                      </a:r>
                    </a:p>
                  </a:txBody>
                  <a:tcPr/>
                </a:tc>
                <a:tc>
                  <a:txBody>
                    <a:bodyPr/>
                    <a:lstStyle/>
                    <a:p>
                      <a:pPr>
                        <a:lnSpc>
                          <a:spcPct val="150000"/>
                        </a:lnSpc>
                      </a:pPr>
                      <a:r>
                        <a:rPr lang="zh-CN" altLang="en-US" sz="1400" dirty="0"/>
                        <a:t>监控统计</a:t>
                      </a:r>
                      <a:endParaRPr lang="en-US" altLang="zh-CN" sz="1400" dirty="0"/>
                    </a:p>
                    <a:p>
                      <a:pPr>
                        <a:lnSpc>
                          <a:spcPct val="150000"/>
                        </a:lnSpc>
                      </a:pPr>
                      <a:endParaRPr lang="en-US" altLang="zh-CN" sz="1400" dirty="0">
                        <a:latin typeface="微软雅黑" panose="020B0503020204020204" pitchFamily="34" charset="-122"/>
                        <a:ea typeface="微软雅黑" panose="020B0503020204020204" pitchFamily="34" charset="-122"/>
                      </a:endParaRPr>
                    </a:p>
                  </a:txBody>
                  <a:tcPr/>
                </a:tc>
                <a:tc>
                  <a:txBody>
                    <a:bodyPr/>
                    <a:lstStyle/>
                    <a:p>
                      <a:pPr>
                        <a:lnSpc>
                          <a:spcPct val="150000"/>
                        </a:lnSpc>
                      </a:pPr>
                      <a:r>
                        <a:rPr lang="zh-CN" altLang="en-US" sz="1400" dirty="0"/>
                        <a:t>历史数据</a:t>
                      </a:r>
                      <a:r>
                        <a:rPr lang="en-US" altLang="zh-CN" sz="1400" dirty="0"/>
                        <a:t>Rollup</a:t>
                      </a:r>
                    </a:p>
                    <a:p>
                      <a:pPr>
                        <a:lnSpc>
                          <a:spcPct val="150000"/>
                        </a:lnSpc>
                      </a:pPr>
                      <a:endParaRPr lang="en-US" altLang="zh-CN" sz="1400" dirty="0">
                        <a:latin typeface="微软雅黑" panose="020B0503020204020204" pitchFamily="34" charset="-122"/>
                        <a:ea typeface="微软雅黑" panose="020B0503020204020204" pitchFamily="34" charset="-122"/>
                      </a:endParaRPr>
                    </a:p>
                  </a:txBody>
                  <a:tcPr/>
                </a:tc>
                <a:tc>
                  <a:txBody>
                    <a:bodyPr/>
                    <a:lstStyle/>
                    <a:p>
                      <a:pPr marL="0" marR="0" indent="0" algn="l" defTabSz="914400" eaLnBrk="0" fontAlgn="base" latinLnBrk="0" hangingPunct="0">
                        <a:lnSpc>
                          <a:spcPct val="150000"/>
                        </a:lnSpc>
                        <a:spcBef>
                          <a:spcPct val="0"/>
                        </a:spcBef>
                        <a:spcAft>
                          <a:spcPct val="0"/>
                        </a:spcAft>
                        <a:buClrTx/>
                        <a:buSzTx/>
                        <a:buFont typeface="Arial" panose="020B0604020202020204" pitchFamily="34" charset="0"/>
                        <a:buNone/>
                        <a:defRPr/>
                      </a:pPr>
                      <a:r>
                        <a:rPr lang="zh-CN" altLang="en-US" sz="1400" dirty="0"/>
                        <a:t>备份</a:t>
                      </a:r>
                      <a:r>
                        <a:rPr lang="en-US" altLang="zh-CN" sz="1400" dirty="0"/>
                        <a:t>/</a:t>
                      </a:r>
                      <a:r>
                        <a:rPr lang="zh-CN" altLang="en-US" sz="1400" dirty="0"/>
                        <a:t>回档</a:t>
                      </a:r>
                      <a:endParaRPr lang="en-US" altLang="zh-CN" sz="1400" dirty="0"/>
                    </a:p>
                    <a:p>
                      <a:pPr marL="0" marR="0" indent="0" algn="l" defTabSz="914400" eaLnBrk="0" fontAlgn="base" latinLnBrk="0" hangingPunct="0">
                        <a:lnSpc>
                          <a:spcPct val="150000"/>
                        </a:lnSpc>
                        <a:spcBef>
                          <a:spcPct val="0"/>
                        </a:spcBef>
                        <a:spcAft>
                          <a:spcPct val="0"/>
                        </a:spcAft>
                        <a:buClrTx/>
                        <a:buSzTx/>
                        <a:buFont typeface="Arial" panose="020B0604020202020204" pitchFamily="34" charset="0"/>
                        <a:buNone/>
                        <a:defRPr/>
                      </a:pPr>
                      <a:endParaRPr lang="en-US" altLang="zh-CN"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4"/>
                  </a:ext>
                </a:extLst>
              </a:tr>
            </a:tbl>
          </a:graphicData>
        </a:graphic>
      </p:graphicFrame>
      <p:sp>
        <p:nvSpPr>
          <p:cNvPr id="3" name="文本框 2"/>
          <p:cNvSpPr txBox="1"/>
          <p:nvPr/>
        </p:nvSpPr>
        <p:spPr>
          <a:xfrm>
            <a:off x="525780" y="809625"/>
            <a:ext cx="8685530" cy="1705403"/>
          </a:xfrm>
          <a:prstGeom prst="rect">
            <a:avLst/>
          </a:prstGeom>
          <a:noFill/>
        </p:spPr>
        <p:txBody>
          <a:bodyPr wrap="square" rtlCol="0" anchor="t">
            <a:spAutoFit/>
          </a:bodyPr>
          <a:lstStyle/>
          <a:p>
            <a:pPr marL="285750" indent="-285750">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sym typeface="+mn-ea"/>
              </a:rPr>
              <a:t>组件提供功能：</a:t>
            </a:r>
            <a:r>
              <a:rPr lang="zh-CN" altLang="en-US" dirty="0">
                <a:latin typeface="微软雅黑" pitchFamily="34" charset="-122"/>
                <a:ea typeface="微软雅黑" pitchFamily="34" charset="-122"/>
              </a:rPr>
              <a:t>监控数据存储与检索，时序数据的高性能低成本存储、超强聚合分析能力</a:t>
            </a:r>
            <a:endParaRPr lang="en-US" altLang="zh-CN" dirty="0">
              <a:latin typeface="微软雅黑" panose="020B0503020204020204" pitchFamily="34" charset="-122"/>
              <a:ea typeface="微软雅黑" panose="020B0503020204020204" pitchFamily="34" charset="-122"/>
              <a:sym typeface="+mn-ea"/>
            </a:endParaRPr>
          </a:p>
          <a:p>
            <a:pPr marL="285750" lvl="0" indent="-285750">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sym typeface="+mn-ea"/>
              </a:rPr>
              <a:t>腾讯研发的分布式高性能时序数据库</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sym typeface="+mn-ea"/>
              </a:rPr>
              <a:t>面向运维监控、</a:t>
            </a:r>
            <a:r>
              <a:rPr lang="en-US" altLang="zh-CN" dirty="0">
                <a:latin typeface="微软雅黑" panose="020B0503020204020204" pitchFamily="34" charset="-122"/>
                <a:ea typeface="微软雅黑" panose="020B0503020204020204" pitchFamily="34" charset="-122"/>
                <a:sym typeface="+mn-ea"/>
              </a:rPr>
              <a:t>IOT</a:t>
            </a:r>
            <a:r>
              <a:rPr lang="zh-CN" altLang="en-US" dirty="0">
                <a:latin typeface="微软雅黑" panose="020B0503020204020204" pitchFamily="34" charset="-122"/>
                <a:ea typeface="微软雅黑" panose="020B0503020204020204" pitchFamily="34" charset="-122"/>
                <a:sym typeface="+mn-ea"/>
              </a:rPr>
              <a:t>领域</a:t>
            </a:r>
          </a:p>
        </p:txBody>
      </p:sp>
      <p:sp>
        <p:nvSpPr>
          <p:cNvPr id="4" name="文本框 3">
            <a:extLst>
              <a:ext uri="{FF2B5EF4-FFF2-40B4-BE49-F238E27FC236}">
                <a16:creationId xmlns:a16="http://schemas.microsoft.com/office/drawing/2014/main" id="{89BD1194-E512-48A9-821D-F76770252C77}"/>
              </a:ext>
            </a:extLst>
          </p:cNvPr>
          <p:cNvSpPr txBox="1"/>
          <p:nvPr/>
        </p:nvSpPr>
        <p:spPr>
          <a:xfrm>
            <a:off x="4727848" y="2515028"/>
            <a:ext cx="2160240" cy="338554"/>
          </a:xfrm>
          <a:prstGeom prst="rect">
            <a:avLst/>
          </a:prstGeom>
          <a:noFill/>
        </p:spPr>
        <p:txBody>
          <a:bodyPr wrap="square" rtlCol="0">
            <a:spAutoFit/>
          </a:bodyPr>
          <a:lstStyle/>
          <a:p>
            <a:r>
              <a:rPr lang="zh-CN" altLang="en-US" sz="1600" dirty="0"/>
              <a:t>时序数据库</a:t>
            </a:r>
            <a:r>
              <a:rPr lang="en-US" altLang="zh-CN" sz="1600" dirty="0"/>
              <a:t>CTSDB</a:t>
            </a:r>
            <a:r>
              <a:rPr lang="zh-CN" altLang="en-US" sz="1600" dirty="0"/>
              <a:t>特性</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 Consul – </a:t>
            </a:r>
            <a:r>
              <a:rPr lang="zh-CN" altLang="en-US" sz="3200" dirty="0"/>
              <a:t>整体架构</a:t>
            </a:r>
            <a:endParaRPr lang="en-US" sz="3200" dirty="0"/>
          </a:p>
        </p:txBody>
      </p:sp>
      <p:sp>
        <p:nvSpPr>
          <p:cNvPr id="4" name="文本框 3"/>
          <p:cNvSpPr txBox="1"/>
          <p:nvPr/>
        </p:nvSpPr>
        <p:spPr>
          <a:xfrm>
            <a:off x="262890" y="548640"/>
            <a:ext cx="4808220" cy="5577840"/>
          </a:xfrm>
          <a:prstGeom prst="rect">
            <a:avLst/>
          </a:prstGeom>
          <a:noFill/>
        </p:spPr>
        <p:txBody>
          <a:bodyPr wrap="square" rtlCol="0">
            <a:spAutoFit/>
          </a:bodyPr>
          <a:lstStyle/>
          <a:p>
            <a:pPr eaLnBrk="1" latinLnBrk="0" hangingPunct="1">
              <a:lnSpc>
                <a:spcPct val="150000"/>
              </a:lnSpc>
            </a:pPr>
            <a:r>
              <a:rPr lang="en-US" altLang="zh-CN" sz="1600" dirty="0"/>
              <a:t>Consul</a:t>
            </a:r>
            <a:r>
              <a:rPr lang="zh-CN" altLang="en-US" sz="1600" dirty="0"/>
              <a:t>组件：</a:t>
            </a:r>
          </a:p>
          <a:p>
            <a:pPr eaLnBrk="1" latinLnBrk="0" hangingPunct="1">
              <a:lnSpc>
                <a:spcPct val="150000"/>
              </a:lnSpc>
            </a:pPr>
            <a:r>
              <a:rPr lang="zh-CN" altLang="en-US" sz="1600" dirty="0"/>
              <a:t>在</a:t>
            </a:r>
            <a:r>
              <a:rPr lang="en-US" altLang="zh-CN" sz="1600" dirty="0"/>
              <a:t>TSF</a:t>
            </a:r>
            <a:r>
              <a:rPr lang="zh-CN" altLang="en-US" sz="1600" dirty="0"/>
              <a:t>中，</a:t>
            </a:r>
            <a:r>
              <a:rPr lang="en-US" altLang="zh-CN" sz="1600" dirty="0"/>
              <a:t>consul</a:t>
            </a:r>
            <a:r>
              <a:rPr lang="zh-CN" altLang="en-US" sz="1600" dirty="0"/>
              <a:t>是一个</a:t>
            </a:r>
            <a:r>
              <a:rPr lang="zh-CN" altLang="en-US" sz="1600" b="1" dirty="0"/>
              <a:t>服务注册发现中心，分布式配置中心和服务鉴权中心</a:t>
            </a:r>
            <a:r>
              <a:rPr lang="zh-CN" altLang="en-US" sz="1600" dirty="0"/>
              <a:t>。其分为两层，上层是</a:t>
            </a:r>
            <a:r>
              <a:rPr lang="en-US" altLang="zh-CN" sz="1600" b="1" dirty="0" err="1">
                <a:sym typeface="+mn-ea"/>
              </a:rPr>
              <a:t>tsf</a:t>
            </a:r>
            <a:r>
              <a:rPr lang="en-US" altLang="zh-CN" sz="1600" b="1" dirty="0">
                <a:sym typeface="+mn-ea"/>
              </a:rPr>
              <a:t>-consul-access</a:t>
            </a:r>
            <a:r>
              <a:rPr lang="zh-CN" altLang="en-US" sz="1600" dirty="0">
                <a:sym typeface="+mn-ea"/>
              </a:rPr>
              <a:t>，作为统一的接入层。底层存储层为</a:t>
            </a:r>
            <a:r>
              <a:rPr lang="en-US" altLang="zh-CN" sz="1600" b="1" dirty="0" err="1">
                <a:sym typeface="+mn-ea"/>
              </a:rPr>
              <a:t>tsf</a:t>
            </a:r>
            <a:r>
              <a:rPr lang="en-US" altLang="zh-CN" sz="1600" b="1" dirty="0">
                <a:sym typeface="+mn-ea"/>
              </a:rPr>
              <a:t>-consul-server</a:t>
            </a:r>
            <a:r>
              <a:rPr lang="zh-CN" altLang="en-US" sz="1600" b="1" dirty="0">
                <a:sym typeface="+mn-ea"/>
              </a:rPr>
              <a:t>集群</a:t>
            </a:r>
            <a:r>
              <a:rPr lang="zh-CN" altLang="en-US" sz="1600" dirty="0">
                <a:sym typeface="+mn-ea"/>
              </a:rPr>
              <a:t>，作为数据存储层。</a:t>
            </a:r>
          </a:p>
          <a:p>
            <a:pPr eaLnBrk="1" latinLnBrk="0" hangingPunct="1">
              <a:lnSpc>
                <a:spcPct val="150000"/>
              </a:lnSpc>
            </a:pPr>
            <a:endParaRPr lang="zh-CN" altLang="en-US" sz="1600" dirty="0">
              <a:sym typeface="+mn-ea"/>
            </a:endParaRPr>
          </a:p>
          <a:p>
            <a:pPr eaLnBrk="1" latinLnBrk="0" hangingPunct="1">
              <a:lnSpc>
                <a:spcPct val="150000"/>
              </a:lnSpc>
            </a:pPr>
            <a:r>
              <a:rPr lang="zh-CN" altLang="en-US" sz="1600" dirty="0">
                <a:sym typeface="+mn-ea"/>
              </a:rPr>
              <a:t>在实际的业务中，所有对</a:t>
            </a:r>
            <a:r>
              <a:rPr lang="en-US" altLang="zh-CN" sz="1600" dirty="0">
                <a:sym typeface="+mn-ea"/>
              </a:rPr>
              <a:t>consul</a:t>
            </a:r>
            <a:r>
              <a:rPr lang="zh-CN" altLang="en-US" sz="1600" dirty="0">
                <a:sym typeface="+mn-ea"/>
              </a:rPr>
              <a:t>的请求都会经过接入层。</a:t>
            </a:r>
            <a:r>
              <a:rPr lang="en-US" altLang="zh-CN" sz="1600" dirty="0">
                <a:sym typeface="+mn-ea"/>
              </a:rPr>
              <a:t>consul</a:t>
            </a:r>
            <a:r>
              <a:rPr lang="zh-CN" altLang="en-US" sz="1600" dirty="0">
                <a:sym typeface="+mn-ea"/>
              </a:rPr>
              <a:t>数据存储层主要存储的数据包括：服务实例的数据，比如</a:t>
            </a:r>
            <a:r>
              <a:rPr lang="en-US" altLang="zh-CN" sz="1600" dirty="0">
                <a:sym typeface="+mn-ea"/>
              </a:rPr>
              <a:t>IP</a:t>
            </a:r>
            <a:r>
              <a:rPr lang="zh-CN" altLang="en-US" sz="1600" dirty="0">
                <a:sym typeface="+mn-ea"/>
              </a:rPr>
              <a:t>，</a:t>
            </a:r>
            <a:r>
              <a:rPr lang="en-US" altLang="zh-CN" sz="1600" dirty="0">
                <a:sym typeface="+mn-ea"/>
              </a:rPr>
              <a:t>port</a:t>
            </a:r>
            <a:r>
              <a:rPr lang="zh-CN" altLang="en-US" sz="1600" dirty="0">
                <a:sym typeface="+mn-ea"/>
              </a:rPr>
              <a:t>，实例</a:t>
            </a:r>
            <a:r>
              <a:rPr lang="en-US" altLang="zh-CN" sz="1600" dirty="0">
                <a:sym typeface="+mn-ea"/>
              </a:rPr>
              <a:t>ID</a:t>
            </a:r>
            <a:r>
              <a:rPr lang="zh-CN" altLang="en-US" sz="1600" dirty="0">
                <a:sym typeface="+mn-ea"/>
              </a:rPr>
              <a:t>等；服务配置数据，包括应用配置，全局配置等；服务鉴权配置，即服务的黑白名单以及访问控制的相关数据。</a:t>
            </a:r>
          </a:p>
          <a:p>
            <a:pPr eaLnBrk="1" latinLnBrk="0" hangingPunct="1">
              <a:lnSpc>
                <a:spcPct val="150000"/>
              </a:lnSpc>
            </a:pPr>
            <a:endParaRPr lang="zh-CN" altLang="en-US" sz="1600" dirty="0"/>
          </a:p>
          <a:p>
            <a:pPr eaLnBrk="1" latinLnBrk="0" hangingPunct="1">
              <a:lnSpc>
                <a:spcPct val="150000"/>
              </a:lnSpc>
            </a:pPr>
            <a:r>
              <a:rPr lang="zh-CN" altLang="en-US" sz="1600" dirty="0"/>
              <a:t>实际部署，</a:t>
            </a:r>
            <a:r>
              <a:rPr lang="en-US" altLang="zh-CN" sz="1600" dirty="0" err="1"/>
              <a:t>tsf</a:t>
            </a:r>
            <a:r>
              <a:rPr lang="en-US" altLang="zh-CN" sz="1600" dirty="0"/>
              <a:t>-consul-access</a:t>
            </a:r>
            <a:r>
              <a:rPr lang="zh-CN" altLang="en-US" sz="1600" dirty="0"/>
              <a:t>无状态部署，可以根据实际业务需要部署多个。</a:t>
            </a:r>
            <a:r>
              <a:rPr lang="en-US" altLang="zh-CN" sz="1600" dirty="0" err="1"/>
              <a:t>tsf</a:t>
            </a:r>
            <a:r>
              <a:rPr lang="en-US" altLang="zh-CN" sz="1600" dirty="0"/>
              <a:t>-consul-server</a:t>
            </a:r>
            <a:r>
              <a:rPr lang="zh-CN" altLang="en-US" sz="1600" dirty="0"/>
              <a:t>集群一般为</a:t>
            </a:r>
            <a:r>
              <a:rPr lang="en-US" altLang="zh-CN" sz="1600" dirty="0"/>
              <a:t>3</a:t>
            </a:r>
            <a:r>
              <a:rPr lang="zh-CN" altLang="en-US" sz="1600" dirty="0"/>
              <a:t>个节点组成的</a:t>
            </a:r>
            <a:r>
              <a:rPr lang="en-US" altLang="zh-CN" sz="1600" dirty="0"/>
              <a:t>raft</a:t>
            </a:r>
            <a:r>
              <a:rPr lang="zh-CN" altLang="en-US" sz="1600" dirty="0"/>
              <a:t>集群</a:t>
            </a:r>
          </a:p>
        </p:txBody>
      </p:sp>
      <p:pic>
        <p:nvPicPr>
          <p:cNvPr id="3" name="图片 2"/>
          <p:cNvPicPr>
            <a:picLocks noChangeAspect="1"/>
          </p:cNvPicPr>
          <p:nvPr/>
        </p:nvPicPr>
        <p:blipFill>
          <a:blip r:embed="rId3"/>
          <a:stretch>
            <a:fillRect/>
          </a:stretch>
        </p:blipFill>
        <p:spPr>
          <a:xfrm>
            <a:off x="5160010" y="548640"/>
            <a:ext cx="6936105" cy="5629910"/>
          </a:xfrm>
          <a:prstGeom prst="rect">
            <a:avLst/>
          </a:prstGeom>
        </p:spPr>
      </p:pic>
    </p:spTree>
    <p:extLst>
      <p:ext uri="{BB962C8B-B14F-4D97-AF65-F5344CB8AC3E}">
        <p14:creationId xmlns:p14="http://schemas.microsoft.com/office/powerpoint/2010/main" val="1064610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 Consul – </a:t>
            </a:r>
            <a:r>
              <a:rPr lang="zh-CN" altLang="en-US" sz="3200" dirty="0"/>
              <a:t>平行扩展</a:t>
            </a:r>
            <a:endParaRPr lang="en-US" sz="3200" dirty="0"/>
          </a:p>
        </p:txBody>
      </p:sp>
      <p:sp>
        <p:nvSpPr>
          <p:cNvPr id="4" name="文本框 3"/>
          <p:cNvSpPr txBox="1"/>
          <p:nvPr/>
        </p:nvSpPr>
        <p:spPr>
          <a:xfrm>
            <a:off x="263024" y="980475"/>
            <a:ext cx="6408712" cy="3276600"/>
          </a:xfrm>
          <a:prstGeom prst="rect">
            <a:avLst/>
          </a:prstGeom>
          <a:noFill/>
        </p:spPr>
        <p:txBody>
          <a:bodyPr wrap="square" rtlCol="0">
            <a:spAutoFit/>
          </a:bodyPr>
          <a:lstStyle/>
          <a:p>
            <a:pPr eaLnBrk="1" latinLnBrk="0" hangingPunct="1">
              <a:lnSpc>
                <a:spcPct val="150000"/>
              </a:lnSpc>
              <a:spcBef>
                <a:spcPts val="600"/>
              </a:spcBef>
              <a:spcAft>
                <a:spcPts val="600"/>
              </a:spcAft>
            </a:pPr>
            <a:r>
              <a:rPr lang="zh-CN" altLang="en-US" sz="1400" b="1" dirty="0">
                <a:latin typeface="微软雅黑" charset="0"/>
                <a:ea typeface="微软雅黑" charset="0"/>
              </a:rPr>
              <a:t>原生</a:t>
            </a:r>
            <a:r>
              <a:rPr lang="en-US" altLang="zh-CN" sz="1400" b="1" dirty="0">
                <a:latin typeface="微软雅黑" charset="0"/>
                <a:ea typeface="微软雅黑" charset="0"/>
              </a:rPr>
              <a:t>Consul</a:t>
            </a:r>
            <a:r>
              <a:rPr lang="zh-CN" altLang="en-US" sz="1400" b="1" dirty="0">
                <a:latin typeface="微软雅黑" charset="0"/>
                <a:ea typeface="微软雅黑" charset="0"/>
              </a:rPr>
              <a:t>的不足之处</a:t>
            </a:r>
            <a:r>
              <a:rPr lang="zh-CN" altLang="en-US" sz="1400" dirty="0">
                <a:latin typeface="微软雅黑" charset="0"/>
                <a:ea typeface="微软雅黑" charset="0"/>
              </a:rPr>
              <a:t>：单个</a:t>
            </a:r>
            <a:r>
              <a:rPr lang="en-US" altLang="zh-CN" sz="1400" dirty="0">
                <a:latin typeface="微软雅黑" charset="0"/>
                <a:ea typeface="微软雅黑" charset="0"/>
              </a:rPr>
              <a:t>Consul</a:t>
            </a:r>
            <a:r>
              <a:rPr lang="zh-CN" altLang="en-US" sz="1400" dirty="0">
                <a:latin typeface="微软雅黑" charset="0"/>
                <a:ea typeface="微软雅黑" charset="0"/>
              </a:rPr>
              <a:t>集群只支持定量的数据存储，当用户业务量剧增，服务数据和分布式配置的数据增加的时候，单个</a:t>
            </a:r>
            <a:r>
              <a:rPr lang="en-US" altLang="zh-CN" sz="1400" dirty="0">
                <a:latin typeface="微软雅黑" charset="0"/>
                <a:ea typeface="微软雅黑" charset="0"/>
              </a:rPr>
              <a:t>Consul</a:t>
            </a:r>
            <a:r>
              <a:rPr lang="zh-CN" altLang="en-US" sz="1400" dirty="0">
                <a:latin typeface="微软雅黑" charset="0"/>
                <a:ea typeface="微软雅黑" charset="0"/>
              </a:rPr>
              <a:t>集群无法支撑起整个业务的正常运行</a:t>
            </a:r>
          </a:p>
          <a:p>
            <a:pPr eaLnBrk="1" latinLnBrk="0" hangingPunct="1">
              <a:lnSpc>
                <a:spcPct val="150000"/>
              </a:lnSpc>
              <a:spcBef>
                <a:spcPts val="600"/>
              </a:spcBef>
              <a:spcAft>
                <a:spcPts val="600"/>
              </a:spcAft>
            </a:pPr>
            <a:r>
              <a:rPr lang="en-US" altLang="zh-CN" sz="1400" b="1" dirty="0">
                <a:latin typeface="微软雅黑" charset="0"/>
                <a:ea typeface="微软雅黑" charset="0"/>
              </a:rPr>
              <a:t>tsf-consul-server</a:t>
            </a:r>
            <a:r>
              <a:rPr lang="zh-CN" altLang="en-US" sz="1400" b="1" dirty="0">
                <a:latin typeface="微软雅黑" charset="0"/>
                <a:ea typeface="微软雅黑" charset="0"/>
              </a:rPr>
              <a:t>的优点</a:t>
            </a:r>
            <a:r>
              <a:rPr lang="zh-CN" altLang="en-US" sz="1400" dirty="0">
                <a:latin typeface="微软雅黑" charset="0"/>
                <a:ea typeface="微软雅黑" charset="0"/>
              </a:rPr>
              <a:t>：可以支持</a:t>
            </a:r>
            <a:r>
              <a:rPr lang="en-US" altLang="zh-CN" sz="1400" dirty="0">
                <a:latin typeface="微软雅黑" charset="0"/>
                <a:ea typeface="微软雅黑" charset="0"/>
              </a:rPr>
              <a:t>Consul</a:t>
            </a:r>
            <a:r>
              <a:rPr lang="zh-CN" altLang="en-US" sz="1400" dirty="0">
                <a:latin typeface="微软雅黑" charset="0"/>
                <a:ea typeface="微软雅黑" charset="0"/>
              </a:rPr>
              <a:t>集群的平行扩展，在底层部署多个</a:t>
            </a:r>
            <a:r>
              <a:rPr lang="en-US" altLang="zh-CN" sz="1400" dirty="0">
                <a:latin typeface="微软雅黑" charset="0"/>
                <a:ea typeface="微软雅黑" charset="0"/>
              </a:rPr>
              <a:t>tsf-consul-server</a:t>
            </a:r>
            <a:r>
              <a:rPr lang="zh-CN" altLang="en-US" sz="1400" dirty="0">
                <a:latin typeface="微软雅黑" charset="0"/>
                <a:ea typeface="微软雅黑" charset="0"/>
              </a:rPr>
              <a:t>集群，所有的外部请求都会经过</a:t>
            </a:r>
            <a:r>
              <a:rPr lang="en-US" altLang="zh-CN" sz="1400" dirty="0">
                <a:latin typeface="微软雅黑" charset="0"/>
                <a:ea typeface="微软雅黑" charset="0"/>
              </a:rPr>
              <a:t>tsf-consul-access</a:t>
            </a:r>
            <a:r>
              <a:rPr lang="zh-CN" altLang="en-US" sz="1400" dirty="0">
                <a:latin typeface="微软雅黑" charset="0"/>
                <a:ea typeface="微软雅黑" charset="0"/>
              </a:rPr>
              <a:t>，由</a:t>
            </a:r>
            <a:r>
              <a:rPr lang="en-US" altLang="zh-CN" sz="1400" dirty="0">
                <a:latin typeface="微软雅黑" charset="0"/>
                <a:ea typeface="微软雅黑" charset="0"/>
              </a:rPr>
              <a:t>access</a:t>
            </a:r>
            <a:r>
              <a:rPr lang="zh-CN" altLang="en-US" sz="1400" dirty="0">
                <a:latin typeface="微软雅黑" charset="0"/>
                <a:ea typeface="微软雅黑" charset="0"/>
              </a:rPr>
              <a:t>层决定请求转发到哪个</a:t>
            </a:r>
            <a:r>
              <a:rPr lang="en-US" altLang="zh-CN" sz="1400" dirty="0">
                <a:latin typeface="微软雅黑" charset="0"/>
                <a:ea typeface="微软雅黑" charset="0"/>
              </a:rPr>
              <a:t>consul</a:t>
            </a:r>
            <a:r>
              <a:rPr lang="zh-CN" altLang="en-US" sz="1400" dirty="0">
                <a:latin typeface="微软雅黑" charset="0"/>
                <a:ea typeface="微软雅黑" charset="0"/>
              </a:rPr>
              <a:t>集群。</a:t>
            </a:r>
          </a:p>
          <a:p>
            <a:pPr eaLnBrk="1" latinLnBrk="0" hangingPunct="1">
              <a:lnSpc>
                <a:spcPct val="150000"/>
              </a:lnSpc>
              <a:spcBef>
                <a:spcPts val="600"/>
              </a:spcBef>
              <a:spcAft>
                <a:spcPts val="600"/>
              </a:spcAft>
            </a:pPr>
            <a:r>
              <a:rPr lang="zh-CN" altLang="en-US" sz="1400" dirty="0">
                <a:latin typeface="微软雅黑" charset="0"/>
                <a:ea typeface="微软雅黑" charset="0"/>
              </a:rPr>
              <a:t>当前</a:t>
            </a:r>
            <a:r>
              <a:rPr lang="en-US" altLang="zh-CN" sz="1400" dirty="0">
                <a:latin typeface="微软雅黑" charset="0"/>
                <a:ea typeface="微软雅黑" charset="0"/>
              </a:rPr>
              <a:t>tsf</a:t>
            </a:r>
            <a:r>
              <a:rPr lang="zh-CN" altLang="en-US" sz="1400" dirty="0">
                <a:latin typeface="微软雅黑" charset="0"/>
                <a:ea typeface="微软雅黑" charset="0"/>
              </a:rPr>
              <a:t>业务中，</a:t>
            </a:r>
            <a:r>
              <a:rPr lang="zh-CN" altLang="en-US" sz="1400" b="1" dirty="0">
                <a:latin typeface="微软雅黑" charset="0"/>
                <a:ea typeface="微软雅黑" charset="0"/>
              </a:rPr>
              <a:t>以请求所属的命名空间作为路由信息，</a:t>
            </a:r>
            <a:r>
              <a:rPr lang="en-US" altLang="zh-CN" sz="1400" b="1" dirty="0">
                <a:latin typeface="微软雅黑" charset="0"/>
                <a:ea typeface="微软雅黑" charset="0"/>
              </a:rPr>
              <a:t>access</a:t>
            </a:r>
            <a:r>
              <a:rPr lang="zh-CN" altLang="en-US" sz="1400" b="1" dirty="0">
                <a:latin typeface="微软雅黑" charset="0"/>
                <a:ea typeface="微软雅黑" charset="0"/>
              </a:rPr>
              <a:t>给每个命名空间分配一个</a:t>
            </a:r>
            <a:r>
              <a:rPr lang="en-US" altLang="zh-CN" sz="1400" b="1" dirty="0">
                <a:latin typeface="微软雅黑" charset="0"/>
                <a:ea typeface="微软雅黑" charset="0"/>
              </a:rPr>
              <a:t>consul</a:t>
            </a:r>
            <a:r>
              <a:rPr lang="zh-CN" altLang="en-US" sz="1400" b="1" dirty="0">
                <a:latin typeface="微软雅黑" charset="0"/>
                <a:ea typeface="微软雅黑" charset="0"/>
              </a:rPr>
              <a:t>集群</a:t>
            </a:r>
            <a:r>
              <a:rPr lang="zh-CN" altLang="en-US" sz="1400" dirty="0">
                <a:latin typeface="微软雅黑" charset="0"/>
                <a:ea typeface="微软雅黑" charset="0"/>
              </a:rPr>
              <a:t>，并且转发到分配好的集群中。对外部请求而言，其不感知底层的多个</a:t>
            </a:r>
            <a:r>
              <a:rPr lang="en-US" altLang="zh-CN" sz="1400" dirty="0">
                <a:latin typeface="微软雅黑" charset="0"/>
                <a:ea typeface="微软雅黑" charset="0"/>
              </a:rPr>
              <a:t>consul</a:t>
            </a:r>
            <a:r>
              <a:rPr lang="zh-CN" altLang="en-US" sz="1400" dirty="0">
                <a:latin typeface="微软雅黑" charset="0"/>
                <a:ea typeface="微软雅黑" charset="0"/>
              </a:rPr>
              <a:t>集群，平行扩展的属性是完全透明的。</a:t>
            </a:r>
          </a:p>
        </p:txBody>
      </p:sp>
      <p:pic>
        <p:nvPicPr>
          <p:cNvPr id="8" name="图片 7"/>
          <p:cNvPicPr>
            <a:picLocks noChangeAspect="1"/>
          </p:cNvPicPr>
          <p:nvPr/>
        </p:nvPicPr>
        <p:blipFill>
          <a:blip r:embed="rId2"/>
          <a:stretch>
            <a:fillRect/>
          </a:stretch>
        </p:blipFill>
        <p:spPr>
          <a:xfrm>
            <a:off x="6816090" y="1124585"/>
            <a:ext cx="4666615" cy="4180840"/>
          </a:xfrm>
          <a:prstGeom prst="rect">
            <a:avLst/>
          </a:prstGeom>
        </p:spPr>
      </p:pic>
    </p:spTree>
    <p:extLst>
      <p:ext uri="{BB962C8B-B14F-4D97-AF65-F5344CB8AC3E}">
        <p14:creationId xmlns:p14="http://schemas.microsoft.com/office/powerpoint/2010/main" val="3841546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 Consul – </a:t>
            </a:r>
            <a:r>
              <a:rPr lang="zh-CN" altLang="en-US" sz="3200" dirty="0"/>
              <a:t>集群容灾</a:t>
            </a:r>
          </a:p>
        </p:txBody>
      </p:sp>
      <p:sp>
        <p:nvSpPr>
          <p:cNvPr id="4" name="文本框 3"/>
          <p:cNvSpPr txBox="1"/>
          <p:nvPr/>
        </p:nvSpPr>
        <p:spPr>
          <a:xfrm>
            <a:off x="263024" y="980475"/>
            <a:ext cx="6408712" cy="2788920"/>
          </a:xfrm>
          <a:prstGeom prst="rect">
            <a:avLst/>
          </a:prstGeom>
          <a:noFill/>
        </p:spPr>
        <p:txBody>
          <a:bodyPr wrap="square" rtlCol="0">
            <a:spAutoFit/>
          </a:bodyPr>
          <a:lstStyle/>
          <a:p>
            <a:pPr eaLnBrk="1" latinLnBrk="0" hangingPunct="1">
              <a:lnSpc>
                <a:spcPct val="150000"/>
              </a:lnSpc>
              <a:spcBef>
                <a:spcPts val="600"/>
              </a:spcBef>
              <a:spcAft>
                <a:spcPts val="600"/>
              </a:spcAft>
            </a:pPr>
            <a:r>
              <a:rPr lang="en-US" altLang="zh-CN" sz="1400" dirty="0">
                <a:latin typeface="微软雅黑" charset="0"/>
                <a:ea typeface="微软雅黑" charset="0"/>
              </a:rPr>
              <a:t>tsf-consul-server</a:t>
            </a:r>
            <a:r>
              <a:rPr lang="zh-CN" altLang="en-US" sz="1400" dirty="0">
                <a:latin typeface="微软雅黑" charset="0"/>
                <a:ea typeface="微软雅黑" charset="0"/>
              </a:rPr>
              <a:t>集群一般由三个节点组成。</a:t>
            </a:r>
          </a:p>
          <a:p>
            <a:pPr eaLnBrk="1" latinLnBrk="0" hangingPunct="1">
              <a:lnSpc>
                <a:spcPct val="150000"/>
              </a:lnSpc>
              <a:spcBef>
                <a:spcPts val="600"/>
              </a:spcBef>
              <a:spcAft>
                <a:spcPts val="600"/>
              </a:spcAft>
            </a:pPr>
            <a:r>
              <a:rPr lang="zh-CN" altLang="en-US" sz="1400" dirty="0">
                <a:latin typeface="微软雅黑" charset="0"/>
                <a:ea typeface="微软雅黑" charset="0"/>
              </a:rPr>
              <a:t>三节点的部署场景下，支持一个节点出现异常，集群可以正常对外提供业务服务。</a:t>
            </a:r>
          </a:p>
          <a:p>
            <a:pPr eaLnBrk="1" latinLnBrk="0" hangingPunct="1">
              <a:lnSpc>
                <a:spcPct val="150000"/>
              </a:lnSpc>
              <a:spcBef>
                <a:spcPts val="600"/>
              </a:spcBef>
              <a:spcAft>
                <a:spcPts val="600"/>
              </a:spcAft>
            </a:pPr>
            <a:r>
              <a:rPr lang="zh-CN" altLang="en-US" sz="1400" dirty="0">
                <a:latin typeface="微软雅黑" charset="0"/>
                <a:ea typeface="微软雅黑" charset="0"/>
              </a:rPr>
              <a:t>正常情况下，集群的三个节点的角色分别是：</a:t>
            </a:r>
            <a:r>
              <a:rPr lang="en-US" altLang="zh-CN" sz="1400" dirty="0">
                <a:latin typeface="微软雅黑" charset="0"/>
                <a:ea typeface="微软雅黑" charset="0"/>
              </a:rPr>
              <a:t>leader</a:t>
            </a:r>
            <a:r>
              <a:rPr lang="zh-CN" altLang="en-US" sz="1400" dirty="0">
                <a:latin typeface="微软雅黑" charset="0"/>
                <a:ea typeface="微软雅黑" charset="0"/>
              </a:rPr>
              <a:t>，</a:t>
            </a:r>
            <a:r>
              <a:rPr lang="en-US" altLang="zh-CN" sz="1400" dirty="0">
                <a:latin typeface="微软雅黑" charset="0"/>
                <a:ea typeface="微软雅黑" charset="0"/>
              </a:rPr>
              <a:t>follower</a:t>
            </a:r>
            <a:r>
              <a:rPr lang="zh-CN" altLang="en-US" sz="1400" dirty="0">
                <a:latin typeface="微软雅黑" charset="0"/>
                <a:ea typeface="微软雅黑" charset="0"/>
              </a:rPr>
              <a:t>，</a:t>
            </a:r>
            <a:r>
              <a:rPr lang="en-US" altLang="zh-CN" sz="1400" dirty="0">
                <a:latin typeface="微软雅黑" charset="0"/>
                <a:ea typeface="微软雅黑" charset="0"/>
              </a:rPr>
              <a:t>follower</a:t>
            </a:r>
            <a:r>
              <a:rPr lang="zh-CN" altLang="en-US" sz="1400" dirty="0">
                <a:latin typeface="微软雅黑" charset="0"/>
                <a:ea typeface="微软雅黑" charset="0"/>
              </a:rPr>
              <a:t>。请求最后都会发送到</a:t>
            </a:r>
            <a:r>
              <a:rPr lang="en-US" altLang="zh-CN" sz="1400" dirty="0">
                <a:latin typeface="微软雅黑" charset="0"/>
                <a:ea typeface="微软雅黑" charset="0"/>
              </a:rPr>
              <a:t>leader</a:t>
            </a:r>
            <a:r>
              <a:rPr lang="zh-CN" altLang="en-US" sz="1400" dirty="0">
                <a:latin typeface="微软雅黑" charset="0"/>
                <a:ea typeface="微软雅黑" charset="0"/>
              </a:rPr>
              <a:t>节点。比如实际场景的服务注册请求，请求最后都会路由到集群中的</a:t>
            </a:r>
            <a:r>
              <a:rPr lang="en-US" altLang="zh-CN" sz="1400" dirty="0">
                <a:latin typeface="微软雅黑" charset="0"/>
                <a:ea typeface="微软雅黑" charset="0"/>
              </a:rPr>
              <a:t>leader</a:t>
            </a:r>
            <a:r>
              <a:rPr lang="zh-CN" altLang="en-US" sz="1400" dirty="0">
                <a:latin typeface="微软雅黑" charset="0"/>
                <a:ea typeface="微软雅黑" charset="0"/>
              </a:rPr>
              <a:t>节点。</a:t>
            </a:r>
          </a:p>
          <a:p>
            <a:pPr eaLnBrk="1" latinLnBrk="0" hangingPunct="1">
              <a:lnSpc>
                <a:spcPct val="150000"/>
              </a:lnSpc>
              <a:spcBef>
                <a:spcPts val="600"/>
              </a:spcBef>
              <a:spcAft>
                <a:spcPts val="600"/>
              </a:spcAft>
            </a:pPr>
            <a:r>
              <a:rPr lang="zh-CN" altLang="en-US" sz="1400" dirty="0">
                <a:latin typeface="微软雅黑" charset="0"/>
                <a:ea typeface="微软雅黑" charset="0"/>
              </a:rPr>
              <a:t>当</a:t>
            </a:r>
            <a:r>
              <a:rPr lang="en-US" altLang="zh-CN" sz="1400" dirty="0">
                <a:latin typeface="微软雅黑" charset="0"/>
                <a:ea typeface="微软雅黑" charset="0"/>
              </a:rPr>
              <a:t>leader</a:t>
            </a:r>
            <a:r>
              <a:rPr lang="zh-CN" altLang="en-US" sz="1400" dirty="0">
                <a:latin typeface="微软雅黑" charset="0"/>
                <a:ea typeface="微软雅黑" charset="0"/>
              </a:rPr>
              <a:t>出现异常后，集群会从剩下的两个</a:t>
            </a:r>
            <a:r>
              <a:rPr lang="en-US" altLang="zh-CN" sz="1400" dirty="0">
                <a:latin typeface="微软雅黑" charset="0"/>
                <a:ea typeface="微软雅黑" charset="0"/>
              </a:rPr>
              <a:t>follower</a:t>
            </a:r>
            <a:r>
              <a:rPr lang="zh-CN" altLang="en-US" sz="1400" dirty="0">
                <a:latin typeface="微软雅黑" charset="0"/>
                <a:ea typeface="微软雅黑" charset="0"/>
              </a:rPr>
              <a:t>节点，选举出一个新的</a:t>
            </a:r>
            <a:r>
              <a:rPr lang="en-US" altLang="zh-CN" sz="1400" dirty="0">
                <a:latin typeface="微软雅黑" charset="0"/>
                <a:ea typeface="微软雅黑" charset="0"/>
              </a:rPr>
              <a:t>leader</a:t>
            </a:r>
            <a:r>
              <a:rPr lang="zh-CN" altLang="en-US" sz="1400" dirty="0">
                <a:latin typeface="微软雅黑" charset="0"/>
                <a:ea typeface="微软雅黑" charset="0"/>
              </a:rPr>
              <a:t>节点，由该新的</a:t>
            </a:r>
            <a:r>
              <a:rPr lang="en-US" altLang="zh-CN" sz="1400" dirty="0">
                <a:latin typeface="微软雅黑" charset="0"/>
                <a:ea typeface="微软雅黑" charset="0"/>
              </a:rPr>
              <a:t>leader</a:t>
            </a:r>
            <a:r>
              <a:rPr lang="zh-CN" altLang="en-US" sz="1400" dirty="0">
                <a:latin typeface="微软雅黑" charset="0"/>
                <a:ea typeface="微软雅黑" charset="0"/>
              </a:rPr>
              <a:t>节点继续对外提供服务。</a:t>
            </a:r>
          </a:p>
        </p:txBody>
      </p:sp>
      <p:pic>
        <p:nvPicPr>
          <p:cNvPr id="5" name="图片 4"/>
          <p:cNvPicPr>
            <a:picLocks noChangeAspect="1"/>
          </p:cNvPicPr>
          <p:nvPr/>
        </p:nvPicPr>
        <p:blipFill>
          <a:blip r:embed="rId2"/>
          <a:stretch>
            <a:fillRect/>
          </a:stretch>
        </p:blipFill>
        <p:spPr>
          <a:xfrm>
            <a:off x="7176135" y="1124585"/>
            <a:ext cx="4399915" cy="4380865"/>
          </a:xfrm>
          <a:prstGeom prst="rect">
            <a:avLst/>
          </a:prstGeom>
        </p:spPr>
      </p:pic>
    </p:spTree>
    <p:extLst>
      <p:ext uri="{BB962C8B-B14F-4D97-AF65-F5344CB8AC3E}">
        <p14:creationId xmlns:p14="http://schemas.microsoft.com/office/powerpoint/2010/main" val="2764173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 Consul – </a:t>
            </a:r>
            <a:r>
              <a:rPr lang="zh-CN" altLang="en-US" sz="3200" dirty="0"/>
              <a:t>多中心容灾</a:t>
            </a:r>
            <a:endParaRPr lang="en-US" sz="3200" dirty="0"/>
          </a:p>
        </p:txBody>
      </p:sp>
      <p:sp>
        <p:nvSpPr>
          <p:cNvPr id="6" name="文本框 3"/>
          <p:cNvSpPr txBox="1"/>
          <p:nvPr/>
        </p:nvSpPr>
        <p:spPr>
          <a:xfrm>
            <a:off x="335280" y="836295"/>
            <a:ext cx="4597400" cy="3931920"/>
          </a:xfrm>
          <a:prstGeom prst="rect">
            <a:avLst/>
          </a:prstGeom>
          <a:noFill/>
        </p:spPr>
        <p:txBody>
          <a:bodyPr wrap="square" rtlCol="0">
            <a:spAutoFit/>
          </a:bodyPr>
          <a:lstStyle/>
          <a:p>
            <a:pPr marL="0" indent="0" eaLnBrk="1" latinLnBrk="0" hangingPunct="1">
              <a:lnSpc>
                <a:spcPct val="150000"/>
              </a:lnSpc>
              <a:buFont typeface="Arial" charset="0"/>
              <a:buNone/>
            </a:pPr>
            <a:r>
              <a:rPr lang="zh-CN" altLang="en-US" sz="1400" b="1" dirty="0">
                <a:latin typeface="微软雅黑" charset="0"/>
                <a:ea typeface="微软雅黑" charset="0"/>
              </a:rPr>
              <a:t>容灾说明：</a:t>
            </a:r>
            <a:r>
              <a:rPr lang="en-US" altLang="zh-CN" sz="1400" b="1" dirty="0">
                <a:latin typeface="微软雅黑" charset="0"/>
                <a:ea typeface="微软雅黑" charset="0"/>
              </a:rPr>
              <a:t>Consul</a:t>
            </a:r>
            <a:r>
              <a:rPr lang="zh-CN" altLang="en-US" sz="1400" b="1" dirty="0">
                <a:latin typeface="微软雅黑" charset="0"/>
                <a:ea typeface="微软雅黑" charset="0"/>
              </a:rPr>
              <a:t>的容灾为数据中心多活容灾。</a:t>
            </a:r>
          </a:p>
          <a:p>
            <a:pPr marL="0" indent="0" eaLnBrk="1" latinLnBrk="0" hangingPunct="1">
              <a:lnSpc>
                <a:spcPct val="150000"/>
              </a:lnSpc>
              <a:buFont typeface="Arial" charset="0"/>
              <a:buNone/>
            </a:pPr>
            <a:endParaRPr lang="zh-CN" altLang="en-US" sz="1400" b="1" dirty="0">
              <a:latin typeface="微软雅黑" charset="0"/>
              <a:ea typeface="微软雅黑" charset="0"/>
            </a:endParaRPr>
          </a:p>
          <a:p>
            <a:pPr marL="0" indent="0" eaLnBrk="1" latinLnBrk="0" hangingPunct="1">
              <a:lnSpc>
                <a:spcPct val="150000"/>
              </a:lnSpc>
              <a:buFont typeface="Arial" charset="0"/>
              <a:buNone/>
            </a:pPr>
            <a:r>
              <a:rPr lang="zh-CN" altLang="en-US" sz="1400" b="1" dirty="0">
                <a:latin typeface="微软雅黑" charset="0"/>
                <a:ea typeface="微软雅黑" charset="0"/>
              </a:rPr>
              <a:t>部署说明：</a:t>
            </a:r>
          </a:p>
          <a:p>
            <a:pPr marL="0" indent="0" eaLnBrk="1" latinLnBrk="0" hangingPunct="1">
              <a:lnSpc>
                <a:spcPct val="150000"/>
              </a:lnSpc>
              <a:buFont typeface="Arial" charset="0"/>
              <a:buNone/>
            </a:pPr>
            <a:r>
              <a:rPr lang="en-US" altLang="zh-CN" sz="1400" dirty="0">
                <a:latin typeface="微软雅黑" charset="0"/>
                <a:ea typeface="微软雅黑" charset="0"/>
              </a:rPr>
              <a:t>1)</a:t>
            </a:r>
            <a:r>
              <a:rPr lang="zh-CN" altLang="en-US" sz="1400" dirty="0">
                <a:latin typeface="微软雅黑" charset="0"/>
                <a:ea typeface="微软雅黑" charset="0"/>
              </a:rPr>
              <a:t>有两个区域，分别是广州一区和广州二区</a:t>
            </a:r>
            <a:endParaRPr lang="en-US" altLang="zh-CN" sz="1400" dirty="0">
              <a:latin typeface="微软雅黑" charset="0"/>
              <a:ea typeface="微软雅黑" charset="0"/>
            </a:endParaRPr>
          </a:p>
          <a:p>
            <a:pPr marL="0" indent="0" eaLnBrk="1" latinLnBrk="0" hangingPunct="1">
              <a:lnSpc>
                <a:spcPct val="150000"/>
              </a:lnSpc>
              <a:buFont typeface="Arial" charset="0"/>
              <a:buNone/>
            </a:pPr>
            <a:r>
              <a:rPr lang="en-US" altLang="zh-CN" sz="1400" dirty="0">
                <a:latin typeface="微软雅黑" charset="0"/>
                <a:ea typeface="微软雅黑" charset="0"/>
              </a:rPr>
              <a:t>2)</a:t>
            </a:r>
            <a:r>
              <a:rPr lang="zh-CN" altLang="en-US" sz="1400" dirty="0">
                <a:latin typeface="微软雅黑" charset="0"/>
                <a:ea typeface="微软雅黑" charset="0"/>
              </a:rPr>
              <a:t>两个区域都部署了一套完整的</a:t>
            </a:r>
            <a:r>
              <a:rPr lang="en-US" altLang="zh-CN" sz="1400" dirty="0">
                <a:latin typeface="微软雅黑" charset="0"/>
                <a:ea typeface="微软雅黑" charset="0"/>
              </a:rPr>
              <a:t>Consul</a:t>
            </a:r>
            <a:r>
              <a:rPr lang="zh-CN" altLang="en-US" sz="1400" dirty="0">
                <a:latin typeface="微软雅黑" charset="0"/>
                <a:ea typeface="微软雅黑" charset="0"/>
              </a:rPr>
              <a:t>组件</a:t>
            </a:r>
          </a:p>
          <a:p>
            <a:pPr marL="0" indent="0" eaLnBrk="1" latinLnBrk="0" hangingPunct="1">
              <a:lnSpc>
                <a:spcPct val="150000"/>
              </a:lnSpc>
              <a:buFont typeface="Arial" charset="0"/>
              <a:buNone/>
            </a:pPr>
            <a:r>
              <a:rPr lang="en-US" altLang="zh-CN" sz="1400" dirty="0">
                <a:latin typeface="微软雅黑" charset="0"/>
                <a:ea typeface="微软雅黑" charset="0"/>
              </a:rPr>
              <a:t>3)</a:t>
            </a:r>
            <a:r>
              <a:rPr lang="zh-CN" altLang="en-US" sz="1400" dirty="0">
                <a:latin typeface="微软雅黑" charset="0"/>
                <a:ea typeface="微软雅黑" charset="0"/>
              </a:rPr>
              <a:t>两个区域的</a:t>
            </a:r>
            <a:r>
              <a:rPr lang="en-US" altLang="zh-CN" sz="1400" dirty="0">
                <a:latin typeface="微软雅黑" charset="0"/>
                <a:ea typeface="微软雅黑" charset="0"/>
              </a:rPr>
              <a:t>Consul</a:t>
            </a:r>
            <a:r>
              <a:rPr lang="zh-CN" altLang="en-US" sz="1400" dirty="0">
                <a:latin typeface="微软雅黑" charset="0"/>
                <a:ea typeface="微软雅黑" charset="0"/>
              </a:rPr>
              <a:t>组件的数据不同步，单独对外提供服务，比如广州一区的应用注册到广州一区的</a:t>
            </a:r>
            <a:r>
              <a:rPr lang="en-US" altLang="zh-CN" sz="1400" dirty="0">
                <a:latin typeface="微软雅黑" charset="0"/>
                <a:ea typeface="微软雅黑" charset="0"/>
              </a:rPr>
              <a:t>Consul</a:t>
            </a:r>
            <a:r>
              <a:rPr lang="zh-CN" altLang="en-US" sz="1400" dirty="0">
                <a:latin typeface="微软雅黑" charset="0"/>
                <a:ea typeface="微软雅黑" charset="0"/>
              </a:rPr>
              <a:t>组件中。</a:t>
            </a:r>
          </a:p>
          <a:p>
            <a:pPr marL="0" indent="0" eaLnBrk="1" latinLnBrk="0" hangingPunct="1">
              <a:lnSpc>
                <a:spcPct val="150000"/>
              </a:lnSpc>
              <a:buFont typeface="Arial" charset="0"/>
              <a:buNone/>
            </a:pPr>
            <a:r>
              <a:rPr lang="en-US" altLang="zh-CN" sz="1400" dirty="0">
                <a:latin typeface="微软雅黑" charset="0"/>
                <a:ea typeface="微软雅黑" charset="0"/>
              </a:rPr>
              <a:t>4)</a:t>
            </a:r>
            <a:r>
              <a:rPr lang="zh-CN" altLang="en-US" sz="1400" dirty="0">
                <a:latin typeface="微软雅黑" charset="0"/>
                <a:ea typeface="微软雅黑" charset="0"/>
              </a:rPr>
              <a:t>广州一区和广州二区有相同的应用集，比如都有服务</a:t>
            </a:r>
            <a:r>
              <a:rPr lang="en-US" altLang="zh-CN" sz="1400" dirty="0">
                <a:latin typeface="微软雅黑" charset="0"/>
                <a:ea typeface="微软雅黑" charset="0"/>
              </a:rPr>
              <a:t>A</a:t>
            </a:r>
            <a:r>
              <a:rPr lang="zh-CN" altLang="en-US" sz="1400" dirty="0">
                <a:latin typeface="微软雅黑" charset="0"/>
                <a:ea typeface="微软雅黑" charset="0"/>
              </a:rPr>
              <a:t>和服务</a:t>
            </a:r>
            <a:r>
              <a:rPr lang="en-US" altLang="zh-CN" sz="1400" dirty="0">
                <a:latin typeface="微软雅黑" charset="0"/>
                <a:ea typeface="微软雅黑" charset="0"/>
              </a:rPr>
              <a:t>B</a:t>
            </a:r>
            <a:r>
              <a:rPr lang="zh-CN" altLang="en-US" sz="1400" dirty="0">
                <a:latin typeface="微软雅黑" charset="0"/>
                <a:ea typeface="微软雅黑" charset="0"/>
              </a:rPr>
              <a:t>，并且服务</a:t>
            </a:r>
            <a:r>
              <a:rPr lang="en-US" altLang="zh-CN" sz="1400" dirty="0">
                <a:latin typeface="微软雅黑" charset="0"/>
                <a:ea typeface="微软雅黑" charset="0"/>
              </a:rPr>
              <a:t>A</a:t>
            </a:r>
            <a:r>
              <a:rPr lang="zh-CN" altLang="en-US" sz="1400" dirty="0">
                <a:latin typeface="微软雅黑" charset="0"/>
                <a:ea typeface="微软雅黑" charset="0"/>
              </a:rPr>
              <a:t>会去调用服务</a:t>
            </a:r>
            <a:r>
              <a:rPr lang="en-US" altLang="zh-CN" sz="1400" dirty="0">
                <a:latin typeface="微软雅黑" charset="0"/>
                <a:ea typeface="微软雅黑" charset="0"/>
              </a:rPr>
              <a:t>B</a:t>
            </a:r>
          </a:p>
          <a:p>
            <a:pPr marL="0" indent="0" eaLnBrk="1" latinLnBrk="0" hangingPunct="1">
              <a:lnSpc>
                <a:spcPct val="150000"/>
              </a:lnSpc>
              <a:buFont typeface="Arial" charset="0"/>
              <a:buNone/>
            </a:pPr>
            <a:endParaRPr lang="zh-CN" altLang="en-US" sz="1400" dirty="0">
              <a:latin typeface="微软雅黑" charset="0"/>
              <a:ea typeface="微软雅黑" charset="0"/>
            </a:endParaRPr>
          </a:p>
          <a:p>
            <a:pPr marL="0" indent="0" eaLnBrk="1" latinLnBrk="0" hangingPunct="1">
              <a:lnSpc>
                <a:spcPct val="150000"/>
              </a:lnSpc>
              <a:buFont typeface="Arial" charset="0"/>
              <a:buNone/>
            </a:pPr>
            <a:endParaRPr lang="en-US" altLang="zh-CN" sz="1400" dirty="0">
              <a:latin typeface="微软雅黑" charset="0"/>
              <a:ea typeface="微软雅黑" charset="0"/>
            </a:endParaRPr>
          </a:p>
        </p:txBody>
      </p:sp>
      <p:pic>
        <p:nvPicPr>
          <p:cNvPr id="5" name="图片 4"/>
          <p:cNvPicPr>
            <a:picLocks noChangeAspect="1"/>
          </p:cNvPicPr>
          <p:nvPr/>
        </p:nvPicPr>
        <p:blipFill>
          <a:blip r:embed="rId2"/>
          <a:stretch>
            <a:fillRect/>
          </a:stretch>
        </p:blipFill>
        <p:spPr>
          <a:xfrm>
            <a:off x="5519420" y="620395"/>
            <a:ext cx="6314440" cy="5533390"/>
          </a:xfrm>
          <a:prstGeom prst="rect">
            <a:avLst/>
          </a:prstGeom>
        </p:spPr>
      </p:pic>
    </p:spTree>
    <p:extLst>
      <p:ext uri="{BB962C8B-B14F-4D97-AF65-F5344CB8AC3E}">
        <p14:creationId xmlns:p14="http://schemas.microsoft.com/office/powerpoint/2010/main" val="348284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3179676" y="2564904"/>
            <a:ext cx="58326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sz="2000">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sz="2000">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Arial" charset="0"/>
                <a:ea typeface="微软雅黑" pitchFamily="34" charset="-122"/>
              </a:defRPr>
            </a:lvl9pPr>
          </a:lstStyle>
          <a:p>
            <a:pPr algn="ctr" eaLnBrk="1" hangingPunct="1">
              <a:lnSpc>
                <a:spcPct val="100000"/>
              </a:lnSpc>
              <a:spcBef>
                <a:spcPct val="0"/>
              </a:spcBef>
              <a:buFont typeface="Arial" charset="0"/>
              <a:buNone/>
            </a:pPr>
            <a:r>
              <a:rPr lang="zh-CN" altLang="en-US" sz="3600" b="1" spc="200" dirty="0">
                <a:solidFill>
                  <a:schemeClr val="bg1"/>
                </a:solidFill>
                <a:latin typeface="微软雅黑" pitchFamily="34" charset="-122"/>
                <a:sym typeface="+mn-lt"/>
              </a:rPr>
              <a:t>腾讯云中间件接入层</a:t>
            </a:r>
            <a:endParaRPr lang="en-US" altLang="zh-CN" sz="3600" b="1" spc="200" dirty="0">
              <a:solidFill>
                <a:schemeClr val="bg1"/>
              </a:solidFill>
              <a:latin typeface="微软雅黑" pitchFamily="34" charset="-122"/>
              <a:sym typeface="+mn-lt"/>
            </a:endParaRPr>
          </a:p>
        </p:txBody>
      </p:sp>
    </p:spTree>
    <p:extLst>
      <p:ext uri="{BB962C8B-B14F-4D97-AF65-F5344CB8AC3E}">
        <p14:creationId xmlns:p14="http://schemas.microsoft.com/office/powerpoint/2010/main" val="2652317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 Consul – </a:t>
            </a:r>
            <a:r>
              <a:rPr lang="zh-CN" altLang="en-US" sz="3200" dirty="0"/>
              <a:t>多中心容灾</a:t>
            </a:r>
            <a:endParaRPr lang="en-US" sz="3200" dirty="0"/>
          </a:p>
        </p:txBody>
      </p:sp>
      <p:sp>
        <p:nvSpPr>
          <p:cNvPr id="6" name="文本框 3"/>
          <p:cNvSpPr txBox="1"/>
          <p:nvPr/>
        </p:nvSpPr>
        <p:spPr>
          <a:xfrm>
            <a:off x="262890" y="692785"/>
            <a:ext cx="4391660" cy="2651760"/>
          </a:xfrm>
          <a:prstGeom prst="rect">
            <a:avLst/>
          </a:prstGeom>
          <a:noFill/>
        </p:spPr>
        <p:txBody>
          <a:bodyPr wrap="square" rtlCol="0">
            <a:spAutoFit/>
          </a:bodyPr>
          <a:lstStyle/>
          <a:p>
            <a:pPr marL="0" indent="0" eaLnBrk="1" latinLnBrk="0" hangingPunct="1">
              <a:lnSpc>
                <a:spcPct val="150000"/>
              </a:lnSpc>
              <a:buFont typeface="Arial" charset="0"/>
              <a:buNone/>
            </a:pPr>
            <a:r>
              <a:rPr lang="zh-CN" altLang="en-US" sz="1400" b="1" dirty="0">
                <a:latin typeface="微软雅黑" charset="0"/>
                <a:ea typeface="微软雅黑" charset="0"/>
              </a:rPr>
              <a:t>容灾场景分析：同区域的服务全部异常的场景。</a:t>
            </a:r>
          </a:p>
          <a:p>
            <a:pPr marL="0" indent="0" eaLnBrk="1" latinLnBrk="0" hangingPunct="1">
              <a:lnSpc>
                <a:spcPct val="150000"/>
              </a:lnSpc>
              <a:buFont typeface="Arial" charset="0"/>
              <a:buNone/>
            </a:pPr>
            <a:endParaRPr lang="zh-CN" altLang="en-US" sz="1400" b="1" dirty="0">
              <a:latin typeface="微软雅黑" charset="0"/>
              <a:ea typeface="微软雅黑" charset="0"/>
            </a:endParaRPr>
          </a:p>
          <a:p>
            <a:pPr marL="0" indent="0" eaLnBrk="1" latinLnBrk="0" hangingPunct="1">
              <a:lnSpc>
                <a:spcPct val="150000"/>
              </a:lnSpc>
              <a:buFont typeface="Arial" charset="0"/>
              <a:buNone/>
            </a:pPr>
            <a:r>
              <a:rPr lang="zh-CN" altLang="en-US" sz="1400" dirty="0">
                <a:latin typeface="微软雅黑" charset="0"/>
                <a:ea typeface="微软雅黑" charset="0"/>
              </a:rPr>
              <a:t>当广州一区的服务</a:t>
            </a:r>
            <a:r>
              <a:rPr lang="en-US" altLang="zh-CN" sz="1400" dirty="0">
                <a:latin typeface="微软雅黑" charset="0"/>
                <a:ea typeface="微软雅黑" charset="0"/>
              </a:rPr>
              <a:t>B</a:t>
            </a:r>
            <a:r>
              <a:rPr lang="zh-CN" altLang="en-US" sz="1400" dirty="0">
                <a:latin typeface="微软雅黑" charset="0"/>
                <a:ea typeface="微软雅黑" charset="0"/>
              </a:rPr>
              <a:t>全部出现异常时，</a:t>
            </a:r>
          </a:p>
          <a:p>
            <a:pPr marL="0" indent="0" eaLnBrk="1" latinLnBrk="0" hangingPunct="1">
              <a:lnSpc>
                <a:spcPct val="150000"/>
              </a:lnSpc>
              <a:buFont typeface="Arial" charset="0"/>
              <a:buNone/>
            </a:pPr>
            <a:r>
              <a:rPr lang="zh-CN" altLang="en-US" sz="1400" dirty="0">
                <a:latin typeface="微软雅黑" charset="0"/>
                <a:ea typeface="微软雅黑" charset="0"/>
              </a:rPr>
              <a:t>广州一区服务</a:t>
            </a:r>
            <a:r>
              <a:rPr lang="en-US" altLang="zh-CN" sz="1400" dirty="0">
                <a:latin typeface="微软雅黑" charset="0"/>
                <a:ea typeface="微软雅黑" charset="0"/>
              </a:rPr>
              <a:t>A</a:t>
            </a:r>
            <a:r>
              <a:rPr lang="zh-CN" altLang="en-US" sz="1400" dirty="0">
                <a:latin typeface="微软雅黑" charset="0"/>
                <a:ea typeface="微软雅黑" charset="0"/>
              </a:rPr>
              <a:t>会去广州二区的</a:t>
            </a:r>
            <a:r>
              <a:rPr lang="en-US" altLang="zh-CN" sz="1400" dirty="0">
                <a:latin typeface="微软雅黑" charset="0"/>
                <a:ea typeface="微软雅黑" charset="0"/>
              </a:rPr>
              <a:t>Consul</a:t>
            </a:r>
            <a:r>
              <a:rPr lang="zh-CN" altLang="en-US" sz="1400" dirty="0">
                <a:latin typeface="微软雅黑" charset="0"/>
                <a:ea typeface="微软雅黑" charset="0"/>
              </a:rPr>
              <a:t>发现广州二区的服务</a:t>
            </a:r>
            <a:r>
              <a:rPr lang="en-US" altLang="zh-CN" sz="1400" dirty="0">
                <a:latin typeface="微软雅黑" charset="0"/>
                <a:ea typeface="微软雅黑" charset="0"/>
              </a:rPr>
              <a:t>B</a:t>
            </a:r>
            <a:r>
              <a:rPr lang="zh-CN" altLang="en-US" sz="1400" dirty="0">
                <a:latin typeface="微软雅黑" charset="0"/>
                <a:ea typeface="微软雅黑" charset="0"/>
              </a:rPr>
              <a:t>的</a:t>
            </a:r>
            <a:r>
              <a:rPr lang="en-US" altLang="zh-CN" sz="1400" dirty="0">
                <a:latin typeface="微软雅黑" charset="0"/>
                <a:ea typeface="微软雅黑" charset="0"/>
              </a:rPr>
              <a:t>IP</a:t>
            </a:r>
            <a:r>
              <a:rPr lang="zh-CN" altLang="en-US" sz="1400" dirty="0">
                <a:latin typeface="微软雅黑" charset="0"/>
                <a:ea typeface="微软雅黑" charset="0"/>
              </a:rPr>
              <a:t>地址，然后调用广州二区的服务</a:t>
            </a:r>
            <a:r>
              <a:rPr lang="en-US" altLang="zh-CN" sz="1400" dirty="0">
                <a:latin typeface="微软雅黑" charset="0"/>
                <a:ea typeface="微软雅黑" charset="0"/>
              </a:rPr>
              <a:t>B</a:t>
            </a:r>
          </a:p>
          <a:p>
            <a:pPr marL="0" indent="0" eaLnBrk="1" latinLnBrk="0" hangingPunct="1">
              <a:lnSpc>
                <a:spcPct val="150000"/>
              </a:lnSpc>
              <a:buFont typeface="Arial" charset="0"/>
              <a:buNone/>
            </a:pPr>
            <a:endParaRPr lang="en-US" altLang="zh-CN" sz="1400" dirty="0">
              <a:latin typeface="微软雅黑" charset="0"/>
              <a:ea typeface="微软雅黑" charset="0"/>
            </a:endParaRPr>
          </a:p>
          <a:p>
            <a:pPr marL="0" indent="0" eaLnBrk="1" latinLnBrk="0" hangingPunct="1">
              <a:lnSpc>
                <a:spcPct val="150000"/>
              </a:lnSpc>
              <a:buFont typeface="Arial" charset="0"/>
              <a:buNone/>
            </a:pPr>
            <a:endParaRPr lang="zh-CN" altLang="en-US" sz="1400" dirty="0">
              <a:latin typeface="微软雅黑" charset="0"/>
              <a:ea typeface="微软雅黑" charset="0"/>
            </a:endParaRPr>
          </a:p>
          <a:p>
            <a:pPr marL="0" indent="0" eaLnBrk="1" latinLnBrk="0" hangingPunct="1">
              <a:lnSpc>
                <a:spcPct val="150000"/>
              </a:lnSpc>
              <a:buFont typeface="Arial" charset="0"/>
              <a:buNone/>
            </a:pPr>
            <a:endParaRPr lang="en-US" altLang="zh-CN" sz="1400" dirty="0">
              <a:latin typeface="微软雅黑" charset="0"/>
              <a:ea typeface="微软雅黑" charset="0"/>
            </a:endParaRPr>
          </a:p>
        </p:txBody>
      </p:sp>
      <p:pic>
        <p:nvPicPr>
          <p:cNvPr id="7" name="图片 6"/>
          <p:cNvPicPr>
            <a:picLocks noChangeAspect="1"/>
          </p:cNvPicPr>
          <p:nvPr/>
        </p:nvPicPr>
        <p:blipFill>
          <a:blip r:embed="rId2"/>
          <a:stretch>
            <a:fillRect/>
          </a:stretch>
        </p:blipFill>
        <p:spPr>
          <a:xfrm>
            <a:off x="4943475" y="692785"/>
            <a:ext cx="7038340" cy="5485765"/>
          </a:xfrm>
          <a:prstGeom prst="rect">
            <a:avLst/>
          </a:prstGeom>
        </p:spPr>
      </p:pic>
    </p:spTree>
    <p:extLst>
      <p:ext uri="{BB962C8B-B14F-4D97-AF65-F5344CB8AC3E}">
        <p14:creationId xmlns:p14="http://schemas.microsoft.com/office/powerpoint/2010/main" val="673158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 Consul – </a:t>
            </a:r>
            <a:r>
              <a:rPr lang="zh-CN" altLang="en-US" sz="3200" dirty="0"/>
              <a:t>多中心容灾</a:t>
            </a:r>
            <a:endParaRPr lang="en-US" sz="3200" dirty="0"/>
          </a:p>
        </p:txBody>
      </p:sp>
      <p:sp>
        <p:nvSpPr>
          <p:cNvPr id="6" name="文本框 3"/>
          <p:cNvSpPr txBox="1"/>
          <p:nvPr/>
        </p:nvSpPr>
        <p:spPr>
          <a:xfrm>
            <a:off x="262890" y="692785"/>
            <a:ext cx="4391660" cy="4251960"/>
          </a:xfrm>
          <a:prstGeom prst="rect">
            <a:avLst/>
          </a:prstGeom>
          <a:noFill/>
        </p:spPr>
        <p:txBody>
          <a:bodyPr wrap="square" rtlCol="0">
            <a:spAutoFit/>
          </a:bodyPr>
          <a:lstStyle/>
          <a:p>
            <a:pPr marL="0" indent="0" eaLnBrk="1" latinLnBrk="0" hangingPunct="1">
              <a:lnSpc>
                <a:spcPct val="150000"/>
              </a:lnSpc>
              <a:buFont typeface="Arial" charset="0"/>
              <a:buNone/>
            </a:pPr>
            <a:r>
              <a:rPr lang="zh-CN" altLang="en-US" sz="1400" b="1" dirty="0">
                <a:latin typeface="微软雅黑" charset="0"/>
                <a:ea typeface="微软雅黑" charset="0"/>
              </a:rPr>
              <a:t>容灾场景分析：</a:t>
            </a:r>
            <a:r>
              <a:rPr lang="en-US" altLang="zh-CN" sz="1400" b="1" dirty="0">
                <a:latin typeface="微软雅黑" charset="0"/>
                <a:ea typeface="微软雅黑" charset="0"/>
              </a:rPr>
              <a:t>Consul</a:t>
            </a:r>
            <a:r>
              <a:rPr lang="zh-CN" altLang="en-US" sz="1400" b="1" dirty="0">
                <a:latin typeface="微软雅黑" charset="0"/>
                <a:ea typeface="微软雅黑" charset="0"/>
              </a:rPr>
              <a:t>组件不可用场景。</a:t>
            </a:r>
          </a:p>
          <a:p>
            <a:pPr marL="0" indent="0" eaLnBrk="1" latinLnBrk="0" hangingPunct="1">
              <a:lnSpc>
                <a:spcPct val="150000"/>
              </a:lnSpc>
              <a:buFont typeface="Arial" charset="0"/>
              <a:buNone/>
            </a:pPr>
            <a:endParaRPr lang="zh-CN" altLang="en-US" sz="1400" b="1" dirty="0">
              <a:latin typeface="微软雅黑" charset="0"/>
              <a:ea typeface="微软雅黑" charset="0"/>
            </a:endParaRPr>
          </a:p>
          <a:p>
            <a:pPr marL="0" indent="0" eaLnBrk="1" latinLnBrk="0" hangingPunct="1">
              <a:lnSpc>
                <a:spcPct val="150000"/>
              </a:lnSpc>
              <a:buFont typeface="Arial" charset="0"/>
              <a:buNone/>
            </a:pPr>
            <a:r>
              <a:rPr lang="zh-CN" altLang="en-US" sz="1400" dirty="0">
                <a:latin typeface="微软雅黑" charset="0"/>
                <a:ea typeface="微软雅黑" charset="0"/>
              </a:rPr>
              <a:t>当广州一区的</a:t>
            </a:r>
            <a:r>
              <a:rPr lang="en-US" altLang="zh-CN" sz="1400" dirty="0">
                <a:latin typeface="微软雅黑" charset="0"/>
                <a:ea typeface="微软雅黑" charset="0"/>
              </a:rPr>
              <a:t>Consul</a:t>
            </a:r>
            <a:r>
              <a:rPr lang="zh-CN" altLang="en-US" sz="1400" dirty="0">
                <a:latin typeface="微软雅黑" charset="0"/>
                <a:ea typeface="微软雅黑" charset="0"/>
              </a:rPr>
              <a:t>组件出现不可用时，比如</a:t>
            </a:r>
            <a:r>
              <a:rPr lang="en-US" altLang="zh-CN" sz="1400" dirty="0">
                <a:latin typeface="微软雅黑" charset="0"/>
                <a:ea typeface="微软雅黑" charset="0"/>
              </a:rPr>
              <a:t>Consul</a:t>
            </a:r>
            <a:r>
              <a:rPr lang="zh-CN" altLang="en-US" sz="1400" dirty="0">
                <a:latin typeface="微软雅黑" charset="0"/>
                <a:ea typeface="微软雅黑" charset="0"/>
              </a:rPr>
              <a:t>组件的机器网络不可达或者机器全部断电。</a:t>
            </a:r>
          </a:p>
          <a:p>
            <a:pPr marL="0" indent="0" eaLnBrk="1" latinLnBrk="0" hangingPunct="1">
              <a:lnSpc>
                <a:spcPct val="150000"/>
              </a:lnSpc>
              <a:buFont typeface="Arial" charset="0"/>
              <a:buNone/>
            </a:pPr>
            <a:endParaRPr lang="zh-CN" altLang="en-US" sz="1400" dirty="0">
              <a:latin typeface="微软雅黑" charset="0"/>
              <a:ea typeface="微软雅黑" charset="0"/>
            </a:endParaRPr>
          </a:p>
          <a:p>
            <a:pPr marL="0" indent="0" eaLnBrk="1" latinLnBrk="0" hangingPunct="1">
              <a:lnSpc>
                <a:spcPct val="150000"/>
              </a:lnSpc>
              <a:buFont typeface="Arial" charset="0"/>
              <a:buNone/>
            </a:pPr>
            <a:r>
              <a:rPr lang="zh-CN" altLang="en-US" sz="1400" dirty="0">
                <a:latin typeface="微软雅黑" charset="0"/>
                <a:ea typeface="微软雅黑" charset="0"/>
              </a:rPr>
              <a:t>广州一区服务</a:t>
            </a:r>
            <a:r>
              <a:rPr lang="en-US" altLang="zh-CN" sz="1400" dirty="0">
                <a:latin typeface="微软雅黑" charset="0"/>
                <a:ea typeface="微软雅黑" charset="0"/>
              </a:rPr>
              <a:t>A</a:t>
            </a:r>
            <a:r>
              <a:rPr lang="zh-CN" altLang="en-US" sz="1400" dirty="0">
                <a:latin typeface="微软雅黑" charset="0"/>
                <a:ea typeface="微软雅黑" charset="0"/>
              </a:rPr>
              <a:t>和服务</a:t>
            </a:r>
            <a:r>
              <a:rPr lang="en-US" altLang="zh-CN" sz="1400" dirty="0">
                <a:latin typeface="微软雅黑" charset="0"/>
                <a:ea typeface="微软雅黑" charset="0"/>
              </a:rPr>
              <a:t>B</a:t>
            </a:r>
            <a:r>
              <a:rPr lang="zh-CN" altLang="en-US" sz="1400" dirty="0">
                <a:latin typeface="微软雅黑" charset="0"/>
                <a:ea typeface="微软雅黑" charset="0"/>
              </a:rPr>
              <a:t>会重新注册到广州二区的</a:t>
            </a:r>
            <a:r>
              <a:rPr lang="en-US" altLang="zh-CN" sz="1400" dirty="0">
                <a:latin typeface="微软雅黑" charset="0"/>
                <a:ea typeface="微软雅黑" charset="0"/>
              </a:rPr>
              <a:t>Consul</a:t>
            </a:r>
            <a:r>
              <a:rPr lang="zh-CN" altLang="en-US" sz="1400" dirty="0">
                <a:latin typeface="微软雅黑" charset="0"/>
                <a:ea typeface="微软雅黑" charset="0"/>
              </a:rPr>
              <a:t>组件上，并且广州一区的服务</a:t>
            </a:r>
            <a:r>
              <a:rPr lang="en-US" altLang="zh-CN" sz="1400" dirty="0">
                <a:latin typeface="微软雅黑" charset="0"/>
                <a:ea typeface="微软雅黑" charset="0"/>
              </a:rPr>
              <a:t>A</a:t>
            </a:r>
            <a:r>
              <a:rPr lang="zh-CN" altLang="en-US" sz="1400" dirty="0">
                <a:latin typeface="微软雅黑" charset="0"/>
                <a:ea typeface="微软雅黑" charset="0"/>
              </a:rPr>
              <a:t>依然调用广州一区的服务</a:t>
            </a:r>
            <a:r>
              <a:rPr lang="en-US" altLang="zh-CN" sz="1400" dirty="0">
                <a:latin typeface="微软雅黑" charset="0"/>
                <a:ea typeface="微软雅黑" charset="0"/>
              </a:rPr>
              <a:t>B</a:t>
            </a:r>
            <a:r>
              <a:rPr lang="zh-CN" altLang="en-US" sz="1400" dirty="0">
                <a:latin typeface="微软雅黑" charset="0"/>
                <a:ea typeface="微软雅黑" charset="0"/>
              </a:rPr>
              <a:t>；</a:t>
            </a:r>
          </a:p>
          <a:p>
            <a:pPr marL="0" indent="0" eaLnBrk="1" latinLnBrk="0" hangingPunct="1">
              <a:lnSpc>
                <a:spcPct val="150000"/>
              </a:lnSpc>
              <a:buFont typeface="Arial" charset="0"/>
              <a:buNone/>
            </a:pPr>
            <a:r>
              <a:rPr lang="zh-CN" altLang="en-US" sz="1400" dirty="0">
                <a:latin typeface="微软雅黑" charset="0"/>
                <a:ea typeface="微软雅黑" charset="0"/>
              </a:rPr>
              <a:t>相对来说，广州二区的服务</a:t>
            </a:r>
            <a:r>
              <a:rPr lang="en-US" altLang="zh-CN" sz="1400" dirty="0">
                <a:latin typeface="微软雅黑" charset="0"/>
                <a:ea typeface="微软雅黑" charset="0"/>
              </a:rPr>
              <a:t>A</a:t>
            </a:r>
            <a:r>
              <a:rPr lang="zh-CN" altLang="en-US" sz="1400" dirty="0">
                <a:latin typeface="微软雅黑" charset="0"/>
                <a:ea typeface="微软雅黑" charset="0"/>
              </a:rPr>
              <a:t>和服务</a:t>
            </a:r>
            <a:r>
              <a:rPr lang="en-US" altLang="zh-CN" sz="1400" dirty="0">
                <a:latin typeface="微软雅黑" charset="0"/>
                <a:ea typeface="微软雅黑" charset="0"/>
              </a:rPr>
              <a:t>B</a:t>
            </a:r>
            <a:r>
              <a:rPr lang="zh-CN" altLang="en-US" sz="1400" dirty="0">
                <a:latin typeface="微软雅黑" charset="0"/>
                <a:ea typeface="微软雅黑" charset="0"/>
              </a:rPr>
              <a:t>也不受影响，二区的服务</a:t>
            </a:r>
            <a:r>
              <a:rPr lang="en-US" altLang="zh-CN" sz="1400" dirty="0">
                <a:latin typeface="微软雅黑" charset="0"/>
                <a:ea typeface="微软雅黑" charset="0"/>
              </a:rPr>
              <a:t>A</a:t>
            </a:r>
            <a:r>
              <a:rPr lang="zh-CN" altLang="en-US" sz="1400" dirty="0">
                <a:latin typeface="微软雅黑" charset="0"/>
                <a:ea typeface="微软雅黑" charset="0"/>
              </a:rPr>
              <a:t>也是调用二区的服务</a:t>
            </a:r>
            <a:r>
              <a:rPr lang="en-US" altLang="zh-CN" sz="1400" dirty="0">
                <a:latin typeface="微软雅黑" charset="0"/>
                <a:ea typeface="微软雅黑" charset="0"/>
              </a:rPr>
              <a:t>B</a:t>
            </a:r>
            <a:r>
              <a:rPr lang="zh-CN" altLang="en-US" sz="1400" dirty="0">
                <a:latin typeface="微软雅黑" charset="0"/>
                <a:ea typeface="微软雅黑" charset="0"/>
              </a:rPr>
              <a:t>。</a:t>
            </a:r>
          </a:p>
          <a:p>
            <a:pPr marL="0" indent="0" eaLnBrk="1" latinLnBrk="0" hangingPunct="1">
              <a:lnSpc>
                <a:spcPct val="150000"/>
              </a:lnSpc>
              <a:buFont typeface="Arial" charset="0"/>
              <a:buNone/>
            </a:pPr>
            <a:endParaRPr lang="en-US" altLang="zh-CN" sz="1400" dirty="0">
              <a:latin typeface="微软雅黑" charset="0"/>
              <a:ea typeface="微软雅黑" charset="0"/>
            </a:endParaRPr>
          </a:p>
          <a:p>
            <a:pPr marL="0" indent="0" eaLnBrk="1" latinLnBrk="0" hangingPunct="1">
              <a:lnSpc>
                <a:spcPct val="150000"/>
              </a:lnSpc>
              <a:buFont typeface="Arial" charset="0"/>
              <a:buNone/>
            </a:pPr>
            <a:endParaRPr lang="zh-CN" altLang="en-US" sz="1400" dirty="0">
              <a:latin typeface="微软雅黑" charset="0"/>
              <a:ea typeface="微软雅黑" charset="0"/>
            </a:endParaRPr>
          </a:p>
          <a:p>
            <a:pPr marL="0" indent="0" eaLnBrk="1" latinLnBrk="0" hangingPunct="1">
              <a:lnSpc>
                <a:spcPct val="150000"/>
              </a:lnSpc>
              <a:buFont typeface="Arial" charset="0"/>
              <a:buNone/>
            </a:pPr>
            <a:endParaRPr lang="en-US" altLang="zh-CN" sz="1400" dirty="0">
              <a:latin typeface="微软雅黑" charset="0"/>
              <a:ea typeface="微软雅黑" charset="0"/>
            </a:endParaRPr>
          </a:p>
        </p:txBody>
      </p:sp>
      <p:pic>
        <p:nvPicPr>
          <p:cNvPr id="3" name="图片 2"/>
          <p:cNvPicPr>
            <a:picLocks noChangeAspect="1"/>
          </p:cNvPicPr>
          <p:nvPr/>
        </p:nvPicPr>
        <p:blipFill>
          <a:blip r:embed="rId2"/>
          <a:stretch>
            <a:fillRect/>
          </a:stretch>
        </p:blipFill>
        <p:spPr>
          <a:xfrm>
            <a:off x="4799965" y="980440"/>
            <a:ext cx="7305040" cy="4752340"/>
          </a:xfrm>
          <a:prstGeom prst="rect">
            <a:avLst/>
          </a:prstGeom>
        </p:spPr>
      </p:pic>
    </p:spTree>
    <p:extLst>
      <p:ext uri="{BB962C8B-B14F-4D97-AF65-F5344CB8AC3E}">
        <p14:creationId xmlns:p14="http://schemas.microsoft.com/office/powerpoint/2010/main" val="1388628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d24af4d3-2ce9-43ee-b8d4-1a224eca20f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 y="1839308"/>
            <a:ext cx="8075999" cy="2847442"/>
            <a:chOff x="1" y="1839308"/>
            <a:chExt cx="8075999" cy="2847442"/>
          </a:xfrm>
        </p:grpSpPr>
        <p:sp>
          <p:nvSpPr>
            <p:cNvPr id="5" name="îṥḷîḑé">
              <a:extLst>
                <a:ext uri="{FF2B5EF4-FFF2-40B4-BE49-F238E27FC236}">
                  <a16:creationId xmlns:a16="http://schemas.microsoft.com/office/drawing/2014/main" id="{6BF7A20F-B2F3-4B92-A7B2-4F1A966B1F26}"/>
                </a:ext>
              </a:extLst>
            </p:cNvPr>
            <p:cNvSpPr/>
            <p:nvPr/>
          </p:nvSpPr>
          <p:spPr>
            <a:xfrm>
              <a:off x="1" y="1839308"/>
              <a:ext cx="8075999" cy="2847442"/>
            </a:xfrm>
            <a:prstGeom prst="homePlate">
              <a:avLst>
                <a:gd name="adj" fmla="val 36237"/>
              </a:avLst>
            </a:prstGeom>
            <a:blipFill>
              <a:blip r:embed="rId3"/>
              <a:srcRect/>
              <a:stretch>
                <a:fillRect t="-29902" b="-2963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ísļiḓe">
              <a:extLst>
                <a:ext uri="{FF2B5EF4-FFF2-40B4-BE49-F238E27FC236}">
                  <a16:creationId xmlns:a16="http://schemas.microsoft.com/office/drawing/2014/main" id="{09D616C8-4052-4EC1-A4DE-EB61A6A37543}"/>
                </a:ext>
              </a:extLst>
            </p:cNvPr>
            <p:cNvGrpSpPr/>
            <p:nvPr/>
          </p:nvGrpSpPr>
          <p:grpSpPr>
            <a:xfrm>
              <a:off x="3519288" y="2573916"/>
              <a:ext cx="689718" cy="689717"/>
              <a:chOff x="6363342" y="2470055"/>
              <a:chExt cx="689718" cy="689717"/>
            </a:xfrm>
          </p:grpSpPr>
          <p:sp>
            <p:nvSpPr>
              <p:cNvPr id="20" name="íṥḷíḋê">
                <a:extLst>
                  <a:ext uri="{FF2B5EF4-FFF2-40B4-BE49-F238E27FC236}">
                    <a16:creationId xmlns:a16="http://schemas.microsoft.com/office/drawing/2014/main" id="{8891A826-7E09-4868-B72D-CA1586F11B8F}"/>
                  </a:ext>
                </a:extLst>
              </p:cNvPr>
              <p:cNvSpPr/>
              <p:nvPr/>
            </p:nvSpPr>
            <p:spPr bwMode="auto">
              <a:xfrm>
                <a:off x="6511964" y="2626130"/>
                <a:ext cx="392474" cy="377566"/>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blipFill>
                <a:blip r:embed="rId4"/>
                <a:srcRect/>
                <a:stretch>
                  <a:fillRect l="-36662" r="-34363"/>
                </a:stretch>
              </a:blipFill>
              <a:ln>
                <a:noFill/>
              </a:ln>
            </p:spPr>
          </p:sp>
          <p:sp>
            <p:nvSpPr>
              <p:cNvPr id="19" name="ïṧḻíde">
                <a:extLst>
                  <a:ext uri="{FF2B5EF4-FFF2-40B4-BE49-F238E27FC236}">
                    <a16:creationId xmlns:a16="http://schemas.microsoft.com/office/drawing/2014/main" id="{469507C2-F27B-40F3-995D-8AB78A3AB797}"/>
                  </a:ext>
                </a:extLst>
              </p:cNvPr>
              <p:cNvSpPr/>
              <p:nvPr/>
            </p:nvSpPr>
            <p:spPr>
              <a:xfrm>
                <a:off x="6363342" y="2470055"/>
                <a:ext cx="689718" cy="689717"/>
              </a:xfrm>
              <a:prstGeom prst="ellipse">
                <a:avLst/>
              </a:prstGeom>
              <a:blipFill>
                <a:blip r:embed="rId4"/>
                <a:srcRect/>
                <a:stretch>
                  <a:fillRect l="-39604" r="-38173"/>
                </a:stretch>
              </a:blip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p>
            </p:txBody>
          </p:sp>
        </p:grpSp>
      </p:grpSp>
      <p:sp>
        <p:nvSpPr>
          <p:cNvPr id="10" name="Rectangle 2"/>
          <p:cNvSpPr/>
          <p:nvPr/>
        </p:nvSpPr>
        <p:spPr>
          <a:xfrm>
            <a:off x="1919536" y="3318320"/>
            <a:ext cx="3850655" cy="584775"/>
          </a:xfrm>
          <a:prstGeom prst="rect">
            <a:avLst/>
          </a:prstGeom>
        </p:spPr>
        <p:txBody>
          <a:bodyPr wrap="square">
            <a:spAutoFit/>
          </a:bodyPr>
          <a:lstStyle/>
          <a:p>
            <a:pPr algn="ctr"/>
            <a:r>
              <a:rPr kumimoji="1" lang="en-US" altLang="zh-CN" sz="3200" b="1" dirty="0">
                <a:solidFill>
                  <a:srgbClr val="00A3FF"/>
                </a:solidFill>
                <a:latin typeface="微软雅黑" panose="020B0503020204020204" pitchFamily="34" charset="-122"/>
                <a:ea typeface="微软雅黑" panose="020B0503020204020204" pitchFamily="34" charset="-122"/>
                <a:cs typeface="+mn-ea"/>
                <a:sym typeface="+mn-lt"/>
              </a:rPr>
              <a:t>Spring Cloud</a:t>
            </a:r>
            <a:r>
              <a:rPr kumimoji="1" lang="zh-CN" altLang="en-US" sz="3200" b="1" dirty="0">
                <a:solidFill>
                  <a:srgbClr val="00A3FF"/>
                </a:solidFill>
                <a:latin typeface="微软雅黑" panose="020B0503020204020204" pitchFamily="34" charset="-122"/>
                <a:ea typeface="微软雅黑" panose="020B0503020204020204" pitchFamily="34" charset="-122"/>
                <a:cs typeface="+mn-ea"/>
                <a:sym typeface="+mn-lt"/>
              </a:rPr>
              <a:t>框架</a:t>
            </a:r>
            <a:endParaRPr kumimoji="1" lang="en-US" altLang="zh-CN" sz="3200" b="1" dirty="0">
              <a:solidFill>
                <a:srgbClr val="00A3FF"/>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82107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 Spring Cloud – </a:t>
            </a:r>
            <a:r>
              <a:rPr lang="zh-CN" altLang="en-US" sz="3200" dirty="0"/>
              <a:t>组件介绍</a:t>
            </a:r>
            <a:endParaRPr lang="en-US" sz="3200" dirty="0"/>
          </a:p>
        </p:txBody>
      </p:sp>
      <p:graphicFrame>
        <p:nvGraphicFramePr>
          <p:cNvPr id="3" name="表格 2">
            <a:extLst>
              <a:ext uri="{FF2B5EF4-FFF2-40B4-BE49-F238E27FC236}">
                <a16:creationId xmlns:a16="http://schemas.microsoft.com/office/drawing/2014/main" id="{CD10351C-8AD0-4440-9DF8-6CD42732F650}"/>
              </a:ext>
            </a:extLst>
          </p:cNvPr>
          <p:cNvGraphicFramePr>
            <a:graphicFrameLocks noGrp="1"/>
          </p:cNvGraphicFramePr>
          <p:nvPr>
            <p:extLst>
              <p:ext uri="{D42A27DB-BD31-4B8C-83A1-F6EECF244321}">
                <p14:modId xmlns:p14="http://schemas.microsoft.com/office/powerpoint/2010/main" val="2100895019"/>
              </p:ext>
            </p:extLst>
          </p:nvPr>
        </p:nvGraphicFramePr>
        <p:xfrm>
          <a:off x="838200" y="1196752"/>
          <a:ext cx="10515600" cy="4115520"/>
        </p:xfrm>
        <a:graphic>
          <a:graphicData uri="http://schemas.openxmlformats.org/drawingml/2006/table">
            <a:tbl>
              <a:tblPr/>
              <a:tblGrid>
                <a:gridCol w="2593504">
                  <a:extLst>
                    <a:ext uri="{9D8B030D-6E8A-4147-A177-3AD203B41FA5}">
                      <a16:colId xmlns:a16="http://schemas.microsoft.com/office/drawing/2014/main" val="2267686754"/>
                    </a:ext>
                  </a:extLst>
                </a:gridCol>
                <a:gridCol w="2520280">
                  <a:extLst>
                    <a:ext uri="{9D8B030D-6E8A-4147-A177-3AD203B41FA5}">
                      <a16:colId xmlns:a16="http://schemas.microsoft.com/office/drawing/2014/main" val="1352951610"/>
                    </a:ext>
                  </a:extLst>
                </a:gridCol>
                <a:gridCol w="5401816">
                  <a:extLst>
                    <a:ext uri="{9D8B030D-6E8A-4147-A177-3AD203B41FA5}">
                      <a16:colId xmlns:a16="http://schemas.microsoft.com/office/drawing/2014/main" val="4252010290"/>
                    </a:ext>
                  </a:extLst>
                </a:gridCol>
              </a:tblGrid>
              <a:tr h="409651">
                <a:tc>
                  <a:txBody>
                    <a:bodyPr/>
                    <a:lstStyle/>
                    <a:p>
                      <a:pPr algn="l" fontAlgn="b"/>
                      <a:r>
                        <a:rPr lang="zh-CN" altLang="en-US" sz="1400" b="1" dirty="0">
                          <a:effectLst/>
                          <a:latin typeface="微软雅黑" pitchFamily="34" charset="-122"/>
                          <a:ea typeface="微软雅黑" pitchFamily="34" charset="-122"/>
                        </a:rPr>
                        <a:t>组件名称</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tc>
                  <a:txBody>
                    <a:bodyPr/>
                    <a:lstStyle/>
                    <a:p>
                      <a:pPr algn="l" fontAlgn="b"/>
                      <a:r>
                        <a:rPr lang="zh-CN" altLang="en-US" sz="1400" b="1" dirty="0">
                          <a:effectLst/>
                          <a:latin typeface="微软雅黑" pitchFamily="34" charset="-122"/>
                          <a:ea typeface="微软雅黑" pitchFamily="34" charset="-122"/>
                        </a:rPr>
                        <a:t>组件功能</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tc>
                  <a:txBody>
                    <a:bodyPr/>
                    <a:lstStyle/>
                    <a:p>
                      <a:pPr algn="l" fontAlgn="b"/>
                      <a:r>
                        <a:rPr lang="zh-CN" altLang="en-US" sz="1400" b="1" dirty="0">
                          <a:effectLst/>
                          <a:latin typeface="微软雅黑" pitchFamily="34" charset="-122"/>
                          <a:ea typeface="微软雅黑" pitchFamily="34" charset="-122"/>
                        </a:rPr>
                        <a:t>功能描述</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4141075953"/>
                  </a:ext>
                </a:extLst>
              </a:tr>
              <a:tr h="598461">
                <a:tc>
                  <a:txBody>
                    <a:bodyPr/>
                    <a:lstStyle/>
                    <a:p>
                      <a:r>
                        <a:rPr lang="en-US" altLang="zh-CN" sz="1400" b="0" i="0" dirty="0">
                          <a:latin typeface="微软雅黑" pitchFamily="34" charset="-122"/>
                          <a:ea typeface="微软雅黑" pitchFamily="34" charset="-122"/>
                          <a:cs typeface="Courier New" charset="0"/>
                        </a:rPr>
                        <a:t>spring-cloud-</a:t>
                      </a:r>
                      <a:r>
                        <a:rPr lang="en-US" altLang="zh-CN" sz="1400" b="0" i="0" dirty="0" err="1">
                          <a:latin typeface="微软雅黑" pitchFamily="34" charset="-122"/>
                          <a:ea typeface="微软雅黑" pitchFamily="34" charset="-122"/>
                          <a:cs typeface="Courier New" charset="0"/>
                        </a:rPr>
                        <a:t>tsf</a:t>
                      </a:r>
                      <a:r>
                        <a:rPr lang="en-US" altLang="zh-CN" sz="1400" b="0" i="0" dirty="0">
                          <a:latin typeface="微软雅黑" pitchFamily="34" charset="-122"/>
                          <a:ea typeface="微软雅黑" pitchFamily="34" charset="-122"/>
                          <a:cs typeface="Courier New" charset="0"/>
                        </a:rPr>
                        <a:t>-core</a:t>
                      </a:r>
                      <a:endParaRPr lang="zh-CN" altLang="en-US" sz="1400" b="0" i="0" dirty="0">
                        <a:latin typeface="微软雅黑" pitchFamily="34" charset="-122"/>
                        <a:ea typeface="微软雅黑" pitchFamily="34" charset="-122"/>
                        <a:cs typeface="Courier New" charset="0"/>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en-US" altLang="zh-CN" sz="1400" b="0" dirty="0">
                          <a:latin typeface="微软雅黑" pitchFamily="34" charset="-122"/>
                          <a:ea typeface="微软雅黑" pitchFamily="34" charset="-122"/>
                        </a:rPr>
                        <a:t>TSF</a:t>
                      </a:r>
                      <a:r>
                        <a:rPr lang="zh-CN" altLang="en-US" sz="1400" b="0" dirty="0">
                          <a:latin typeface="微软雅黑" pitchFamily="34" charset="-122"/>
                          <a:ea typeface="微软雅黑" pitchFamily="34" charset="-122"/>
                        </a:rPr>
                        <a:t> </a:t>
                      </a:r>
                      <a:r>
                        <a:rPr lang="en-US" altLang="zh-CN" sz="1400" b="0" dirty="0">
                          <a:latin typeface="微软雅黑" pitchFamily="34" charset="-122"/>
                          <a:ea typeface="微软雅黑" pitchFamily="34" charset="-122"/>
                        </a:rPr>
                        <a:t>Context</a:t>
                      </a:r>
                      <a:r>
                        <a:rPr lang="zh-CN" altLang="en-US" sz="1400" b="0" dirty="0">
                          <a:latin typeface="微软雅黑" pitchFamily="34" charset="-122"/>
                          <a:ea typeface="微软雅黑" pitchFamily="34" charset="-122"/>
                        </a:rPr>
                        <a:t> 基础</a:t>
                      </a:r>
                      <a:r>
                        <a:rPr lang="en-US" altLang="zh-CN" sz="1400" b="0" dirty="0">
                          <a:latin typeface="微软雅黑" pitchFamily="34" charset="-122"/>
                          <a:ea typeface="微软雅黑" pitchFamily="34" charset="-122"/>
                        </a:rPr>
                        <a:t>SDK</a:t>
                      </a:r>
                      <a:r>
                        <a:rPr lang="zh-CN" altLang="en-US" sz="1400" b="0" dirty="0">
                          <a:latin typeface="微软雅黑" pitchFamily="34" charset="-122"/>
                          <a:ea typeface="微软雅黑" pitchFamily="34" charset="-122"/>
                        </a:rPr>
                        <a:t>依赖</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b="0" dirty="0">
                          <a:effectLst/>
                          <a:latin typeface="微软雅黑" pitchFamily="34" charset="-122"/>
                          <a:ea typeface="微软雅黑" pitchFamily="34" charset="-122"/>
                        </a:rPr>
                        <a:t>基础依赖，如提供请求</a:t>
                      </a:r>
                      <a:r>
                        <a:rPr lang="en-US" altLang="zh-CN" sz="1400" b="0" dirty="0">
                          <a:effectLst/>
                          <a:latin typeface="微软雅黑" pitchFamily="34" charset="-122"/>
                          <a:ea typeface="微软雅黑" pitchFamily="34" charset="-122"/>
                        </a:rPr>
                        <a:t>TAG</a:t>
                      </a:r>
                      <a:r>
                        <a:rPr lang="zh-CN" altLang="en-US" sz="1400" b="0" dirty="0">
                          <a:effectLst/>
                          <a:latin typeface="微软雅黑" pitchFamily="34" charset="-122"/>
                          <a:ea typeface="微软雅黑" pitchFamily="34" charset="-122"/>
                        </a:rPr>
                        <a:t>设置等基础能力；</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55078828"/>
                  </a:ext>
                </a:extLst>
              </a:tr>
              <a:tr h="504056">
                <a:tc>
                  <a:txBody>
                    <a:bodyPr/>
                    <a:lstStyle/>
                    <a:p>
                      <a:r>
                        <a:rPr lang="en-US" altLang="zh-CN" sz="1400" b="0" i="0" dirty="0">
                          <a:latin typeface="微软雅黑" pitchFamily="34" charset="-122"/>
                          <a:ea typeface="微软雅黑" pitchFamily="34" charset="-122"/>
                          <a:cs typeface="Courier New" charset="0"/>
                        </a:rPr>
                        <a:t>spring-cloud-</a:t>
                      </a:r>
                      <a:r>
                        <a:rPr lang="en-US" altLang="zh-CN" sz="1400" b="0" i="0" dirty="0" err="1">
                          <a:latin typeface="微软雅黑" pitchFamily="34" charset="-122"/>
                          <a:ea typeface="微软雅黑" pitchFamily="34" charset="-122"/>
                          <a:cs typeface="Courier New" charset="0"/>
                        </a:rPr>
                        <a:t>tsf</a:t>
                      </a:r>
                      <a:r>
                        <a:rPr lang="en-US" altLang="zh-CN" sz="1400" b="0" i="0" dirty="0">
                          <a:latin typeface="微软雅黑" pitchFamily="34" charset="-122"/>
                          <a:ea typeface="微软雅黑" pitchFamily="34" charset="-122"/>
                          <a:cs typeface="Courier New" charset="0"/>
                        </a:rPr>
                        <a:t>-encrypt</a:t>
                      </a:r>
                      <a:endParaRPr lang="zh-CN" altLang="en-US" sz="1400" b="0" i="0" dirty="0">
                        <a:latin typeface="微软雅黑" pitchFamily="34" charset="-122"/>
                        <a:ea typeface="微软雅黑" pitchFamily="34" charset="-122"/>
                        <a:cs typeface="Courier New" charset="0"/>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zh-CN" altLang="en-US" sz="1400" b="0" dirty="0">
                          <a:latin typeface="微软雅黑" pitchFamily="34" charset="-122"/>
                          <a:ea typeface="微软雅黑" pitchFamily="34" charset="-122"/>
                        </a:rPr>
                        <a:t>分布式配置加解密</a:t>
                      </a:r>
                      <a:r>
                        <a:rPr lang="en-US" altLang="zh-CN" sz="1400" b="0" dirty="0">
                          <a:latin typeface="微软雅黑" pitchFamily="34" charset="-122"/>
                          <a:ea typeface="微软雅黑" pitchFamily="34" charset="-122"/>
                        </a:rPr>
                        <a:t>SDK</a:t>
                      </a:r>
                      <a:r>
                        <a:rPr lang="zh-CN" altLang="en-US" sz="1400" b="0" dirty="0">
                          <a:latin typeface="微软雅黑" pitchFamily="34" charset="-122"/>
                          <a:ea typeface="微软雅黑" pitchFamily="34" charset="-122"/>
                        </a:rPr>
                        <a:t>依赖</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b="0" dirty="0">
                          <a:effectLst/>
                          <a:latin typeface="微软雅黑" pitchFamily="34" charset="-122"/>
                          <a:ea typeface="微软雅黑" pitchFamily="34" charset="-122"/>
                        </a:rPr>
                        <a:t>提供分布式配置内容的加解密能力；</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994749610"/>
                  </a:ext>
                </a:extLst>
              </a:tr>
              <a:tr h="504056">
                <a:tc>
                  <a:txBody>
                    <a:bodyPr/>
                    <a:lstStyle/>
                    <a:p>
                      <a:r>
                        <a:rPr lang="en-US" altLang="zh-CN" sz="1400" b="0" i="0" dirty="0">
                          <a:latin typeface="微软雅黑" pitchFamily="34" charset="-122"/>
                          <a:ea typeface="微软雅黑" pitchFamily="34" charset="-122"/>
                          <a:cs typeface="Courier New" charset="0"/>
                        </a:rPr>
                        <a:t>spring-cloud-</a:t>
                      </a:r>
                      <a:r>
                        <a:rPr lang="en-US" altLang="zh-CN" sz="1400" b="0" i="0" dirty="0" err="1">
                          <a:latin typeface="微软雅黑" pitchFamily="34" charset="-122"/>
                          <a:ea typeface="微软雅黑" pitchFamily="34" charset="-122"/>
                          <a:cs typeface="Courier New" charset="0"/>
                        </a:rPr>
                        <a:t>tsf</a:t>
                      </a:r>
                      <a:r>
                        <a:rPr lang="en-US" altLang="zh-CN" sz="1400" b="0" i="0" dirty="0">
                          <a:latin typeface="微软雅黑" pitchFamily="34" charset="-122"/>
                          <a:ea typeface="微软雅黑" pitchFamily="34" charset="-122"/>
                          <a:cs typeface="Courier New" charset="0"/>
                        </a:rPr>
                        <a:t>-consul</a:t>
                      </a:r>
                      <a:endParaRPr lang="zh-CN" altLang="en-US" sz="1400" b="0" i="0" dirty="0">
                        <a:latin typeface="微软雅黑" pitchFamily="34" charset="-122"/>
                        <a:ea typeface="微软雅黑" pitchFamily="34" charset="-122"/>
                        <a:cs typeface="Courier New" charset="0"/>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zh-CN" altLang="en-US" sz="1400" b="0" dirty="0">
                          <a:latin typeface="微软雅黑" pitchFamily="34" charset="-122"/>
                          <a:ea typeface="微软雅黑" pitchFamily="34" charset="-122"/>
                        </a:rPr>
                        <a:t>服务注册中心、分布式配置</a:t>
                      </a:r>
                      <a:r>
                        <a:rPr lang="en-US" altLang="zh-CN" sz="1400" b="0" dirty="0">
                          <a:latin typeface="微软雅黑" pitchFamily="34" charset="-122"/>
                          <a:ea typeface="微软雅黑" pitchFamily="34" charset="-122"/>
                        </a:rPr>
                        <a:t>SDK</a:t>
                      </a:r>
                      <a:r>
                        <a:rPr lang="zh-CN" altLang="en-US" sz="1400" b="0" dirty="0">
                          <a:latin typeface="微软雅黑" pitchFamily="34" charset="-122"/>
                          <a:ea typeface="微软雅黑" pitchFamily="34" charset="-122"/>
                        </a:rPr>
                        <a:t>依赖</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b="0" dirty="0">
                          <a:effectLst/>
                          <a:latin typeface="微软雅黑" pitchFamily="34" charset="-122"/>
                          <a:ea typeface="微软雅黑" pitchFamily="34" charset="-122"/>
                        </a:rPr>
                        <a:t>提供服务注册和服务发现能力、分布式配置能力；</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504056">
                <a:tc>
                  <a:txBody>
                    <a:bodyPr/>
                    <a:lstStyle/>
                    <a:p>
                      <a:r>
                        <a:rPr lang="en-US" altLang="zh-CN" sz="1400" b="0" i="0" dirty="0">
                          <a:latin typeface="微软雅黑" pitchFamily="34" charset="-122"/>
                          <a:ea typeface="微软雅黑" pitchFamily="34" charset="-122"/>
                          <a:cs typeface="Courier New" charset="0"/>
                        </a:rPr>
                        <a:t>spring-cloud-</a:t>
                      </a:r>
                      <a:r>
                        <a:rPr lang="en-US" altLang="zh-CN" sz="1400" b="0" i="0" dirty="0" err="1">
                          <a:latin typeface="微软雅黑" pitchFamily="34" charset="-122"/>
                          <a:ea typeface="微软雅黑" pitchFamily="34" charset="-122"/>
                          <a:cs typeface="Courier New" charset="0"/>
                        </a:rPr>
                        <a:t>tsf</a:t>
                      </a:r>
                      <a:r>
                        <a:rPr lang="en-US" altLang="zh-CN" sz="1400" b="0" i="0" dirty="0">
                          <a:latin typeface="微软雅黑" pitchFamily="34" charset="-122"/>
                          <a:ea typeface="微软雅黑" pitchFamily="34" charset="-122"/>
                          <a:cs typeface="Courier New" charset="0"/>
                        </a:rPr>
                        <a:t>-</a:t>
                      </a:r>
                      <a:r>
                        <a:rPr lang="en-US" altLang="zh-CN" sz="1400" b="0" i="0" dirty="0" err="1">
                          <a:latin typeface="微软雅黑" pitchFamily="34" charset="-122"/>
                          <a:ea typeface="微软雅黑" pitchFamily="34" charset="-122"/>
                          <a:cs typeface="Courier New" charset="0"/>
                        </a:rPr>
                        <a:t>auth</a:t>
                      </a:r>
                      <a:endParaRPr lang="zh-CN" altLang="en-US" sz="1400" b="0" i="0" dirty="0">
                        <a:latin typeface="微软雅黑" pitchFamily="34" charset="-122"/>
                        <a:ea typeface="微软雅黑" pitchFamily="34" charset="-122"/>
                        <a:cs typeface="Courier New" charset="0"/>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zh-CN" altLang="en-US" sz="1400" b="0" dirty="0">
                          <a:latin typeface="微软雅黑" pitchFamily="34" charset="-122"/>
                          <a:ea typeface="微软雅黑" pitchFamily="34" charset="-122"/>
                        </a:rPr>
                        <a:t>服务鉴权</a:t>
                      </a:r>
                      <a:r>
                        <a:rPr lang="en-US" altLang="zh-CN" sz="1400" b="0" dirty="0">
                          <a:latin typeface="微软雅黑" pitchFamily="34" charset="-122"/>
                          <a:ea typeface="微软雅黑" pitchFamily="34" charset="-122"/>
                        </a:rPr>
                        <a:t>SDK</a:t>
                      </a:r>
                      <a:r>
                        <a:rPr lang="zh-CN" altLang="en-US" sz="1400" b="0" dirty="0">
                          <a:latin typeface="微软雅黑" pitchFamily="34" charset="-122"/>
                          <a:ea typeface="微软雅黑" pitchFamily="34" charset="-122"/>
                        </a:rPr>
                        <a:t>依赖</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b="0" dirty="0">
                          <a:effectLst/>
                          <a:latin typeface="微软雅黑" pitchFamily="34" charset="-122"/>
                          <a:ea typeface="微软雅黑" pitchFamily="34" charset="-122"/>
                        </a:rPr>
                        <a:t>根据服务鉴权规则，进行服务间调用的权限控制；</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504056">
                <a:tc>
                  <a:txBody>
                    <a:bodyPr/>
                    <a:lstStyle/>
                    <a:p>
                      <a:r>
                        <a:rPr lang="en-US" altLang="zh-CN" sz="1400" b="0" i="0" dirty="0">
                          <a:latin typeface="微软雅黑" pitchFamily="34" charset="-122"/>
                          <a:ea typeface="微软雅黑" pitchFamily="34" charset="-122"/>
                          <a:cs typeface="Courier New" charset="0"/>
                        </a:rPr>
                        <a:t>spring-cloud-</a:t>
                      </a:r>
                      <a:r>
                        <a:rPr lang="en-US" altLang="zh-CN" sz="1400" b="0" i="0" dirty="0" err="1">
                          <a:latin typeface="微软雅黑" pitchFamily="34" charset="-122"/>
                          <a:ea typeface="微软雅黑" pitchFamily="34" charset="-122"/>
                          <a:cs typeface="Courier New" charset="0"/>
                        </a:rPr>
                        <a:t>tsf</a:t>
                      </a:r>
                      <a:r>
                        <a:rPr lang="en-US" altLang="zh-CN" sz="1400" b="0" i="0" dirty="0">
                          <a:latin typeface="微软雅黑" pitchFamily="34" charset="-122"/>
                          <a:ea typeface="微软雅黑" pitchFamily="34" charset="-122"/>
                          <a:cs typeface="Courier New" charset="0"/>
                        </a:rPr>
                        <a:t>-sleuth</a:t>
                      </a:r>
                      <a:endParaRPr lang="zh-CN" altLang="en-US" sz="1400" b="0" i="0" dirty="0">
                        <a:latin typeface="微软雅黑" pitchFamily="34" charset="-122"/>
                        <a:ea typeface="微软雅黑" pitchFamily="34" charset="-122"/>
                        <a:cs typeface="Courier New" charset="0"/>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zh-CN" altLang="en-US" sz="1400" b="0" dirty="0">
                          <a:latin typeface="微软雅黑" pitchFamily="34" charset="-122"/>
                          <a:ea typeface="微软雅黑" pitchFamily="34" charset="-122"/>
                        </a:rPr>
                        <a:t>调用链</a:t>
                      </a:r>
                      <a:r>
                        <a:rPr lang="en-US" altLang="zh-CN" sz="1400" b="0" dirty="0">
                          <a:latin typeface="微软雅黑" pitchFamily="34" charset="-122"/>
                          <a:ea typeface="微软雅黑" pitchFamily="34" charset="-122"/>
                        </a:rPr>
                        <a:t>SDK</a:t>
                      </a:r>
                      <a:r>
                        <a:rPr lang="zh-CN" altLang="en-US" sz="1400" b="0" dirty="0">
                          <a:latin typeface="微软雅黑" pitchFamily="34" charset="-122"/>
                          <a:ea typeface="微软雅黑" pitchFamily="34" charset="-122"/>
                        </a:rPr>
                        <a:t>依赖</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b="0" dirty="0">
                          <a:effectLst/>
                          <a:latin typeface="微软雅黑" pitchFamily="34" charset="-122"/>
                          <a:ea typeface="微软雅黑" pitchFamily="34" charset="-122"/>
                        </a:rPr>
                        <a:t>生成服务调用链日志信息，进行服务调用的统计和运营数据；</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504056">
                <a:tc>
                  <a:txBody>
                    <a:bodyPr/>
                    <a:lstStyle/>
                    <a:p>
                      <a:r>
                        <a:rPr lang="en-US" altLang="zh-CN" sz="1400" b="0" i="0" dirty="0">
                          <a:latin typeface="微软雅黑" pitchFamily="34" charset="-122"/>
                          <a:ea typeface="微软雅黑" pitchFamily="34" charset="-122"/>
                          <a:cs typeface="Courier New" charset="0"/>
                        </a:rPr>
                        <a:t>spring-cloud-</a:t>
                      </a:r>
                      <a:r>
                        <a:rPr lang="en-US" altLang="zh-CN" sz="1400" b="0" i="0" dirty="0" err="1">
                          <a:latin typeface="微软雅黑" pitchFamily="34" charset="-122"/>
                          <a:ea typeface="微软雅黑" pitchFamily="34" charset="-122"/>
                          <a:cs typeface="Courier New" charset="0"/>
                        </a:rPr>
                        <a:t>tsf</a:t>
                      </a:r>
                      <a:r>
                        <a:rPr lang="en-US" altLang="zh-CN" sz="1400" b="0" i="0" dirty="0">
                          <a:latin typeface="微软雅黑" pitchFamily="34" charset="-122"/>
                          <a:ea typeface="微软雅黑" pitchFamily="34" charset="-122"/>
                          <a:cs typeface="Courier New" charset="0"/>
                        </a:rPr>
                        <a:t>-route</a:t>
                      </a:r>
                      <a:endParaRPr lang="zh-CN" altLang="en-US" sz="1400" b="0" i="0" dirty="0">
                        <a:latin typeface="微软雅黑" pitchFamily="34" charset="-122"/>
                        <a:ea typeface="微软雅黑" pitchFamily="34" charset="-122"/>
                        <a:cs typeface="Courier New" charset="0"/>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zh-CN" altLang="en-US" sz="1400" b="0" dirty="0">
                          <a:latin typeface="微软雅黑" pitchFamily="34" charset="-122"/>
                          <a:ea typeface="微软雅黑" pitchFamily="34" charset="-122"/>
                        </a:rPr>
                        <a:t>服务路由</a:t>
                      </a:r>
                      <a:r>
                        <a:rPr lang="en-US" altLang="zh-CN" sz="1400" b="0" dirty="0">
                          <a:latin typeface="微软雅黑" pitchFamily="34" charset="-122"/>
                          <a:ea typeface="微软雅黑" pitchFamily="34" charset="-122"/>
                        </a:rPr>
                        <a:t>SDK</a:t>
                      </a:r>
                      <a:r>
                        <a:rPr lang="zh-CN" altLang="en-US" sz="1400" b="0" dirty="0">
                          <a:latin typeface="微软雅黑" pitchFamily="34" charset="-122"/>
                          <a:ea typeface="微软雅黑" pitchFamily="34" charset="-122"/>
                        </a:rPr>
                        <a:t>依赖</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b="0" dirty="0">
                          <a:effectLst/>
                          <a:latin typeface="微软雅黑" pitchFamily="34" charset="-122"/>
                          <a:ea typeface="微软雅黑" pitchFamily="34" charset="-122"/>
                        </a:rPr>
                        <a:t>根据服务路由规则，生效负载均衡策略时，选择满足路由规则的服务实例进行调用；</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504056">
                <a:tc>
                  <a:txBody>
                    <a:bodyPr/>
                    <a:lstStyle/>
                    <a:p>
                      <a:r>
                        <a:rPr lang="en-US" altLang="zh-CN" sz="1400" b="0" i="0" dirty="0">
                          <a:latin typeface="微软雅黑" pitchFamily="34" charset="-122"/>
                          <a:ea typeface="微软雅黑" pitchFamily="34" charset="-122"/>
                          <a:cs typeface="Courier New" charset="0"/>
                        </a:rPr>
                        <a:t>spring-cloud-</a:t>
                      </a:r>
                      <a:r>
                        <a:rPr lang="en-US" altLang="zh-CN" sz="1400" b="0" i="0" dirty="0" err="1">
                          <a:latin typeface="微软雅黑" pitchFamily="34" charset="-122"/>
                          <a:ea typeface="微软雅黑" pitchFamily="34" charset="-122"/>
                          <a:cs typeface="Courier New" charset="0"/>
                        </a:rPr>
                        <a:t>tsf</a:t>
                      </a:r>
                      <a:r>
                        <a:rPr lang="en-US" altLang="zh-CN" sz="1400" b="0" i="0" dirty="0">
                          <a:latin typeface="微软雅黑" pitchFamily="34" charset="-122"/>
                          <a:ea typeface="微软雅黑" pitchFamily="34" charset="-122"/>
                          <a:cs typeface="Courier New" charset="0"/>
                        </a:rPr>
                        <a:t>-</a:t>
                      </a:r>
                      <a:r>
                        <a:rPr lang="en-US" altLang="zh-CN" sz="1400" b="0" i="0" dirty="0" err="1">
                          <a:latin typeface="微软雅黑" pitchFamily="34" charset="-122"/>
                          <a:ea typeface="微软雅黑" pitchFamily="34" charset="-122"/>
                          <a:cs typeface="Courier New" charset="0"/>
                        </a:rPr>
                        <a:t>ratelimit</a:t>
                      </a:r>
                      <a:endParaRPr lang="zh-CN" altLang="en-US" sz="1400" b="0" i="0" dirty="0">
                        <a:latin typeface="微软雅黑" pitchFamily="34" charset="-122"/>
                        <a:ea typeface="微软雅黑" pitchFamily="34" charset="-122"/>
                        <a:cs typeface="Courier New" charset="0"/>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r>
                        <a:rPr lang="zh-CN" altLang="en-US" sz="1400" b="0" dirty="0">
                          <a:latin typeface="微软雅黑" pitchFamily="34" charset="-122"/>
                          <a:ea typeface="微软雅黑" pitchFamily="34" charset="-122"/>
                        </a:rPr>
                        <a:t>服务限流</a:t>
                      </a:r>
                      <a:r>
                        <a:rPr lang="en-US" altLang="zh-CN" sz="1400" b="0" dirty="0">
                          <a:latin typeface="微软雅黑" pitchFamily="34" charset="-122"/>
                          <a:ea typeface="微软雅黑" pitchFamily="34" charset="-122"/>
                        </a:rPr>
                        <a:t>SDK</a:t>
                      </a:r>
                      <a:r>
                        <a:rPr lang="zh-CN" altLang="en-US" sz="1400" b="0" dirty="0">
                          <a:latin typeface="微软雅黑" pitchFamily="34" charset="-122"/>
                          <a:ea typeface="微软雅黑" pitchFamily="34" charset="-122"/>
                        </a:rPr>
                        <a:t>依赖</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b="0" dirty="0">
                          <a:effectLst/>
                          <a:latin typeface="微软雅黑" pitchFamily="34" charset="-122"/>
                          <a:ea typeface="微软雅黑" pitchFamily="34" charset="-122"/>
                        </a:rPr>
                        <a:t>根据限流规则， 生效相应微服务限流能力；定期上报限流统计数据；</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63497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d24af4d3-2ce9-43ee-b8d4-1a224eca20f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 y="1839308"/>
            <a:ext cx="8075999" cy="2847442"/>
            <a:chOff x="1" y="1839308"/>
            <a:chExt cx="8075999" cy="2847442"/>
          </a:xfrm>
        </p:grpSpPr>
        <p:sp>
          <p:nvSpPr>
            <p:cNvPr id="5" name="îṥḷîḑé">
              <a:extLst>
                <a:ext uri="{FF2B5EF4-FFF2-40B4-BE49-F238E27FC236}">
                  <a16:creationId xmlns:a16="http://schemas.microsoft.com/office/drawing/2014/main" id="{6BF7A20F-B2F3-4B92-A7B2-4F1A966B1F26}"/>
                </a:ext>
              </a:extLst>
            </p:cNvPr>
            <p:cNvSpPr/>
            <p:nvPr/>
          </p:nvSpPr>
          <p:spPr>
            <a:xfrm>
              <a:off x="1" y="1839308"/>
              <a:ext cx="8075999" cy="2847442"/>
            </a:xfrm>
            <a:prstGeom prst="homePlate">
              <a:avLst>
                <a:gd name="adj" fmla="val 36237"/>
              </a:avLst>
            </a:prstGeom>
            <a:blipFill>
              <a:blip r:embed="rId3"/>
              <a:srcRect/>
              <a:stretch>
                <a:fillRect t="-29902" b="-2963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ísļiḓe">
              <a:extLst>
                <a:ext uri="{FF2B5EF4-FFF2-40B4-BE49-F238E27FC236}">
                  <a16:creationId xmlns:a16="http://schemas.microsoft.com/office/drawing/2014/main" id="{09D616C8-4052-4EC1-A4DE-EB61A6A37543}"/>
                </a:ext>
              </a:extLst>
            </p:cNvPr>
            <p:cNvGrpSpPr/>
            <p:nvPr/>
          </p:nvGrpSpPr>
          <p:grpSpPr>
            <a:xfrm>
              <a:off x="3519288" y="2573916"/>
              <a:ext cx="689718" cy="689717"/>
              <a:chOff x="6363342" y="2470055"/>
              <a:chExt cx="689718" cy="689717"/>
            </a:xfrm>
          </p:grpSpPr>
          <p:sp>
            <p:nvSpPr>
              <p:cNvPr id="20" name="íṥḷíḋê">
                <a:extLst>
                  <a:ext uri="{FF2B5EF4-FFF2-40B4-BE49-F238E27FC236}">
                    <a16:creationId xmlns:a16="http://schemas.microsoft.com/office/drawing/2014/main" id="{8891A826-7E09-4868-B72D-CA1586F11B8F}"/>
                  </a:ext>
                </a:extLst>
              </p:cNvPr>
              <p:cNvSpPr/>
              <p:nvPr/>
            </p:nvSpPr>
            <p:spPr bwMode="auto">
              <a:xfrm>
                <a:off x="6511964" y="2626130"/>
                <a:ext cx="392474" cy="377566"/>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blipFill>
                <a:blip r:embed="rId4"/>
                <a:srcRect/>
                <a:stretch>
                  <a:fillRect l="-36662" r="-34363"/>
                </a:stretch>
              </a:blipFill>
              <a:ln>
                <a:noFill/>
              </a:ln>
            </p:spPr>
          </p:sp>
          <p:sp>
            <p:nvSpPr>
              <p:cNvPr id="19" name="ïṧḻíde">
                <a:extLst>
                  <a:ext uri="{FF2B5EF4-FFF2-40B4-BE49-F238E27FC236}">
                    <a16:creationId xmlns:a16="http://schemas.microsoft.com/office/drawing/2014/main" id="{469507C2-F27B-40F3-995D-8AB78A3AB797}"/>
                  </a:ext>
                </a:extLst>
              </p:cNvPr>
              <p:cNvSpPr/>
              <p:nvPr/>
            </p:nvSpPr>
            <p:spPr>
              <a:xfrm>
                <a:off x="6363342" y="2470055"/>
                <a:ext cx="689718" cy="689717"/>
              </a:xfrm>
              <a:prstGeom prst="ellipse">
                <a:avLst/>
              </a:prstGeom>
              <a:blipFill>
                <a:blip r:embed="rId4"/>
                <a:srcRect/>
                <a:stretch>
                  <a:fillRect l="-39604" r="-38173"/>
                </a:stretch>
              </a:blip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p>
            </p:txBody>
          </p:sp>
        </p:grpSp>
      </p:grpSp>
      <p:sp>
        <p:nvSpPr>
          <p:cNvPr id="10" name="Rectangle 2"/>
          <p:cNvSpPr/>
          <p:nvPr/>
        </p:nvSpPr>
        <p:spPr>
          <a:xfrm>
            <a:off x="1919536" y="3318320"/>
            <a:ext cx="3850655" cy="584775"/>
          </a:xfrm>
          <a:prstGeom prst="rect">
            <a:avLst/>
          </a:prstGeom>
        </p:spPr>
        <p:txBody>
          <a:bodyPr wrap="square">
            <a:spAutoFit/>
          </a:bodyPr>
          <a:lstStyle/>
          <a:p>
            <a:pPr algn="ctr"/>
            <a:r>
              <a:rPr kumimoji="1" lang="en-US" altLang="zh-CN" sz="3200" b="1" dirty="0" err="1">
                <a:solidFill>
                  <a:srgbClr val="00A3FF"/>
                </a:solidFill>
                <a:latin typeface="微软雅黑" panose="020B0503020204020204" pitchFamily="34" charset="-122"/>
                <a:ea typeface="微软雅黑" panose="020B0503020204020204" pitchFamily="34" charset="-122"/>
                <a:cs typeface="+mn-ea"/>
                <a:sym typeface="+mn-lt"/>
              </a:rPr>
              <a:t>ServiceMesh</a:t>
            </a:r>
            <a:endParaRPr kumimoji="1" lang="en-US" altLang="zh-CN" sz="3200" b="1" dirty="0">
              <a:solidFill>
                <a:srgbClr val="00A3FF"/>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981880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 Mesh – </a:t>
            </a:r>
            <a:r>
              <a:rPr lang="zh-CN" altLang="en-US" sz="3200" dirty="0"/>
              <a:t>技术架构</a:t>
            </a:r>
          </a:p>
        </p:txBody>
      </p:sp>
      <p:sp>
        <p:nvSpPr>
          <p:cNvPr id="6" name="内容占位符 5"/>
          <p:cNvSpPr>
            <a:spLocks noGrp="1"/>
          </p:cNvSpPr>
          <p:nvPr>
            <p:ph idx="4294967295"/>
          </p:nvPr>
        </p:nvSpPr>
        <p:spPr>
          <a:xfrm>
            <a:off x="479425" y="1036320"/>
            <a:ext cx="10515600" cy="4351338"/>
          </a:xfrm>
        </p:spPr>
        <p:txBody>
          <a:bodyPr/>
          <a:lstStyle/>
          <a:p>
            <a:r>
              <a:rPr lang="en-US" altLang="zh-CN" sz="2400" b="1">
                <a:latin typeface="Times New Roman" charset="0"/>
                <a:sym typeface="+mn-ea"/>
              </a:rPr>
              <a:t>TSF Mesh</a:t>
            </a:r>
            <a:r>
              <a:rPr lang="zh-CN" altLang="en-US" sz="2400" b="1">
                <a:sym typeface="+mn-ea"/>
              </a:rPr>
              <a:t>是什么</a:t>
            </a:r>
          </a:p>
          <a:p>
            <a:pPr lvl="1"/>
            <a:r>
              <a:rPr lang="en-US" altLang="zh-CN">
                <a:sym typeface="+mn-ea"/>
              </a:rPr>
              <a:t>ServiceMesh</a:t>
            </a:r>
            <a:r>
              <a:rPr lang="zh-CN" altLang="en-US">
                <a:sym typeface="+mn-ea"/>
              </a:rPr>
              <a:t>：</a:t>
            </a:r>
            <a:r>
              <a:rPr lang="en-US" altLang="zh-CN">
                <a:sym typeface="+mn-ea"/>
              </a:rPr>
              <a:t>ServiceMesh</a:t>
            </a:r>
            <a:r>
              <a:rPr lang="zh-CN" altLang="en-US">
                <a:sym typeface="+mn-ea"/>
              </a:rPr>
              <a:t>是一种用于处理服务间通信的基础架构。服务之间相互不感知对方存在，通过轻量级的智能代理来进行通信和治理。</a:t>
            </a:r>
            <a:endParaRPr lang="zh-CN" altLang="en-US"/>
          </a:p>
          <a:p>
            <a:pPr lvl="1"/>
            <a:r>
              <a:rPr lang="en-US" altLang="zh-CN">
                <a:sym typeface="+mn-ea"/>
              </a:rPr>
              <a:t>TSF Mesh</a:t>
            </a:r>
            <a:r>
              <a:rPr lang="zh-CN" altLang="en-US">
                <a:sym typeface="+mn-ea"/>
              </a:rPr>
              <a:t>：基于</a:t>
            </a:r>
            <a:r>
              <a:rPr lang="en-US" altLang="zh-CN">
                <a:sym typeface="+mn-ea"/>
              </a:rPr>
              <a:t>ServiceMesh</a:t>
            </a:r>
            <a:r>
              <a:rPr lang="zh-CN" altLang="en-US">
                <a:sym typeface="+mn-ea"/>
              </a:rPr>
              <a:t>的架构思想进行构建的微服务框架，基于开源软件</a:t>
            </a:r>
            <a:r>
              <a:rPr lang="en-US" altLang="zh-CN">
                <a:sym typeface="+mn-ea"/>
              </a:rPr>
              <a:t>istio/envoy</a:t>
            </a:r>
            <a:r>
              <a:rPr lang="zh-CN" altLang="en-US">
                <a:sym typeface="+mn-ea"/>
              </a:rPr>
              <a:t>进行实现</a:t>
            </a:r>
          </a:p>
          <a:p>
            <a:endParaRPr lang="zh-CN" altLang="en-US" sz="2400" b="1">
              <a:sym typeface="+mn-ea"/>
            </a:endParaRPr>
          </a:p>
          <a:p>
            <a:r>
              <a:rPr lang="zh-CN" altLang="en-US" sz="2400" b="1">
                <a:sym typeface="+mn-ea"/>
              </a:rPr>
              <a:t>架构分层</a:t>
            </a:r>
          </a:p>
          <a:p>
            <a:pPr lvl="1"/>
            <a:r>
              <a:rPr lang="zh-CN" altLang="en-US" sz="2055">
                <a:sym typeface="+mn-ea"/>
              </a:rPr>
              <a:t>数据面：由独立部署的智能代理进行组成，</a:t>
            </a:r>
          </a:p>
          <a:p>
            <a:pPr marL="457200" lvl="1" indent="0">
              <a:buNone/>
            </a:pPr>
            <a:r>
              <a:rPr lang="en-US" altLang="zh-CN" sz="2055">
                <a:sym typeface="+mn-ea"/>
              </a:rPr>
              <a:t>	</a:t>
            </a:r>
            <a:r>
              <a:rPr lang="zh-CN" altLang="en-US" sz="2055">
                <a:sym typeface="+mn-ea"/>
              </a:rPr>
              <a:t>接管及控制微服务进程间的业务数据流量。</a:t>
            </a:r>
          </a:p>
          <a:p>
            <a:pPr lvl="1"/>
            <a:r>
              <a:rPr lang="zh-CN" altLang="en-US" sz="2055">
                <a:sym typeface="+mn-ea"/>
              </a:rPr>
              <a:t>控制面：对数据面进行管理及配置流量路由，</a:t>
            </a:r>
          </a:p>
          <a:p>
            <a:pPr marL="914400" lvl="2" indent="0">
              <a:buNone/>
            </a:pPr>
            <a:r>
              <a:rPr lang="zh-CN" altLang="en-US" sz="2055">
                <a:sym typeface="+mn-ea"/>
              </a:rPr>
              <a:t>策略加强及统计数据采集。</a:t>
            </a:r>
          </a:p>
          <a:p>
            <a:pPr lvl="1"/>
            <a:endParaRPr lang="zh-CN" altLang="en-US"/>
          </a:p>
        </p:txBody>
      </p:sp>
      <p:pic>
        <p:nvPicPr>
          <p:cNvPr id="8" name="图片 7"/>
          <p:cNvPicPr>
            <a:picLocks noChangeAspect="1"/>
          </p:cNvPicPr>
          <p:nvPr/>
        </p:nvPicPr>
        <p:blipFill>
          <a:blip r:embed="rId2"/>
          <a:stretch>
            <a:fillRect/>
          </a:stretch>
        </p:blipFill>
        <p:spPr>
          <a:xfrm>
            <a:off x="6459220" y="2709545"/>
            <a:ext cx="4699000" cy="3453765"/>
          </a:xfrm>
          <a:prstGeom prst="rect">
            <a:avLst/>
          </a:prstGeom>
        </p:spPr>
      </p:pic>
    </p:spTree>
    <p:extLst>
      <p:ext uri="{BB962C8B-B14F-4D97-AF65-F5344CB8AC3E}">
        <p14:creationId xmlns:p14="http://schemas.microsoft.com/office/powerpoint/2010/main" val="227099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 Mesh – </a:t>
            </a:r>
            <a:r>
              <a:rPr lang="zh-CN" altLang="en-US" sz="3200" dirty="0"/>
              <a:t>整体架构</a:t>
            </a:r>
            <a:endParaRPr lang="en-US" sz="3200" dirty="0"/>
          </a:p>
        </p:txBody>
      </p:sp>
      <p:grpSp>
        <p:nvGrpSpPr>
          <p:cNvPr id="17" name="组合 16"/>
          <p:cNvGrpSpPr/>
          <p:nvPr/>
        </p:nvGrpSpPr>
        <p:grpSpPr>
          <a:xfrm>
            <a:off x="6003290" y="1467485"/>
            <a:ext cx="3905885" cy="1818640"/>
            <a:chOff x="8211" y="1859"/>
            <a:chExt cx="6151" cy="2864"/>
          </a:xfrm>
        </p:grpSpPr>
        <p:sp>
          <p:nvSpPr>
            <p:cNvPr id="15" name="圆角矩形 14"/>
            <p:cNvSpPr/>
            <p:nvPr/>
          </p:nvSpPr>
          <p:spPr>
            <a:xfrm>
              <a:off x="8211" y="1859"/>
              <a:ext cx="6151" cy="2864"/>
            </a:xfrm>
            <a:prstGeom prst="round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a:t>TSF Mesh</a:t>
              </a:r>
            </a:p>
          </p:txBody>
        </p:sp>
        <p:sp>
          <p:nvSpPr>
            <p:cNvPr id="3" name="矩形 2"/>
            <p:cNvSpPr/>
            <p:nvPr/>
          </p:nvSpPr>
          <p:spPr>
            <a:xfrm>
              <a:off x="9143" y="3587"/>
              <a:ext cx="1569" cy="7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Pilot</a:t>
              </a:r>
            </a:p>
          </p:txBody>
        </p:sp>
        <p:sp>
          <p:nvSpPr>
            <p:cNvPr id="4" name="矩形 3"/>
            <p:cNvSpPr/>
            <p:nvPr/>
          </p:nvSpPr>
          <p:spPr>
            <a:xfrm>
              <a:off x="11749" y="3587"/>
              <a:ext cx="1569" cy="77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Mixer</a:t>
              </a:r>
            </a:p>
          </p:txBody>
        </p:sp>
        <p:sp>
          <p:nvSpPr>
            <p:cNvPr id="8" name="矩形 7"/>
            <p:cNvSpPr/>
            <p:nvPr/>
          </p:nvSpPr>
          <p:spPr>
            <a:xfrm>
              <a:off x="9033" y="2569"/>
              <a:ext cx="4295" cy="6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APIServer</a:t>
              </a:r>
            </a:p>
          </p:txBody>
        </p:sp>
      </p:grpSp>
      <p:grpSp>
        <p:nvGrpSpPr>
          <p:cNvPr id="47" name="组合 46"/>
          <p:cNvGrpSpPr/>
          <p:nvPr/>
        </p:nvGrpSpPr>
        <p:grpSpPr>
          <a:xfrm>
            <a:off x="4273550" y="4624705"/>
            <a:ext cx="1099820" cy="337820"/>
            <a:chOff x="8538" y="6944"/>
            <a:chExt cx="1732" cy="532"/>
          </a:xfrm>
        </p:grpSpPr>
        <p:sp>
          <p:nvSpPr>
            <p:cNvPr id="40" name="文本框 39"/>
            <p:cNvSpPr txBox="1"/>
            <p:nvPr/>
          </p:nvSpPr>
          <p:spPr>
            <a:xfrm>
              <a:off x="8873" y="6944"/>
              <a:ext cx="968" cy="532"/>
            </a:xfrm>
            <a:prstGeom prst="rect">
              <a:avLst/>
            </a:prstGeom>
            <a:noFill/>
          </p:spPr>
          <p:txBody>
            <a:bodyPr wrap="none" rtlCol="0">
              <a:spAutoFit/>
            </a:bodyPr>
            <a:lstStyle/>
            <a:p>
              <a:r>
                <a:rPr lang="en-US" altLang="zh-CN" sz="1600"/>
                <a:t>HTTP</a:t>
              </a:r>
            </a:p>
          </p:txBody>
        </p:sp>
        <p:cxnSp>
          <p:nvCxnSpPr>
            <p:cNvPr id="45" name="直接箭头连接符 44"/>
            <p:cNvCxnSpPr/>
            <p:nvPr/>
          </p:nvCxnSpPr>
          <p:spPr>
            <a:xfrm>
              <a:off x="8538" y="7469"/>
              <a:ext cx="17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4257040" y="4966970"/>
            <a:ext cx="1099820" cy="337820"/>
            <a:chOff x="8538" y="6944"/>
            <a:chExt cx="1732" cy="532"/>
          </a:xfrm>
        </p:grpSpPr>
        <p:sp>
          <p:nvSpPr>
            <p:cNvPr id="50" name="文本框 49"/>
            <p:cNvSpPr txBox="1"/>
            <p:nvPr/>
          </p:nvSpPr>
          <p:spPr>
            <a:xfrm>
              <a:off x="8873" y="6944"/>
              <a:ext cx="1130" cy="532"/>
            </a:xfrm>
            <a:prstGeom prst="rect">
              <a:avLst/>
            </a:prstGeom>
            <a:noFill/>
          </p:spPr>
          <p:txBody>
            <a:bodyPr wrap="none" rtlCol="0">
              <a:spAutoFit/>
            </a:bodyPr>
            <a:lstStyle/>
            <a:p>
              <a:r>
                <a:rPr lang="en-US" altLang="zh-CN" sz="1600"/>
                <a:t>HTTP2</a:t>
              </a:r>
            </a:p>
          </p:txBody>
        </p:sp>
        <p:cxnSp>
          <p:nvCxnSpPr>
            <p:cNvPr id="52" name="直接箭头连接符 51"/>
            <p:cNvCxnSpPr/>
            <p:nvPr/>
          </p:nvCxnSpPr>
          <p:spPr>
            <a:xfrm>
              <a:off x="8538" y="7469"/>
              <a:ext cx="17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4257040" y="5253990"/>
            <a:ext cx="1099820" cy="337820"/>
            <a:chOff x="8538" y="6944"/>
            <a:chExt cx="1732" cy="532"/>
          </a:xfrm>
        </p:grpSpPr>
        <p:sp>
          <p:nvSpPr>
            <p:cNvPr id="54" name="文本框 53"/>
            <p:cNvSpPr txBox="1"/>
            <p:nvPr/>
          </p:nvSpPr>
          <p:spPr>
            <a:xfrm>
              <a:off x="8873" y="6944"/>
              <a:ext cx="1000" cy="532"/>
            </a:xfrm>
            <a:prstGeom prst="rect">
              <a:avLst/>
            </a:prstGeom>
            <a:noFill/>
          </p:spPr>
          <p:txBody>
            <a:bodyPr wrap="none" rtlCol="0">
              <a:spAutoFit/>
            </a:bodyPr>
            <a:lstStyle/>
            <a:p>
              <a:r>
                <a:rPr lang="en-US" altLang="zh-CN" sz="1600"/>
                <a:t>GRPC</a:t>
              </a:r>
            </a:p>
          </p:txBody>
        </p:sp>
        <p:cxnSp>
          <p:nvCxnSpPr>
            <p:cNvPr id="55" name="直接箭头连接符 54"/>
            <p:cNvCxnSpPr/>
            <p:nvPr/>
          </p:nvCxnSpPr>
          <p:spPr>
            <a:xfrm>
              <a:off x="8538" y="7469"/>
              <a:ext cx="173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7" name="圆角矩形 56"/>
          <p:cNvSpPr/>
          <p:nvPr/>
        </p:nvSpPr>
        <p:spPr>
          <a:xfrm>
            <a:off x="10634345" y="1916430"/>
            <a:ext cx="914400"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a:t>TSF Consul</a:t>
            </a:r>
          </a:p>
        </p:txBody>
      </p:sp>
      <p:sp>
        <p:nvSpPr>
          <p:cNvPr id="59" name="圆角矩形 58"/>
          <p:cNvSpPr/>
          <p:nvPr/>
        </p:nvSpPr>
        <p:spPr>
          <a:xfrm>
            <a:off x="7104380" y="405130"/>
            <a:ext cx="1689735" cy="673735"/>
          </a:xfrm>
          <a:prstGeom prst="roundRect">
            <a:avLst/>
          </a:prstGeom>
          <a:solidFill>
            <a:schemeClr val="accent1">
              <a:lumMod val="60000"/>
              <a:lumOff val="4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a:t>TSF OSS</a:t>
            </a:r>
          </a:p>
        </p:txBody>
      </p:sp>
      <p:sp>
        <p:nvSpPr>
          <p:cNvPr id="6" name="上箭头 5"/>
          <p:cNvSpPr/>
          <p:nvPr/>
        </p:nvSpPr>
        <p:spPr>
          <a:xfrm>
            <a:off x="6672580" y="3357245"/>
            <a:ext cx="208915" cy="3600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左右箭头 9"/>
          <p:cNvSpPr/>
          <p:nvPr/>
        </p:nvSpPr>
        <p:spPr>
          <a:xfrm>
            <a:off x="9927590" y="2276475"/>
            <a:ext cx="681990" cy="2089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7896225" y="1125220"/>
            <a:ext cx="215900" cy="2876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a:off x="9191625" y="3357245"/>
            <a:ext cx="208915" cy="3600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5401310" y="3789680"/>
            <a:ext cx="2485390" cy="2087880"/>
            <a:chOff x="8506" y="5968"/>
            <a:chExt cx="3914" cy="3288"/>
          </a:xfrm>
        </p:grpSpPr>
        <p:grpSp>
          <p:nvGrpSpPr>
            <p:cNvPr id="33" name="组合 32"/>
            <p:cNvGrpSpPr/>
            <p:nvPr/>
          </p:nvGrpSpPr>
          <p:grpSpPr>
            <a:xfrm>
              <a:off x="8506" y="5968"/>
              <a:ext cx="3914" cy="3289"/>
              <a:chOff x="7489" y="5855"/>
              <a:chExt cx="3914" cy="3289"/>
            </a:xfrm>
          </p:grpSpPr>
          <p:sp>
            <p:nvSpPr>
              <p:cNvPr id="16" name="矩形 15"/>
              <p:cNvSpPr/>
              <p:nvPr/>
            </p:nvSpPr>
            <p:spPr>
              <a:xfrm>
                <a:off x="7489" y="5855"/>
                <a:ext cx="3914" cy="328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a:t>容器</a:t>
                </a:r>
                <a:r>
                  <a:rPr lang="en-US" altLang="zh-CN"/>
                  <a:t>POD</a:t>
                </a:r>
                <a:endParaRPr lang="zh-CN" altLang="en-US"/>
              </a:p>
            </p:txBody>
          </p:sp>
          <p:sp>
            <p:nvSpPr>
              <p:cNvPr id="31" name="矩形 30"/>
              <p:cNvSpPr/>
              <p:nvPr/>
            </p:nvSpPr>
            <p:spPr>
              <a:xfrm>
                <a:off x="7608" y="6759"/>
                <a:ext cx="1855" cy="228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a:solidFill>
                      <a:schemeClr val="tx1"/>
                    </a:solidFill>
                    <a:latin typeface="Times New Roman" charset="0"/>
                  </a:rPr>
                  <a:t>container</a:t>
                </a:r>
              </a:p>
            </p:txBody>
          </p:sp>
          <p:sp>
            <p:nvSpPr>
              <p:cNvPr id="29" name="圆角矩形 28"/>
              <p:cNvSpPr/>
              <p:nvPr/>
            </p:nvSpPr>
            <p:spPr>
              <a:xfrm>
                <a:off x="7785" y="7328"/>
                <a:ext cx="1519" cy="50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Times New Roman" charset="0"/>
                  </a:rPr>
                  <a:t>pilot-agent</a:t>
                </a:r>
              </a:p>
            </p:txBody>
          </p:sp>
          <p:sp>
            <p:nvSpPr>
              <p:cNvPr id="32" name="矩形 31"/>
              <p:cNvSpPr/>
              <p:nvPr/>
            </p:nvSpPr>
            <p:spPr>
              <a:xfrm>
                <a:off x="9596" y="6761"/>
                <a:ext cx="1677" cy="22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a:solidFill>
                      <a:schemeClr val="tx1"/>
                    </a:solidFill>
                    <a:latin typeface="Times New Roman" charset="0"/>
                  </a:rPr>
                  <a:t>container</a:t>
                </a:r>
              </a:p>
            </p:txBody>
          </p:sp>
          <p:sp>
            <p:nvSpPr>
              <p:cNvPr id="30" name="圆角矩形 29"/>
              <p:cNvSpPr/>
              <p:nvPr/>
            </p:nvSpPr>
            <p:spPr>
              <a:xfrm>
                <a:off x="9824" y="7553"/>
                <a:ext cx="1247" cy="10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app</a:t>
                </a:r>
              </a:p>
            </p:txBody>
          </p:sp>
        </p:grpSp>
        <p:sp>
          <p:nvSpPr>
            <p:cNvPr id="13" name="圆角矩形 12"/>
            <p:cNvSpPr/>
            <p:nvPr/>
          </p:nvSpPr>
          <p:spPr>
            <a:xfrm>
              <a:off x="8806" y="8009"/>
              <a:ext cx="1519" cy="50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Times New Roman" charset="0"/>
                </a:rPr>
                <a:t>mesh-dns</a:t>
              </a:r>
            </a:p>
          </p:txBody>
        </p:sp>
        <p:sp>
          <p:nvSpPr>
            <p:cNvPr id="14" name="圆角矩形 13"/>
            <p:cNvSpPr/>
            <p:nvPr/>
          </p:nvSpPr>
          <p:spPr>
            <a:xfrm>
              <a:off x="8806" y="8576"/>
              <a:ext cx="1519" cy="50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Times New Roman" charset="0"/>
                </a:rPr>
                <a:t>envoy</a:t>
              </a:r>
            </a:p>
          </p:txBody>
        </p:sp>
      </p:grpSp>
      <p:grpSp>
        <p:nvGrpSpPr>
          <p:cNvPr id="38" name="组合 37"/>
          <p:cNvGrpSpPr/>
          <p:nvPr/>
        </p:nvGrpSpPr>
        <p:grpSpPr>
          <a:xfrm>
            <a:off x="8468360" y="3789680"/>
            <a:ext cx="2160270" cy="2087880"/>
            <a:chOff x="13336" y="5968"/>
            <a:chExt cx="3402" cy="3288"/>
          </a:xfrm>
        </p:grpSpPr>
        <p:grpSp>
          <p:nvGrpSpPr>
            <p:cNvPr id="34" name="组合 33"/>
            <p:cNvGrpSpPr/>
            <p:nvPr/>
          </p:nvGrpSpPr>
          <p:grpSpPr>
            <a:xfrm>
              <a:off x="13336" y="5968"/>
              <a:ext cx="3402" cy="3289"/>
              <a:chOff x="11980" y="5855"/>
              <a:chExt cx="3402" cy="3289"/>
            </a:xfrm>
          </p:grpSpPr>
          <p:sp>
            <p:nvSpPr>
              <p:cNvPr id="25" name="矩形 24"/>
              <p:cNvSpPr/>
              <p:nvPr/>
            </p:nvSpPr>
            <p:spPr>
              <a:xfrm>
                <a:off x="11980" y="5855"/>
                <a:ext cx="3402" cy="328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a:t>虚拟机</a:t>
                </a:r>
              </a:p>
            </p:txBody>
          </p:sp>
          <p:sp>
            <p:nvSpPr>
              <p:cNvPr id="27" name="圆角矩形 26"/>
              <p:cNvSpPr/>
              <p:nvPr/>
            </p:nvSpPr>
            <p:spPr>
              <a:xfrm>
                <a:off x="13910" y="7441"/>
                <a:ext cx="1247" cy="10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app</a:t>
                </a:r>
              </a:p>
            </p:txBody>
          </p:sp>
        </p:grpSp>
        <p:sp>
          <p:nvSpPr>
            <p:cNvPr id="24" name="圆角矩形 23"/>
            <p:cNvSpPr/>
            <p:nvPr/>
          </p:nvSpPr>
          <p:spPr>
            <a:xfrm>
              <a:off x="13526" y="7870"/>
              <a:ext cx="1519" cy="50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Times New Roman" charset="0"/>
                </a:rPr>
                <a:t>mesh-dns</a:t>
              </a:r>
            </a:p>
          </p:txBody>
        </p:sp>
        <p:sp>
          <p:nvSpPr>
            <p:cNvPr id="26" name="圆角矩形 25"/>
            <p:cNvSpPr/>
            <p:nvPr/>
          </p:nvSpPr>
          <p:spPr>
            <a:xfrm>
              <a:off x="13526" y="8437"/>
              <a:ext cx="1519" cy="50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Times New Roman" charset="0"/>
                </a:rPr>
                <a:t>envoy</a:t>
              </a:r>
            </a:p>
          </p:txBody>
        </p:sp>
        <p:sp>
          <p:nvSpPr>
            <p:cNvPr id="37" name="圆角矩形 36"/>
            <p:cNvSpPr/>
            <p:nvPr/>
          </p:nvSpPr>
          <p:spPr>
            <a:xfrm>
              <a:off x="13522" y="7302"/>
              <a:ext cx="1519" cy="50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latin typeface="Times New Roman" charset="0"/>
                </a:rPr>
                <a:t>pilot-agent</a:t>
              </a:r>
            </a:p>
          </p:txBody>
        </p:sp>
      </p:grpSp>
      <p:sp>
        <p:nvSpPr>
          <p:cNvPr id="41" name="内容占位符 40"/>
          <p:cNvSpPr>
            <a:spLocks noGrp="1"/>
          </p:cNvSpPr>
          <p:nvPr>
            <p:ph idx="4294967295"/>
          </p:nvPr>
        </p:nvSpPr>
        <p:spPr>
          <a:xfrm>
            <a:off x="264160" y="1052830"/>
            <a:ext cx="5113655" cy="4351655"/>
          </a:xfrm>
        </p:spPr>
        <p:txBody>
          <a:bodyPr/>
          <a:lstStyle/>
          <a:p>
            <a:r>
              <a:rPr lang="zh-CN" sz="2400" b="1">
                <a:sym typeface="+mn-ea"/>
              </a:rPr>
              <a:t>数据面部署</a:t>
            </a:r>
          </a:p>
          <a:p>
            <a:pPr lvl="1"/>
            <a:r>
              <a:rPr lang="zh-CN" altLang="en-US" sz="2000">
                <a:sym typeface="+mn-ea"/>
              </a:rPr>
              <a:t>同时支持容器和虚拟机平台下部署。</a:t>
            </a:r>
            <a:endParaRPr lang="zh-CN" altLang="en-US" sz="2000"/>
          </a:p>
          <a:p>
            <a:pPr lvl="1"/>
            <a:r>
              <a:rPr lang="zh-CN" altLang="en-US" sz="2000">
                <a:sym typeface="+mn-ea"/>
              </a:rPr>
              <a:t>容器模式下，</a:t>
            </a:r>
            <a:r>
              <a:rPr lang="en-US" altLang="zh-CN" sz="2000">
                <a:sym typeface="+mn-ea"/>
              </a:rPr>
              <a:t>mesh</a:t>
            </a:r>
            <a:r>
              <a:rPr lang="zh-CN" altLang="en-US" sz="2000">
                <a:sym typeface="+mn-ea"/>
              </a:rPr>
              <a:t>组件（</a:t>
            </a:r>
            <a:r>
              <a:rPr lang="en-US" altLang="zh-CN" sz="2000">
                <a:sym typeface="+mn-ea"/>
              </a:rPr>
              <a:t>pilot-agent, mesh-dns, envoy</a:t>
            </a:r>
            <a:r>
              <a:rPr lang="zh-CN" altLang="en-US" sz="2000">
                <a:sym typeface="+mn-ea"/>
              </a:rPr>
              <a:t>）作为独立容器与部署在同一个</a:t>
            </a:r>
            <a:r>
              <a:rPr lang="en-US" altLang="zh-CN" sz="2000">
                <a:sym typeface="+mn-ea"/>
              </a:rPr>
              <a:t>POD</a:t>
            </a:r>
            <a:r>
              <a:rPr lang="zh-CN" altLang="en-US" sz="2000">
                <a:sym typeface="+mn-ea"/>
              </a:rPr>
              <a:t>中，与应用相互隔离</a:t>
            </a:r>
          </a:p>
          <a:p>
            <a:pPr lvl="1"/>
            <a:r>
              <a:rPr lang="zh-CN" altLang="en-US" sz="2000">
                <a:sym typeface="+mn-ea"/>
              </a:rPr>
              <a:t>虚拟机模式下，</a:t>
            </a:r>
            <a:r>
              <a:rPr lang="en-US" altLang="zh-CN" sz="2000">
                <a:sym typeface="+mn-ea"/>
              </a:rPr>
              <a:t>mesh</a:t>
            </a:r>
            <a:r>
              <a:rPr lang="zh-CN" altLang="en-US" sz="2000">
                <a:sym typeface="+mn-ea"/>
              </a:rPr>
              <a:t>组件与应用部署在同一虚拟机中，不隔离</a:t>
            </a:r>
          </a:p>
          <a:p>
            <a:pPr lvl="1"/>
            <a:endParaRPr lang="zh-CN" sz="2000" b="1">
              <a:sym typeface="+mn-ea"/>
            </a:endParaRPr>
          </a:p>
          <a:p>
            <a:r>
              <a:rPr lang="zh-CN" sz="2400" b="1">
                <a:sym typeface="+mn-ea"/>
              </a:rPr>
              <a:t>控制面部署</a:t>
            </a:r>
          </a:p>
          <a:p>
            <a:pPr lvl="1"/>
            <a:r>
              <a:rPr lang="en-US" altLang="zh-CN" sz="2000">
                <a:sym typeface="+mn-ea"/>
              </a:rPr>
              <a:t>mesh</a:t>
            </a:r>
            <a:r>
              <a:rPr lang="zh-CN" altLang="en-US" sz="2000">
                <a:sym typeface="+mn-ea"/>
              </a:rPr>
              <a:t>组件（</a:t>
            </a:r>
            <a:r>
              <a:rPr lang="en-US" altLang="zh-CN" sz="2000">
                <a:sym typeface="+mn-ea"/>
              </a:rPr>
              <a:t>apiserver, pilot, mixer</a:t>
            </a:r>
            <a:r>
              <a:rPr lang="zh-CN" altLang="en-US" sz="2000">
                <a:sym typeface="+mn-ea"/>
              </a:rPr>
              <a:t>）在支撑环境同机部署。</a:t>
            </a:r>
          </a:p>
          <a:p>
            <a:pPr lvl="1"/>
            <a:r>
              <a:rPr lang="zh-CN" altLang="en-US" sz="2000">
                <a:sym typeface="+mn-ea"/>
              </a:rPr>
              <a:t>集群模式建议</a:t>
            </a:r>
            <a:r>
              <a:rPr lang="en-US" altLang="zh-CN" sz="2000">
                <a:sym typeface="+mn-ea"/>
              </a:rPr>
              <a:t>3</a:t>
            </a:r>
            <a:r>
              <a:rPr lang="zh-CN" altLang="en-US" sz="2000">
                <a:sym typeface="+mn-ea"/>
              </a:rPr>
              <a:t>节点集群</a:t>
            </a:r>
          </a:p>
          <a:p>
            <a:pPr lvl="1"/>
            <a:endParaRPr lang="zh-CN" altLang="en-US"/>
          </a:p>
        </p:txBody>
      </p:sp>
    </p:spTree>
    <p:extLst>
      <p:ext uri="{BB962C8B-B14F-4D97-AF65-F5344CB8AC3E}">
        <p14:creationId xmlns:p14="http://schemas.microsoft.com/office/powerpoint/2010/main" val="4199800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 Mesh – </a:t>
            </a:r>
            <a:r>
              <a:rPr lang="zh-CN" altLang="en-US" sz="3200" dirty="0"/>
              <a:t>服务调用</a:t>
            </a:r>
            <a:endParaRPr lang="en-US" sz="3200" dirty="0"/>
          </a:p>
        </p:txBody>
      </p:sp>
      <p:sp>
        <p:nvSpPr>
          <p:cNvPr id="6" name="文本框 5"/>
          <p:cNvSpPr txBox="1"/>
          <p:nvPr/>
        </p:nvSpPr>
        <p:spPr>
          <a:xfrm>
            <a:off x="120650" y="1271270"/>
            <a:ext cx="4042410" cy="3278505"/>
          </a:xfrm>
          <a:prstGeom prst="rect">
            <a:avLst/>
          </a:prstGeom>
          <a:noFill/>
        </p:spPr>
        <p:txBody>
          <a:bodyPr wrap="square" rtlCol="0">
            <a:spAutoFit/>
          </a:bodyPr>
          <a:lstStyle/>
          <a:p>
            <a:pPr marL="342900" indent="-342900">
              <a:buFont typeface="+mj-lt"/>
              <a:buAutoNum type="arabicPeriod"/>
            </a:pPr>
            <a:endParaRPr lang="en-US" altLang="zh-CN" sz="1600" dirty="0">
              <a:latin typeface="微软雅黑" pitchFamily="34" charset="-122"/>
              <a:ea typeface="微软雅黑" pitchFamily="34" charset="-122"/>
            </a:endParaRPr>
          </a:p>
          <a:p>
            <a:pPr marL="342900" indent="-342900">
              <a:buFont typeface="+mj-lt"/>
              <a:buAutoNum type="arabicPeriod"/>
            </a:pPr>
            <a:r>
              <a:rPr lang="en-US" altLang="zh-CN" sz="1600" dirty="0">
                <a:latin typeface="Times New Roman" charset="0"/>
                <a:ea typeface="微软雅黑" pitchFamily="34" charset="-122"/>
              </a:rPr>
              <a:t>envoy</a:t>
            </a:r>
            <a:r>
              <a:rPr lang="zh-CN" altLang="en-US" sz="1600" dirty="0">
                <a:latin typeface="Times New Roman" charset="0"/>
                <a:ea typeface="微软雅黑" pitchFamily="34" charset="-122"/>
              </a:rPr>
              <a:t>会定期向</a:t>
            </a:r>
            <a:r>
              <a:rPr lang="en-US" altLang="zh-CN" sz="1600" dirty="0">
                <a:latin typeface="Times New Roman" charset="0"/>
                <a:ea typeface="微软雅黑" pitchFamily="34" charset="-122"/>
              </a:rPr>
              <a:t>pilot</a:t>
            </a:r>
            <a:r>
              <a:rPr lang="zh-CN" altLang="en-US" sz="1600" dirty="0">
                <a:latin typeface="Times New Roman" charset="0"/>
                <a:ea typeface="微软雅黑" pitchFamily="34" charset="-122"/>
              </a:rPr>
              <a:t>查询服务规则信息，</a:t>
            </a:r>
            <a:r>
              <a:rPr lang="en-US" altLang="zh-CN" sz="1600" dirty="0">
                <a:latin typeface="Times New Roman" charset="0"/>
                <a:ea typeface="微软雅黑" pitchFamily="34" charset="-122"/>
              </a:rPr>
              <a:t>pilot</a:t>
            </a:r>
            <a:r>
              <a:rPr lang="zh-CN" altLang="en-US" sz="1600" dirty="0">
                <a:latin typeface="Times New Roman" charset="0"/>
                <a:ea typeface="微软雅黑" pitchFamily="34" charset="-122"/>
              </a:rPr>
              <a:t>以</a:t>
            </a:r>
            <a:r>
              <a:rPr lang="en-US" altLang="zh-CN" sz="1600" dirty="0">
                <a:latin typeface="Times New Roman" charset="0"/>
                <a:ea typeface="微软雅黑" pitchFamily="34" charset="-122"/>
              </a:rPr>
              <a:t>XDS</a:t>
            </a:r>
            <a:r>
              <a:rPr lang="zh-CN" altLang="en-US" sz="1600" dirty="0">
                <a:latin typeface="Times New Roman" charset="0"/>
                <a:ea typeface="微软雅黑" pitchFamily="34" charset="-122"/>
                <a:sym typeface="+mn-ea"/>
              </a:rPr>
              <a:t>接口</a:t>
            </a:r>
            <a:r>
              <a:rPr lang="zh-CN" altLang="en-US" sz="1600" dirty="0">
                <a:latin typeface="Times New Roman" charset="0"/>
                <a:ea typeface="微软雅黑" pitchFamily="34" charset="-122"/>
              </a:rPr>
              <a:t>（</a:t>
            </a:r>
            <a:r>
              <a:rPr lang="en-US" altLang="zh-CN" sz="1600" dirty="0">
                <a:latin typeface="Times New Roman" charset="0"/>
                <a:ea typeface="微软雅黑" pitchFamily="34" charset="-122"/>
              </a:rPr>
              <a:t>LDS, RDS, CDS, SDS</a:t>
            </a:r>
            <a:r>
              <a:rPr lang="zh-CN" altLang="en-US" sz="1600" dirty="0">
                <a:latin typeface="Times New Roman" charset="0"/>
                <a:ea typeface="微软雅黑" pitchFamily="34" charset="-122"/>
              </a:rPr>
              <a:t>）</a:t>
            </a:r>
            <a:r>
              <a:rPr lang="en-US" altLang="zh-CN" sz="1600" dirty="0">
                <a:latin typeface="Times New Roman" charset="0"/>
                <a:ea typeface="微软雅黑" pitchFamily="34" charset="-122"/>
              </a:rPr>
              <a:t> </a:t>
            </a:r>
            <a:r>
              <a:rPr lang="zh-CN" altLang="en-US" sz="1600" dirty="0">
                <a:latin typeface="Times New Roman" charset="0"/>
                <a:ea typeface="微软雅黑" pitchFamily="34" charset="-122"/>
              </a:rPr>
              <a:t>信息返回</a:t>
            </a:r>
          </a:p>
          <a:p>
            <a:pPr marL="342900" indent="-342900">
              <a:buFont typeface="+mj-lt"/>
              <a:buAutoNum type="arabicPeriod"/>
            </a:pPr>
            <a:endParaRPr lang="en-US" altLang="zh-CN" sz="1600" dirty="0">
              <a:latin typeface="Times New Roman" charset="0"/>
              <a:ea typeface="微软雅黑" pitchFamily="34" charset="-122"/>
            </a:endParaRPr>
          </a:p>
          <a:p>
            <a:pPr marL="342900" indent="-342900">
              <a:buFont typeface="+mj-lt"/>
              <a:buAutoNum type="arabicPeriod"/>
            </a:pPr>
            <a:r>
              <a:rPr lang="zh-CN" altLang="en-US" sz="1600" dirty="0">
                <a:latin typeface="Times New Roman" charset="0"/>
                <a:ea typeface="微软雅黑" pitchFamily="34" charset="-122"/>
              </a:rPr>
              <a:t>服务发起调用后，通过</a:t>
            </a:r>
            <a:r>
              <a:rPr lang="en-US" altLang="zh-CN" sz="1600" dirty="0">
                <a:latin typeface="Times New Roman" charset="0"/>
                <a:ea typeface="微软雅黑" pitchFamily="34" charset="-122"/>
              </a:rPr>
              <a:t>DNS</a:t>
            </a:r>
            <a:r>
              <a:rPr lang="zh-CN" altLang="en-US" sz="1600" dirty="0">
                <a:latin typeface="Times New Roman" charset="0"/>
                <a:ea typeface="微软雅黑" pitchFamily="34" charset="-122"/>
              </a:rPr>
              <a:t>将域名解析后，经过</a:t>
            </a:r>
            <a:r>
              <a:rPr lang="en-US" altLang="zh-CN" sz="1600" dirty="0">
                <a:latin typeface="Times New Roman" charset="0"/>
                <a:ea typeface="微软雅黑" pitchFamily="34" charset="-122"/>
              </a:rPr>
              <a:t>iptables</a:t>
            </a:r>
            <a:r>
              <a:rPr lang="zh-CN" altLang="en-US" sz="1600" dirty="0">
                <a:latin typeface="Times New Roman" charset="0"/>
                <a:ea typeface="微软雅黑" pitchFamily="34" charset="-122"/>
              </a:rPr>
              <a:t>规则转发到</a:t>
            </a:r>
            <a:r>
              <a:rPr lang="en-US" altLang="zh-CN" sz="1600" dirty="0">
                <a:latin typeface="Times New Roman" charset="0"/>
                <a:ea typeface="微软雅黑" pitchFamily="34" charset="-122"/>
              </a:rPr>
              <a:t>envoy</a:t>
            </a:r>
            <a:r>
              <a:rPr lang="zh-CN" altLang="en-US" sz="1600" dirty="0">
                <a:latin typeface="Times New Roman" charset="0"/>
                <a:ea typeface="微软雅黑" pitchFamily="34" charset="-122"/>
              </a:rPr>
              <a:t>，</a:t>
            </a:r>
            <a:r>
              <a:rPr lang="en-US" altLang="zh-CN" sz="1600" dirty="0">
                <a:latin typeface="Times New Roman" charset="0"/>
                <a:ea typeface="微软雅黑" pitchFamily="34" charset="-122"/>
              </a:rPr>
              <a:t>envoy</a:t>
            </a:r>
            <a:r>
              <a:rPr lang="zh-CN" altLang="en-US" sz="1600" dirty="0">
                <a:latin typeface="Times New Roman" charset="0"/>
                <a:ea typeface="微软雅黑" pitchFamily="34" charset="-122"/>
              </a:rPr>
              <a:t>内部通过</a:t>
            </a:r>
            <a:r>
              <a:rPr lang="en-US" altLang="zh-CN" sz="1600" dirty="0">
                <a:latin typeface="Times New Roman" charset="0"/>
                <a:ea typeface="微软雅黑" pitchFamily="34" charset="-122"/>
              </a:rPr>
              <a:t>XDS</a:t>
            </a:r>
            <a:r>
              <a:rPr lang="zh-CN" altLang="en-US" sz="1600" dirty="0">
                <a:latin typeface="Times New Roman" charset="0"/>
                <a:ea typeface="微软雅黑" pitchFamily="34" charset="-122"/>
              </a:rPr>
              <a:t>信息最终获取目标节点的</a:t>
            </a:r>
            <a:r>
              <a:rPr lang="en-US" altLang="zh-CN" sz="1600" dirty="0">
                <a:latin typeface="Times New Roman" charset="0"/>
                <a:ea typeface="微软雅黑" pitchFamily="34" charset="-122"/>
              </a:rPr>
              <a:t>ip</a:t>
            </a:r>
            <a:r>
              <a:rPr lang="zh-CN" altLang="en-US" sz="1600" dirty="0">
                <a:latin typeface="Times New Roman" charset="0"/>
                <a:ea typeface="微软雅黑" pitchFamily="34" charset="-122"/>
              </a:rPr>
              <a:t>端口信息，转发到目标节点</a:t>
            </a:r>
          </a:p>
          <a:p>
            <a:pPr marL="342900" indent="-342900">
              <a:buFont typeface="+mj-lt"/>
              <a:buAutoNum type="arabicPeriod"/>
            </a:pPr>
            <a:endParaRPr lang="zh-CN" altLang="en-US" sz="1600" dirty="0">
              <a:latin typeface="Times New Roman" charset="0"/>
              <a:ea typeface="微软雅黑" pitchFamily="34" charset="-122"/>
            </a:endParaRPr>
          </a:p>
          <a:p>
            <a:pPr marL="342900" indent="-342900">
              <a:buFont typeface="+mj-lt"/>
              <a:buAutoNum type="arabicPeriod"/>
            </a:pPr>
            <a:r>
              <a:rPr lang="zh-CN" altLang="en-US" sz="1600" dirty="0">
                <a:latin typeface="Times New Roman" charset="0"/>
                <a:ea typeface="微软雅黑" pitchFamily="34" charset="-122"/>
              </a:rPr>
              <a:t>目标节点收到后，通过</a:t>
            </a:r>
            <a:r>
              <a:rPr lang="en-US" altLang="zh-CN" sz="1600" dirty="0">
                <a:latin typeface="Times New Roman" charset="0"/>
                <a:ea typeface="微软雅黑" pitchFamily="34" charset="-122"/>
              </a:rPr>
              <a:t>iptables</a:t>
            </a:r>
            <a:r>
              <a:rPr lang="zh-CN" altLang="en-US" sz="1600" dirty="0">
                <a:latin typeface="Times New Roman" charset="0"/>
                <a:ea typeface="微软雅黑" pitchFamily="34" charset="-122"/>
              </a:rPr>
              <a:t>规则转发到</a:t>
            </a:r>
            <a:r>
              <a:rPr lang="en-US" altLang="zh-CN" sz="1600" dirty="0">
                <a:latin typeface="Times New Roman" charset="0"/>
                <a:ea typeface="微软雅黑" pitchFamily="34" charset="-122"/>
                <a:sym typeface="+mn-ea"/>
              </a:rPr>
              <a:t>envoy</a:t>
            </a:r>
            <a:r>
              <a:rPr lang="zh-CN" altLang="en-US" sz="1600" dirty="0">
                <a:latin typeface="Times New Roman" charset="0"/>
                <a:ea typeface="微软雅黑" pitchFamily="34" charset="-122"/>
                <a:sym typeface="+mn-ea"/>
              </a:rPr>
              <a:t>，</a:t>
            </a:r>
            <a:r>
              <a:rPr lang="en-US" altLang="zh-CN" sz="1600" dirty="0">
                <a:latin typeface="Times New Roman" charset="0"/>
                <a:ea typeface="微软雅黑" pitchFamily="34" charset="-122"/>
                <a:sym typeface="+mn-ea"/>
              </a:rPr>
              <a:t>envoy</a:t>
            </a:r>
            <a:r>
              <a:rPr lang="zh-CN" altLang="en-US" sz="1600" dirty="0">
                <a:latin typeface="Times New Roman" charset="0"/>
                <a:ea typeface="微软雅黑" pitchFamily="34" charset="-122"/>
                <a:sym typeface="+mn-ea"/>
              </a:rPr>
              <a:t>进行访问控制判断（限流、鉴权）后，转发给目标进程</a:t>
            </a:r>
            <a:endParaRPr lang="en-US" altLang="zh-CN" sz="1600" dirty="0">
              <a:latin typeface="Times New Roman" charset="0"/>
              <a:ea typeface="微软雅黑" pitchFamily="34" charset="-122"/>
              <a:sym typeface="+mn-ea"/>
            </a:endParaRPr>
          </a:p>
        </p:txBody>
      </p:sp>
      <p:pic>
        <p:nvPicPr>
          <p:cNvPr id="5" name="图片 4"/>
          <p:cNvPicPr>
            <a:picLocks noChangeAspect="1"/>
          </p:cNvPicPr>
          <p:nvPr/>
        </p:nvPicPr>
        <p:blipFill>
          <a:blip r:embed="rId2"/>
          <a:stretch>
            <a:fillRect/>
          </a:stretch>
        </p:blipFill>
        <p:spPr>
          <a:xfrm>
            <a:off x="4430395" y="872490"/>
            <a:ext cx="7535545" cy="5368290"/>
          </a:xfrm>
          <a:prstGeom prst="rect">
            <a:avLst/>
          </a:prstGeom>
        </p:spPr>
      </p:pic>
    </p:spTree>
    <p:extLst>
      <p:ext uri="{BB962C8B-B14F-4D97-AF65-F5344CB8AC3E}">
        <p14:creationId xmlns:p14="http://schemas.microsoft.com/office/powerpoint/2010/main" val="259744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 Mesh – </a:t>
            </a:r>
            <a:r>
              <a:rPr lang="zh-CN" altLang="en-US" sz="3200" dirty="0"/>
              <a:t>服务路由</a:t>
            </a:r>
            <a:endParaRPr lang="en-US" sz="3200" dirty="0"/>
          </a:p>
        </p:txBody>
      </p:sp>
      <p:pic>
        <p:nvPicPr>
          <p:cNvPr id="4" name="图片 3"/>
          <p:cNvPicPr>
            <a:picLocks noChangeAspect="1"/>
          </p:cNvPicPr>
          <p:nvPr/>
        </p:nvPicPr>
        <p:blipFill>
          <a:blip r:embed="rId2"/>
          <a:stretch>
            <a:fillRect/>
          </a:stretch>
        </p:blipFill>
        <p:spPr>
          <a:xfrm>
            <a:off x="4512310" y="1124585"/>
            <a:ext cx="7586345" cy="4839970"/>
          </a:xfrm>
          <a:prstGeom prst="rect">
            <a:avLst/>
          </a:prstGeom>
        </p:spPr>
      </p:pic>
      <p:sp>
        <p:nvSpPr>
          <p:cNvPr id="5" name="文本框 4"/>
          <p:cNvSpPr txBox="1"/>
          <p:nvPr/>
        </p:nvSpPr>
        <p:spPr>
          <a:xfrm>
            <a:off x="120650" y="1271270"/>
            <a:ext cx="4288790" cy="3522345"/>
          </a:xfrm>
          <a:prstGeom prst="rect">
            <a:avLst/>
          </a:prstGeom>
          <a:noFill/>
        </p:spPr>
        <p:txBody>
          <a:bodyPr wrap="square" rtlCol="0">
            <a:spAutoFit/>
          </a:bodyPr>
          <a:lstStyle/>
          <a:p>
            <a:pPr marL="342900" indent="-342900">
              <a:buFont typeface="+mj-lt"/>
              <a:buAutoNum type="arabicPeriod"/>
            </a:pPr>
            <a:endParaRPr lang="en-US" altLang="zh-CN" sz="1600" dirty="0">
              <a:latin typeface="微软雅黑" pitchFamily="34" charset="-122"/>
              <a:ea typeface="微软雅黑" pitchFamily="34" charset="-122"/>
            </a:endParaRPr>
          </a:p>
          <a:p>
            <a:pPr marL="342900" indent="-342900">
              <a:buFont typeface="+mj-lt"/>
              <a:buAutoNum type="arabicPeriod"/>
            </a:pPr>
            <a:r>
              <a:rPr lang="zh-CN" altLang="en-US" sz="1600" dirty="0">
                <a:latin typeface="Times New Roman" charset="0"/>
                <a:ea typeface="微软雅黑" pitchFamily="34" charset="-122"/>
              </a:rPr>
              <a:t>当前支持以下路由规则：权重路由（按照权重比例将请求路由到不同的目标服务实例）；按系统标签路由（按照源服务的系统标签值，路由到不同的目标服务实例）；按自定义标签路由（根据请求</a:t>
            </a:r>
            <a:r>
              <a:rPr lang="en-US" altLang="zh-CN" sz="1600" dirty="0">
                <a:latin typeface="Times New Roman" charset="0"/>
                <a:ea typeface="微软雅黑" pitchFamily="34" charset="-122"/>
              </a:rPr>
              <a:t>header</a:t>
            </a:r>
            <a:r>
              <a:rPr lang="zh-CN" altLang="en-US" sz="1600" dirty="0">
                <a:latin typeface="Times New Roman" charset="0"/>
                <a:ea typeface="微软雅黑" pitchFamily="34" charset="-122"/>
              </a:rPr>
              <a:t>的部分</a:t>
            </a:r>
            <a:r>
              <a:rPr lang="en-US" altLang="zh-CN" sz="1600" dirty="0">
                <a:latin typeface="Times New Roman" charset="0"/>
                <a:ea typeface="微软雅黑" pitchFamily="34" charset="-122"/>
              </a:rPr>
              <a:t>key</a:t>
            </a:r>
            <a:r>
              <a:rPr lang="zh-CN" altLang="en-US" sz="1600" dirty="0">
                <a:latin typeface="Times New Roman" charset="0"/>
                <a:ea typeface="微软雅黑" pitchFamily="34" charset="-122"/>
              </a:rPr>
              <a:t>，将请求路由到不同的目标服务实例）</a:t>
            </a:r>
            <a:endParaRPr lang="en-US" altLang="zh-CN" sz="1600" dirty="0">
              <a:latin typeface="Times New Roman" charset="0"/>
              <a:ea typeface="微软雅黑" pitchFamily="34" charset="-122"/>
            </a:endParaRPr>
          </a:p>
          <a:p>
            <a:pPr marL="342900" indent="-342900">
              <a:buFont typeface="+mj-lt"/>
              <a:buAutoNum type="arabicPeriod"/>
            </a:pPr>
            <a:endParaRPr lang="en-US" altLang="zh-CN" sz="1600" dirty="0">
              <a:latin typeface="Times New Roman" charset="0"/>
              <a:ea typeface="微软雅黑" pitchFamily="34" charset="-122"/>
            </a:endParaRPr>
          </a:p>
          <a:p>
            <a:pPr marL="342900" indent="-342900">
              <a:buFont typeface="+mj-lt"/>
              <a:buAutoNum type="arabicPeriod"/>
            </a:pPr>
            <a:r>
              <a:rPr lang="en-US" altLang="zh-CN" sz="1600" dirty="0">
                <a:latin typeface="Times New Roman" charset="0"/>
                <a:ea typeface="微软雅黑" pitchFamily="34" charset="-122"/>
              </a:rPr>
              <a:t>Pilot</a:t>
            </a:r>
            <a:r>
              <a:rPr lang="zh-CN" altLang="en-US" sz="1600" dirty="0">
                <a:latin typeface="Times New Roman" charset="0"/>
                <a:ea typeface="微软雅黑" pitchFamily="34" charset="-122"/>
              </a:rPr>
              <a:t>通过</a:t>
            </a:r>
            <a:r>
              <a:rPr lang="en-US" altLang="zh-CN" sz="1600" dirty="0">
                <a:latin typeface="Times New Roman" charset="0"/>
                <a:ea typeface="微软雅黑" pitchFamily="34" charset="-122"/>
              </a:rPr>
              <a:t>consul</a:t>
            </a:r>
            <a:r>
              <a:rPr lang="zh-CN" altLang="en-US" sz="1600" dirty="0">
                <a:latin typeface="Times New Roman" charset="0"/>
                <a:ea typeface="微软雅黑" pitchFamily="34" charset="-122"/>
              </a:rPr>
              <a:t>获取路由规则，转换成</a:t>
            </a:r>
            <a:r>
              <a:rPr lang="en-US" altLang="zh-CN" sz="1600" dirty="0">
                <a:latin typeface="Times New Roman" charset="0"/>
                <a:ea typeface="微软雅黑" pitchFamily="34" charset="-122"/>
              </a:rPr>
              <a:t>RDS</a:t>
            </a:r>
            <a:r>
              <a:rPr lang="zh-CN" altLang="en-US" sz="1600" dirty="0">
                <a:latin typeface="Times New Roman" charset="0"/>
                <a:ea typeface="微软雅黑" pitchFamily="34" charset="-122"/>
              </a:rPr>
              <a:t>接口信息，并下发给</a:t>
            </a:r>
            <a:r>
              <a:rPr lang="en-US" altLang="zh-CN" sz="1600" dirty="0">
                <a:latin typeface="Times New Roman" charset="0"/>
                <a:ea typeface="微软雅黑" pitchFamily="34" charset="-122"/>
              </a:rPr>
              <a:t>envoy</a:t>
            </a:r>
          </a:p>
          <a:p>
            <a:pPr marL="342900" indent="-342900">
              <a:buFont typeface="+mj-lt"/>
              <a:buAutoNum type="arabicPeriod"/>
            </a:pPr>
            <a:endParaRPr lang="zh-CN" altLang="en-US" sz="1600" dirty="0">
              <a:latin typeface="Times New Roman" charset="0"/>
              <a:ea typeface="微软雅黑" pitchFamily="34" charset="-122"/>
            </a:endParaRPr>
          </a:p>
          <a:p>
            <a:pPr marL="342900" indent="-342900">
              <a:buFont typeface="+mj-lt"/>
              <a:buAutoNum type="arabicPeriod"/>
            </a:pPr>
            <a:r>
              <a:rPr lang="en-US" altLang="zh-CN" sz="1600" dirty="0">
                <a:latin typeface="Times New Roman" charset="0"/>
                <a:ea typeface="微软雅黑" pitchFamily="34" charset="-122"/>
                <a:sym typeface="+mn-ea"/>
              </a:rPr>
              <a:t>envoy</a:t>
            </a:r>
            <a:r>
              <a:rPr lang="zh-CN" altLang="en-US" sz="1600" dirty="0">
                <a:latin typeface="Times New Roman" charset="0"/>
                <a:ea typeface="微软雅黑" pitchFamily="34" charset="-122"/>
                <a:sym typeface="+mn-ea"/>
              </a:rPr>
              <a:t>根据</a:t>
            </a:r>
            <a:r>
              <a:rPr lang="en-US" altLang="zh-CN" sz="1600" dirty="0">
                <a:latin typeface="Times New Roman" charset="0"/>
                <a:ea typeface="微软雅黑" pitchFamily="34" charset="-122"/>
                <a:sym typeface="+mn-ea"/>
              </a:rPr>
              <a:t>RDS</a:t>
            </a:r>
            <a:r>
              <a:rPr lang="zh-CN" altLang="en-US" sz="1600" dirty="0">
                <a:latin typeface="Times New Roman" charset="0"/>
                <a:ea typeface="微软雅黑" pitchFamily="34" charset="-122"/>
                <a:sym typeface="+mn-ea"/>
              </a:rPr>
              <a:t>中的权重配置，按照一定的算法将请求按比例分配到对应的权重集群中。</a:t>
            </a:r>
          </a:p>
        </p:txBody>
      </p:sp>
    </p:spTree>
    <p:extLst>
      <p:ext uri="{BB962C8B-B14F-4D97-AF65-F5344CB8AC3E}">
        <p14:creationId xmlns:p14="http://schemas.microsoft.com/office/powerpoint/2010/main" val="695017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d24af4d3-2ce9-43ee-b8d4-1a224eca20f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 y="1839308"/>
            <a:ext cx="8075999" cy="2847442"/>
            <a:chOff x="1" y="1839308"/>
            <a:chExt cx="8075999" cy="2847442"/>
          </a:xfrm>
        </p:grpSpPr>
        <p:sp>
          <p:nvSpPr>
            <p:cNvPr id="5" name="îṥḷîḑé">
              <a:extLst>
                <a:ext uri="{FF2B5EF4-FFF2-40B4-BE49-F238E27FC236}">
                  <a16:creationId xmlns:a16="http://schemas.microsoft.com/office/drawing/2014/main" id="{6BF7A20F-B2F3-4B92-A7B2-4F1A966B1F26}"/>
                </a:ext>
              </a:extLst>
            </p:cNvPr>
            <p:cNvSpPr/>
            <p:nvPr/>
          </p:nvSpPr>
          <p:spPr>
            <a:xfrm>
              <a:off x="1" y="1839308"/>
              <a:ext cx="8075999" cy="2847442"/>
            </a:xfrm>
            <a:prstGeom prst="homePlate">
              <a:avLst>
                <a:gd name="adj" fmla="val 36237"/>
              </a:avLst>
            </a:prstGeom>
            <a:blipFill>
              <a:blip r:embed="rId3"/>
              <a:srcRect/>
              <a:stretch>
                <a:fillRect t="-29902" b="-2963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ísļiḓe">
              <a:extLst>
                <a:ext uri="{FF2B5EF4-FFF2-40B4-BE49-F238E27FC236}">
                  <a16:creationId xmlns:a16="http://schemas.microsoft.com/office/drawing/2014/main" id="{09D616C8-4052-4EC1-A4DE-EB61A6A37543}"/>
                </a:ext>
              </a:extLst>
            </p:cNvPr>
            <p:cNvGrpSpPr/>
            <p:nvPr/>
          </p:nvGrpSpPr>
          <p:grpSpPr>
            <a:xfrm>
              <a:off x="3519288" y="2573916"/>
              <a:ext cx="689718" cy="689717"/>
              <a:chOff x="6363342" y="2470055"/>
              <a:chExt cx="689718" cy="689717"/>
            </a:xfrm>
          </p:grpSpPr>
          <p:sp>
            <p:nvSpPr>
              <p:cNvPr id="20" name="íṥḷíḋê">
                <a:extLst>
                  <a:ext uri="{FF2B5EF4-FFF2-40B4-BE49-F238E27FC236}">
                    <a16:creationId xmlns:a16="http://schemas.microsoft.com/office/drawing/2014/main" id="{8891A826-7E09-4868-B72D-CA1586F11B8F}"/>
                  </a:ext>
                </a:extLst>
              </p:cNvPr>
              <p:cNvSpPr/>
              <p:nvPr/>
            </p:nvSpPr>
            <p:spPr bwMode="auto">
              <a:xfrm>
                <a:off x="6511964" y="2626130"/>
                <a:ext cx="392474" cy="377566"/>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blipFill>
                <a:blip r:embed="rId4"/>
                <a:srcRect/>
                <a:stretch>
                  <a:fillRect l="-36662" r="-34363"/>
                </a:stretch>
              </a:blipFill>
              <a:ln>
                <a:noFill/>
              </a:ln>
            </p:spPr>
          </p:sp>
          <p:sp>
            <p:nvSpPr>
              <p:cNvPr id="19" name="ïṧḻíde">
                <a:extLst>
                  <a:ext uri="{FF2B5EF4-FFF2-40B4-BE49-F238E27FC236}">
                    <a16:creationId xmlns:a16="http://schemas.microsoft.com/office/drawing/2014/main" id="{469507C2-F27B-40F3-995D-8AB78A3AB797}"/>
                  </a:ext>
                </a:extLst>
              </p:cNvPr>
              <p:cNvSpPr/>
              <p:nvPr/>
            </p:nvSpPr>
            <p:spPr>
              <a:xfrm>
                <a:off x="6363342" y="2470055"/>
                <a:ext cx="689718" cy="689717"/>
              </a:xfrm>
              <a:prstGeom prst="ellipse">
                <a:avLst/>
              </a:prstGeom>
              <a:blipFill>
                <a:blip r:embed="rId4"/>
                <a:srcRect/>
                <a:stretch>
                  <a:fillRect l="-39604" r="-38173"/>
                </a:stretch>
              </a:blip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p>
            </p:txBody>
          </p:sp>
        </p:grpSp>
      </p:grpSp>
      <p:sp>
        <p:nvSpPr>
          <p:cNvPr id="10" name="Rectangle 2"/>
          <p:cNvSpPr/>
          <p:nvPr/>
        </p:nvSpPr>
        <p:spPr>
          <a:xfrm>
            <a:off x="1919536" y="3318320"/>
            <a:ext cx="3850655" cy="584775"/>
          </a:xfrm>
          <a:prstGeom prst="rect">
            <a:avLst/>
          </a:prstGeom>
        </p:spPr>
        <p:txBody>
          <a:bodyPr wrap="square">
            <a:spAutoFit/>
          </a:bodyPr>
          <a:lstStyle/>
          <a:p>
            <a:pPr algn="ctr"/>
            <a:r>
              <a:rPr kumimoji="1" lang="en-US" altLang="zh-CN" sz="3200" b="1" dirty="0">
                <a:solidFill>
                  <a:srgbClr val="00A3FF"/>
                </a:solidFill>
                <a:latin typeface="微软雅黑" panose="020B0503020204020204" pitchFamily="34" charset="-122"/>
                <a:ea typeface="微软雅黑" panose="020B0503020204020204" pitchFamily="34" charset="-122"/>
                <a:cs typeface="+mn-ea"/>
                <a:sym typeface="+mn-lt"/>
              </a:rPr>
              <a:t>TSF</a:t>
            </a:r>
            <a:r>
              <a:rPr kumimoji="1" lang="zh-CN" altLang="en-US" sz="3200" b="1" dirty="0">
                <a:solidFill>
                  <a:srgbClr val="00A3FF"/>
                </a:solidFill>
                <a:latin typeface="微软雅黑" panose="020B0503020204020204" pitchFamily="34" charset="-122"/>
                <a:ea typeface="微软雅黑" panose="020B0503020204020204" pitchFamily="34" charset="-122"/>
                <a:cs typeface="+mn-ea"/>
                <a:sym typeface="+mn-lt"/>
              </a:rPr>
              <a:t>分布式事务</a:t>
            </a:r>
            <a:endParaRPr kumimoji="1" lang="en-US" altLang="zh-CN" sz="3200" b="1" dirty="0">
              <a:solidFill>
                <a:srgbClr val="00A3FF"/>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6324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44" y="476672"/>
            <a:ext cx="10515600" cy="568886"/>
          </a:xfrm>
        </p:spPr>
        <p:txBody>
          <a:bodyPr/>
          <a:lstStyle/>
          <a:p>
            <a:r>
              <a:rPr kumimoji="1" lang="zh-CN" altLang="en-US" dirty="0"/>
              <a:t>腾讯云中间件接入层</a:t>
            </a:r>
          </a:p>
        </p:txBody>
      </p:sp>
      <p:sp>
        <p:nvSpPr>
          <p:cNvPr id="4" name="矩形 3">
            <a:extLst>
              <a:ext uri="{FF2B5EF4-FFF2-40B4-BE49-F238E27FC236}">
                <a16:creationId xmlns:a16="http://schemas.microsoft.com/office/drawing/2014/main" id="{5D960422-2E88-49CD-829E-DE1C44A95172}"/>
              </a:ext>
            </a:extLst>
          </p:cNvPr>
          <p:cNvSpPr/>
          <p:nvPr/>
        </p:nvSpPr>
        <p:spPr>
          <a:xfrm>
            <a:off x="604695" y="1660771"/>
            <a:ext cx="614507" cy="614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a:t>
            </a:r>
          </a:p>
        </p:txBody>
      </p:sp>
      <p:sp>
        <p:nvSpPr>
          <p:cNvPr id="5" name="矩形 4">
            <a:extLst>
              <a:ext uri="{FF2B5EF4-FFF2-40B4-BE49-F238E27FC236}">
                <a16:creationId xmlns:a16="http://schemas.microsoft.com/office/drawing/2014/main" id="{3832D785-D9C1-412D-88FC-B31D8A47CC5F}"/>
              </a:ext>
            </a:extLst>
          </p:cNvPr>
          <p:cNvSpPr/>
          <p:nvPr/>
        </p:nvSpPr>
        <p:spPr>
          <a:xfrm>
            <a:off x="1219201" y="1660771"/>
            <a:ext cx="10972799" cy="614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微软雅黑" panose="020B0503020204020204" pitchFamily="34" charset="-122"/>
                <a:ea typeface="微软雅黑" panose="020B0503020204020204" pitchFamily="34" charset="-122"/>
              </a:rPr>
              <a:t>Access</a:t>
            </a:r>
            <a:r>
              <a:rPr lang="zh-CN" altLang="en-US" sz="2000" dirty="0">
                <a:solidFill>
                  <a:schemeClr val="tx1"/>
                </a:solidFill>
                <a:latin typeface="微软雅黑" panose="020B0503020204020204" pitchFamily="34" charset="-122"/>
                <a:ea typeface="微软雅黑" panose="020B0503020204020204" pitchFamily="34" charset="-122"/>
              </a:rPr>
              <a:t>部署架构</a:t>
            </a:r>
          </a:p>
        </p:txBody>
      </p:sp>
      <p:sp>
        <p:nvSpPr>
          <p:cNvPr id="6" name="矩形 5">
            <a:extLst>
              <a:ext uri="{FF2B5EF4-FFF2-40B4-BE49-F238E27FC236}">
                <a16:creationId xmlns:a16="http://schemas.microsoft.com/office/drawing/2014/main" id="{5DF78F12-1EEE-450A-9A04-C7A6C552D057}"/>
              </a:ext>
            </a:extLst>
          </p:cNvPr>
          <p:cNvSpPr/>
          <p:nvPr/>
        </p:nvSpPr>
        <p:spPr>
          <a:xfrm>
            <a:off x="604695" y="2275278"/>
            <a:ext cx="614507" cy="614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a:t>
            </a:r>
          </a:p>
        </p:txBody>
      </p:sp>
      <p:sp>
        <p:nvSpPr>
          <p:cNvPr id="7" name="矩形 6">
            <a:extLst>
              <a:ext uri="{FF2B5EF4-FFF2-40B4-BE49-F238E27FC236}">
                <a16:creationId xmlns:a16="http://schemas.microsoft.com/office/drawing/2014/main" id="{4FD71C7D-D58E-448E-AAD2-BE75CB9CE345}"/>
              </a:ext>
            </a:extLst>
          </p:cNvPr>
          <p:cNvSpPr/>
          <p:nvPr/>
        </p:nvSpPr>
        <p:spPr>
          <a:xfrm>
            <a:off x="1219201" y="2275278"/>
            <a:ext cx="10972799" cy="614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微软雅黑" panose="020B0503020204020204" pitchFamily="34" charset="-122"/>
                <a:ea typeface="微软雅黑" panose="020B0503020204020204" pitchFamily="34" charset="-122"/>
              </a:rPr>
              <a:t>Access</a:t>
            </a:r>
            <a:r>
              <a:rPr lang="zh-CN" altLang="en-US" sz="2000" dirty="0">
                <a:solidFill>
                  <a:schemeClr val="tx1"/>
                </a:solidFill>
                <a:latin typeface="微软雅黑" panose="020B0503020204020204" pitchFamily="34" charset="-122"/>
                <a:ea typeface="微软雅黑" panose="020B0503020204020204" pitchFamily="34" charset="-122"/>
              </a:rPr>
              <a:t>技术架构</a:t>
            </a:r>
          </a:p>
        </p:txBody>
      </p:sp>
      <p:sp>
        <p:nvSpPr>
          <p:cNvPr id="8" name="矩形 7">
            <a:extLst>
              <a:ext uri="{FF2B5EF4-FFF2-40B4-BE49-F238E27FC236}">
                <a16:creationId xmlns:a16="http://schemas.microsoft.com/office/drawing/2014/main" id="{20EBD134-336F-43C5-B0D6-0FB41EA3EA27}"/>
              </a:ext>
            </a:extLst>
          </p:cNvPr>
          <p:cNvSpPr/>
          <p:nvPr/>
        </p:nvSpPr>
        <p:spPr>
          <a:xfrm>
            <a:off x="604695" y="2889785"/>
            <a:ext cx="614507" cy="614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a:t>
            </a:r>
          </a:p>
        </p:txBody>
      </p:sp>
      <p:sp>
        <p:nvSpPr>
          <p:cNvPr id="9" name="矩形 8">
            <a:extLst>
              <a:ext uri="{FF2B5EF4-FFF2-40B4-BE49-F238E27FC236}">
                <a16:creationId xmlns:a16="http://schemas.microsoft.com/office/drawing/2014/main" id="{B50820A7-31BD-4A1E-9F6D-F7F4506E9A7F}"/>
              </a:ext>
            </a:extLst>
          </p:cNvPr>
          <p:cNvSpPr/>
          <p:nvPr/>
        </p:nvSpPr>
        <p:spPr>
          <a:xfrm>
            <a:off x="1219201" y="2889785"/>
            <a:ext cx="10972799" cy="614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认证机制</a:t>
            </a:r>
          </a:p>
        </p:txBody>
      </p:sp>
      <p:sp>
        <p:nvSpPr>
          <p:cNvPr id="10" name="矩形 9">
            <a:extLst>
              <a:ext uri="{FF2B5EF4-FFF2-40B4-BE49-F238E27FC236}">
                <a16:creationId xmlns:a16="http://schemas.microsoft.com/office/drawing/2014/main" id="{1020558C-23ED-40F7-AC28-20B0819F3131}"/>
              </a:ext>
            </a:extLst>
          </p:cNvPr>
          <p:cNvSpPr/>
          <p:nvPr/>
        </p:nvSpPr>
        <p:spPr>
          <a:xfrm>
            <a:off x="604695" y="3504292"/>
            <a:ext cx="614507" cy="614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a:t>
            </a:r>
          </a:p>
        </p:txBody>
      </p:sp>
      <p:sp>
        <p:nvSpPr>
          <p:cNvPr id="11" name="矩形 10">
            <a:extLst>
              <a:ext uri="{FF2B5EF4-FFF2-40B4-BE49-F238E27FC236}">
                <a16:creationId xmlns:a16="http://schemas.microsoft.com/office/drawing/2014/main" id="{7AE2BC9E-3C7A-444D-B400-3D3998E1F965}"/>
              </a:ext>
            </a:extLst>
          </p:cNvPr>
          <p:cNvSpPr/>
          <p:nvPr/>
        </p:nvSpPr>
        <p:spPr>
          <a:xfrm>
            <a:off x="1219201" y="3504292"/>
            <a:ext cx="10972799" cy="614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增强</a:t>
            </a:r>
            <a:r>
              <a:rPr lang="en-US" altLang="zh-CN" sz="2000" dirty="0">
                <a:solidFill>
                  <a:schemeClr val="tx1"/>
                </a:solidFill>
                <a:latin typeface="微软雅黑" panose="020B0503020204020204" pitchFamily="34" charset="-122"/>
                <a:ea typeface="微软雅黑" panose="020B0503020204020204" pitchFamily="34" charset="-122"/>
              </a:rPr>
              <a:t>RBAC</a:t>
            </a:r>
            <a:r>
              <a:rPr lang="zh-CN" altLang="en-US" sz="2000" dirty="0">
                <a:solidFill>
                  <a:schemeClr val="tx1"/>
                </a:solidFill>
                <a:latin typeface="微软雅黑" panose="020B0503020204020204" pitchFamily="34" charset="-122"/>
                <a:ea typeface="微软雅黑" panose="020B0503020204020204" pitchFamily="34" charset="-122"/>
              </a:rPr>
              <a:t>权限体系</a:t>
            </a:r>
          </a:p>
        </p:txBody>
      </p:sp>
      <p:sp>
        <p:nvSpPr>
          <p:cNvPr id="12" name="矩形 11">
            <a:extLst>
              <a:ext uri="{FF2B5EF4-FFF2-40B4-BE49-F238E27FC236}">
                <a16:creationId xmlns:a16="http://schemas.microsoft.com/office/drawing/2014/main" id="{9FECE79E-F4F3-4555-B13F-EC9678217FB5}"/>
              </a:ext>
            </a:extLst>
          </p:cNvPr>
          <p:cNvSpPr/>
          <p:nvPr/>
        </p:nvSpPr>
        <p:spPr>
          <a:xfrm>
            <a:off x="604695" y="4118799"/>
            <a:ext cx="614507" cy="614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a:t>
            </a:r>
          </a:p>
        </p:txBody>
      </p:sp>
      <p:sp>
        <p:nvSpPr>
          <p:cNvPr id="13" name="矩形 12">
            <a:extLst>
              <a:ext uri="{FF2B5EF4-FFF2-40B4-BE49-F238E27FC236}">
                <a16:creationId xmlns:a16="http://schemas.microsoft.com/office/drawing/2014/main" id="{110B8547-0616-4E8F-BF3F-422DF9E1AC09}"/>
              </a:ext>
            </a:extLst>
          </p:cNvPr>
          <p:cNvSpPr/>
          <p:nvPr/>
        </p:nvSpPr>
        <p:spPr>
          <a:xfrm>
            <a:off x="1219201" y="4118799"/>
            <a:ext cx="10972799" cy="614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可配置的转发规则</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35282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分布式事务</a:t>
            </a:r>
            <a:r>
              <a:rPr lang="en-US" altLang="zh-CN" sz="3200" dirty="0"/>
              <a:t> – </a:t>
            </a:r>
            <a:r>
              <a:rPr lang="zh-CN" altLang="en-US" sz="3200" dirty="0"/>
              <a:t>组件介绍</a:t>
            </a:r>
            <a:endParaRPr lang="en-US" sz="3200" dirty="0"/>
          </a:p>
        </p:txBody>
      </p:sp>
      <p:graphicFrame>
        <p:nvGraphicFramePr>
          <p:cNvPr id="3" name="表格 2"/>
          <p:cNvGraphicFramePr>
            <a:graphicFrameLocks noGrp="1"/>
          </p:cNvGraphicFramePr>
          <p:nvPr/>
        </p:nvGraphicFramePr>
        <p:xfrm>
          <a:off x="838200" y="1196752"/>
          <a:ext cx="10515600" cy="1512168"/>
        </p:xfrm>
        <a:graphic>
          <a:graphicData uri="http://schemas.openxmlformats.org/drawingml/2006/table">
            <a:tbl>
              <a:tblPr/>
              <a:tblGrid>
                <a:gridCol w="2088232">
                  <a:extLst>
                    <a:ext uri="{9D8B030D-6E8A-4147-A177-3AD203B41FA5}">
                      <a16:colId xmlns:a16="http://schemas.microsoft.com/office/drawing/2014/main" val="20000"/>
                    </a:ext>
                  </a:extLst>
                </a:gridCol>
                <a:gridCol w="1873424">
                  <a:extLst>
                    <a:ext uri="{9D8B030D-6E8A-4147-A177-3AD203B41FA5}">
                      <a16:colId xmlns:a16="http://schemas.microsoft.com/office/drawing/2014/main" val="20001"/>
                    </a:ext>
                  </a:extLst>
                </a:gridCol>
                <a:gridCol w="6553944">
                  <a:extLst>
                    <a:ext uri="{9D8B030D-6E8A-4147-A177-3AD203B41FA5}">
                      <a16:colId xmlns:a16="http://schemas.microsoft.com/office/drawing/2014/main" val="20002"/>
                    </a:ext>
                  </a:extLst>
                </a:gridCol>
              </a:tblGrid>
              <a:tr h="409651">
                <a:tc>
                  <a:txBody>
                    <a:bodyPr/>
                    <a:lstStyle/>
                    <a:p>
                      <a:pPr algn="l" fontAlgn="b"/>
                      <a:r>
                        <a:rPr lang="zh-CN" altLang="en-US" sz="1400" b="1" dirty="0">
                          <a:effectLst/>
                          <a:latin typeface="微软雅黑" panose="020B0503020204020204" pitchFamily="34" charset="-122"/>
                          <a:ea typeface="微软雅黑" panose="020B0503020204020204" pitchFamily="34" charset="-122"/>
                        </a:rPr>
                        <a:t>组件名称</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tc>
                  <a:txBody>
                    <a:bodyPr/>
                    <a:lstStyle/>
                    <a:p>
                      <a:pPr algn="l" fontAlgn="b"/>
                      <a:r>
                        <a:rPr lang="zh-CN" altLang="en-US" sz="1400" b="1" dirty="0">
                          <a:effectLst/>
                          <a:latin typeface="微软雅黑" panose="020B0503020204020204" pitchFamily="34" charset="-122"/>
                          <a:ea typeface="微软雅黑" panose="020B0503020204020204" pitchFamily="34" charset="-122"/>
                        </a:rPr>
                        <a:t>组件功能</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tc>
                  <a:txBody>
                    <a:bodyPr/>
                    <a:lstStyle/>
                    <a:p>
                      <a:pPr algn="l" fontAlgn="b"/>
                      <a:r>
                        <a:rPr lang="zh-CN" altLang="en-US" sz="1400" b="1" dirty="0">
                          <a:effectLst/>
                          <a:latin typeface="微软雅黑" panose="020B0503020204020204" pitchFamily="34" charset="-122"/>
                          <a:ea typeface="微软雅黑" panose="020B0503020204020204" pitchFamily="34" charset="-122"/>
                        </a:rPr>
                        <a:t>功能描述</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598461">
                <a:tc>
                  <a:txBody>
                    <a:bodyPr/>
                    <a:lstStyle/>
                    <a:p>
                      <a:pPr fontAlgn="t"/>
                      <a:r>
                        <a:rPr lang="en-US" sz="1400" dirty="0" err="1">
                          <a:effectLst/>
                          <a:latin typeface="微软雅黑" panose="020B0503020204020204" pitchFamily="34" charset="-122"/>
                          <a:ea typeface="微软雅黑" panose="020B0503020204020204" pitchFamily="34" charset="-122"/>
                        </a:rPr>
                        <a:t>tsf</a:t>
                      </a:r>
                      <a:r>
                        <a:rPr lang="en-US" sz="1400" dirty="0">
                          <a:effectLst/>
                          <a:latin typeface="微软雅黑" panose="020B0503020204020204" pitchFamily="34" charset="-122"/>
                          <a:ea typeface="微软雅黑" panose="020B0503020204020204" pitchFamily="34" charset="-122"/>
                        </a:rPr>
                        <a:t>-</a:t>
                      </a:r>
                      <a:r>
                        <a:rPr lang="en-US" altLang="zh-CN" sz="1400" dirty="0" err="1">
                          <a:effectLst/>
                          <a:latin typeface="微软雅黑" panose="020B0503020204020204" pitchFamily="34" charset="-122"/>
                          <a:ea typeface="微软雅黑" panose="020B0503020204020204" pitchFamily="34" charset="-122"/>
                        </a:rPr>
                        <a:t>tcc</a:t>
                      </a:r>
                      <a:r>
                        <a:rPr lang="en-US" sz="1400" dirty="0">
                          <a:effectLst/>
                          <a:latin typeface="微软雅黑" panose="020B0503020204020204" pitchFamily="34" charset="-122"/>
                          <a:ea typeface="微软雅黑" panose="020B0503020204020204" pitchFamily="34" charset="-122"/>
                        </a:rPr>
                        <a:t>-coordinator</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ltLang="zh-CN" sz="1400" dirty="0">
                          <a:effectLst/>
                          <a:latin typeface="微软雅黑" panose="020B0503020204020204" pitchFamily="34" charset="-122"/>
                          <a:ea typeface="微软雅黑" panose="020B0503020204020204" pitchFamily="34" charset="-122"/>
                        </a:rPr>
                        <a:t>TCC</a:t>
                      </a:r>
                      <a:r>
                        <a:rPr lang="zh-CN" altLang="en-US" sz="1400" dirty="0">
                          <a:effectLst/>
                          <a:latin typeface="微软雅黑" panose="020B0503020204020204" pitchFamily="34" charset="-122"/>
                          <a:ea typeface="微软雅黑" panose="020B0503020204020204" pitchFamily="34" charset="-122"/>
                        </a:rPr>
                        <a:t>事务协调器</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dirty="0">
                          <a:effectLst/>
                          <a:latin typeface="微软雅黑" panose="020B0503020204020204" pitchFamily="34" charset="-122"/>
                          <a:ea typeface="微软雅黑" panose="020B0503020204020204" pitchFamily="34" charset="-122"/>
                        </a:rPr>
                        <a:t>检测和恢复异常事务。</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504056">
                <a:tc>
                  <a:txBody>
                    <a:bodyPr/>
                    <a:lstStyle/>
                    <a:p>
                      <a:pPr fontAlgn="t"/>
                      <a:r>
                        <a:rPr lang="en-US" sz="1400" dirty="0" err="1">
                          <a:effectLst/>
                          <a:latin typeface="微软雅黑" panose="020B0503020204020204" pitchFamily="34" charset="-122"/>
                          <a:ea typeface="微软雅黑" panose="020B0503020204020204" pitchFamily="34" charset="-122"/>
                        </a:rPr>
                        <a:t>tsf-tcc</a:t>
                      </a:r>
                      <a:r>
                        <a:rPr lang="en-US" altLang="zh-CN" sz="1400" dirty="0" err="1">
                          <a:effectLst/>
                          <a:latin typeface="微软雅黑" panose="020B0503020204020204" pitchFamily="34" charset="-122"/>
                          <a:ea typeface="微软雅黑" panose="020B0503020204020204" pitchFamily="34" charset="-122"/>
                        </a:rPr>
                        <a:t>-sdk</a:t>
                      </a:r>
                      <a:endParaRPr lang="en-US" sz="1400" dirty="0">
                        <a:effectLst/>
                        <a:latin typeface="微软雅黑" panose="020B0503020204020204" pitchFamily="34" charset="-122"/>
                        <a:ea typeface="微软雅黑" panose="020B0503020204020204"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ltLang="zh-CN" sz="1400" dirty="0">
                          <a:effectLst/>
                          <a:latin typeface="微软雅黑" panose="020B0503020204020204" pitchFamily="34" charset="-122"/>
                          <a:ea typeface="微软雅黑" panose="020B0503020204020204" pitchFamily="34" charset="-122"/>
                        </a:rPr>
                        <a:t>TCC</a:t>
                      </a:r>
                      <a:r>
                        <a:rPr lang="zh-CN" altLang="en-US" sz="1400" dirty="0">
                          <a:effectLst/>
                          <a:latin typeface="微软雅黑" panose="020B0503020204020204" pitchFamily="34" charset="-122"/>
                          <a:ea typeface="微软雅黑" panose="020B0503020204020204" pitchFamily="34" charset="-122"/>
                        </a:rPr>
                        <a:t>事务客户端</a:t>
                      </a:r>
                      <a:r>
                        <a:rPr lang="en-US" altLang="zh-CN" sz="1400" dirty="0" err="1">
                          <a:effectLst/>
                          <a:latin typeface="微软雅黑" panose="020B0503020204020204" pitchFamily="34" charset="-122"/>
                          <a:ea typeface="微软雅黑" panose="020B0503020204020204" pitchFamily="34" charset="-122"/>
                        </a:rPr>
                        <a:t>sdk</a:t>
                      </a:r>
                      <a:endParaRPr lang="zh-CN" altLang="en-US" sz="1400" dirty="0">
                        <a:effectLst/>
                        <a:latin typeface="微软雅黑" panose="020B0503020204020204" pitchFamily="34" charset="-122"/>
                        <a:ea typeface="微软雅黑" panose="020B0503020204020204"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400" dirty="0">
                          <a:effectLst/>
                          <a:latin typeface="微软雅黑" panose="020B0503020204020204" pitchFamily="34" charset="-122"/>
                          <a:ea typeface="微软雅黑" panose="020B0503020204020204" pitchFamily="34" charset="-122"/>
                        </a:rPr>
                        <a:t>业务程序依赖</a:t>
                      </a:r>
                      <a:r>
                        <a:rPr lang="en-US" altLang="zh-CN" sz="1400" dirty="0">
                          <a:effectLst/>
                          <a:latin typeface="微软雅黑" panose="020B0503020204020204" pitchFamily="34" charset="-122"/>
                          <a:ea typeface="微软雅黑" panose="020B0503020204020204" pitchFamily="34" charset="-122"/>
                        </a:rPr>
                        <a:t>tsf-tcc-sdk</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Tcc</a:t>
                      </a:r>
                      <a:r>
                        <a:rPr lang="zh-CN" altLang="en-US" sz="1400" dirty="0">
                          <a:effectLst/>
                          <a:latin typeface="微软雅黑" panose="020B0503020204020204" pitchFamily="34" charset="-122"/>
                          <a:ea typeface="微软雅黑" panose="020B0503020204020204" pitchFamily="34" charset="-122"/>
                        </a:rPr>
                        <a:t>流程管理。</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55650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分布式事务</a:t>
            </a:r>
            <a:r>
              <a:rPr lang="en-US" altLang="zh-CN" sz="3200" dirty="0"/>
              <a:t> – </a:t>
            </a:r>
            <a:r>
              <a:rPr lang="zh-CN" altLang="en-US" sz="3200" dirty="0"/>
              <a:t>介绍</a:t>
            </a:r>
          </a:p>
        </p:txBody>
      </p:sp>
      <p:sp>
        <p:nvSpPr>
          <p:cNvPr id="5" name="Text Box 3"/>
          <p:cNvSpPr txBox="1">
            <a:spLocks noChangeArrowheads="1"/>
          </p:cNvSpPr>
          <p:nvPr/>
        </p:nvSpPr>
        <p:spPr bwMode="auto">
          <a:xfrm>
            <a:off x="479425" y="1196975"/>
            <a:ext cx="10678160" cy="3610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algn="just" eaLnBrk="1" hangingPunct="1">
              <a:lnSpc>
                <a:spcPct val="13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sym typeface="+mn-ea"/>
              </a:rPr>
              <a:t>TSF</a:t>
            </a:r>
            <a:r>
              <a:rPr lang="zh-CN" altLang="en-US" sz="1600" dirty="0">
                <a:latin typeface="微软雅黑" panose="020B0503020204020204" pitchFamily="34" charset="-122"/>
                <a:ea typeface="微软雅黑" panose="020B0503020204020204" pitchFamily="34" charset="-122"/>
                <a:sym typeface="+mn-ea"/>
              </a:rPr>
              <a:t>的分布式事务基于</a:t>
            </a:r>
            <a:r>
              <a:rPr lang="en-US" altLang="zh-CN" sz="1600" dirty="0">
                <a:latin typeface="微软雅黑" panose="020B0503020204020204" pitchFamily="34" charset="-122"/>
                <a:ea typeface="微软雅黑" panose="020B0503020204020204" pitchFamily="34" charset="-122"/>
                <a:sym typeface="+mn-ea"/>
              </a:rPr>
              <a:t>TCC</a:t>
            </a:r>
            <a:r>
              <a:rPr lang="zh-CN" altLang="en-US" sz="1600" dirty="0">
                <a:latin typeface="微软雅黑" panose="020B0503020204020204" pitchFamily="34" charset="-122"/>
                <a:ea typeface="微软雅黑" panose="020B0503020204020204" pitchFamily="34" charset="-122"/>
                <a:sym typeface="+mn-ea"/>
              </a:rPr>
              <a:t>模型实现。</a:t>
            </a:r>
            <a:endParaRPr lang="en-US" altLang="zh-CN" sz="1600" dirty="0">
              <a:latin typeface="微软雅黑" panose="020B0503020204020204" pitchFamily="34" charset="-122"/>
              <a:ea typeface="微软雅黑" panose="020B0503020204020204" pitchFamily="34" charset="-122"/>
              <a:sym typeface="+mn-ea"/>
            </a:endParaRPr>
          </a:p>
          <a:p>
            <a:pPr marL="285750" indent="-285750" algn="just" eaLnBrk="1" hangingPunct="1">
              <a:lnSpc>
                <a:spcPct val="13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sym typeface="+mn-ea"/>
              </a:rPr>
              <a:t>TCC</a:t>
            </a:r>
            <a:r>
              <a:rPr lang="zh-CN" altLang="en-US" sz="1600" dirty="0">
                <a:latin typeface="微软雅黑" panose="020B0503020204020204" pitchFamily="34" charset="-122"/>
                <a:ea typeface="微软雅黑" panose="020B0503020204020204" pitchFamily="34" charset="-122"/>
                <a:sym typeface="+mn-ea"/>
              </a:rPr>
              <a:t>模型中</a:t>
            </a:r>
            <a:r>
              <a:rPr lang="en-US" altLang="zh-CN" sz="1600" dirty="0">
                <a:latin typeface="微软雅黑" panose="020B0503020204020204" pitchFamily="34" charset="-122"/>
                <a:ea typeface="微软雅黑" panose="020B0503020204020204" pitchFamily="34" charset="-122"/>
                <a:sym typeface="+mn-ea"/>
              </a:rPr>
              <a:t>将业务逻辑分成try、confirm/cancel两个阶段执行</a:t>
            </a:r>
            <a:r>
              <a:rPr lang="zh-CN" altLang="en-US" sz="1600" dirty="0">
                <a:latin typeface="微软雅黑" panose="020B0503020204020204" pitchFamily="34" charset="-122"/>
                <a:ea typeface="微软雅黑" panose="020B0503020204020204" pitchFamily="34" charset="-122"/>
                <a:sym typeface="+mn-ea"/>
              </a:rPr>
              <a:t>，先</a:t>
            </a:r>
            <a:r>
              <a:rPr lang="en-US" altLang="zh-CN" sz="1600" dirty="0">
                <a:latin typeface="微软雅黑" panose="020B0503020204020204" pitchFamily="34" charset="-122"/>
                <a:ea typeface="微软雅黑" panose="020B0503020204020204" pitchFamily="34" charset="-122"/>
                <a:sym typeface="+mn-ea"/>
              </a:rPr>
              <a:t>try</a:t>
            </a:r>
            <a:r>
              <a:rPr lang="zh-CN" altLang="en-US" sz="1600" dirty="0">
                <a:latin typeface="微软雅黑" panose="020B0503020204020204" pitchFamily="34" charset="-122"/>
                <a:ea typeface="微软雅黑" panose="020B0503020204020204" pitchFamily="34" charset="-122"/>
                <a:sym typeface="+mn-ea"/>
              </a:rPr>
              <a:t>再</a:t>
            </a:r>
            <a:r>
              <a:rPr lang="en-US" altLang="zh-CN" sz="1600" dirty="0" err="1">
                <a:latin typeface="微软雅黑" panose="020B0503020204020204" pitchFamily="34" charset="-122"/>
                <a:ea typeface="微软雅黑" panose="020B0503020204020204" pitchFamily="34" charset="-122"/>
                <a:sym typeface="+mn-ea"/>
              </a:rPr>
              <a:t>confim</a:t>
            </a:r>
            <a:r>
              <a:rPr lang="zh-CN" altLang="en-US" sz="1600" dirty="0">
                <a:latin typeface="微软雅黑" panose="020B0503020204020204" pitchFamily="34" charset="-122"/>
                <a:ea typeface="微软雅黑" panose="020B0503020204020204" pitchFamily="34" charset="-122"/>
                <a:sym typeface="+mn-ea"/>
              </a:rPr>
              <a:t>，若</a:t>
            </a:r>
            <a:r>
              <a:rPr lang="en-US" altLang="zh-CN" sz="1600" dirty="0">
                <a:latin typeface="微软雅黑" panose="020B0503020204020204" pitchFamily="34" charset="-122"/>
                <a:ea typeface="微软雅黑" panose="020B0503020204020204" pitchFamily="34" charset="-122"/>
                <a:sym typeface="+mn-ea"/>
              </a:rPr>
              <a:t>try</a:t>
            </a:r>
            <a:r>
              <a:rPr lang="zh-CN" altLang="en-US" sz="1600" dirty="0">
                <a:latin typeface="微软雅黑" panose="020B0503020204020204" pitchFamily="34" charset="-122"/>
                <a:ea typeface="微软雅黑" panose="020B0503020204020204" pitchFamily="34" charset="-122"/>
                <a:sym typeface="+mn-ea"/>
              </a:rPr>
              <a:t>失败，则</a:t>
            </a:r>
            <a:r>
              <a:rPr lang="en-US" altLang="zh-CN" sz="1600" dirty="0">
                <a:latin typeface="微软雅黑" panose="020B0503020204020204" pitchFamily="34" charset="-122"/>
                <a:ea typeface="微软雅黑" panose="020B0503020204020204" pitchFamily="34" charset="-122"/>
                <a:sym typeface="+mn-ea"/>
              </a:rPr>
              <a:t>cancel</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endParaRPr>
          </a:p>
          <a:p>
            <a:pPr marL="285750" indent="-285750" algn="just" eaLnBrk="1" hangingPunct="1">
              <a:lnSpc>
                <a:spcPct val="130000"/>
              </a:lnSpc>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lgn="just" eaLnBrk="1" hangingPunct="1">
              <a:lnSpc>
                <a:spcPct val="13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TCC</a:t>
            </a:r>
            <a:r>
              <a:rPr lang="zh-CN" altLang="en-US" sz="1600" dirty="0">
                <a:latin typeface="微软雅黑" panose="020B0503020204020204" pitchFamily="34" charset="-122"/>
                <a:ea typeface="微软雅黑" panose="020B0503020204020204" pitchFamily="34" charset="-122"/>
              </a:rPr>
              <a:t>事务包含主事务和子事务</a:t>
            </a:r>
          </a:p>
          <a:p>
            <a:pPr marL="742950" lvl="1" indent="-285750" algn="just" eaLnBrk="1" hangingPunct="1">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给函数添加主事务的</a:t>
            </a:r>
            <a:r>
              <a:rPr lang="en-US" altLang="zh-CN" sz="1600" dirty="0">
                <a:latin typeface="微软雅黑" panose="020B0503020204020204" pitchFamily="34" charset="-122"/>
                <a:ea typeface="微软雅黑" panose="020B0503020204020204" pitchFamily="34" charset="-122"/>
              </a:rPr>
              <a:t>@TsfTcc</a:t>
            </a:r>
            <a:r>
              <a:rPr lang="zh-CN" altLang="en-US" sz="1600" dirty="0">
                <a:latin typeface="微软雅黑" panose="020B0503020204020204" pitchFamily="34" charset="-122"/>
                <a:ea typeface="微软雅黑" panose="020B0503020204020204" pitchFamily="34" charset="-122"/>
              </a:rPr>
              <a:t>注解就标记了一个</a:t>
            </a:r>
            <a:r>
              <a:rPr lang="en-US" altLang="zh-CN" sz="1600" dirty="0">
                <a:latin typeface="微软雅黑" panose="020B0503020204020204" pitchFamily="34" charset="-122"/>
                <a:ea typeface="微软雅黑" panose="020B0503020204020204" pitchFamily="34" charset="-122"/>
              </a:rPr>
              <a:t>TSF</a:t>
            </a:r>
            <a:r>
              <a:rPr lang="zh-CN" altLang="en-US" sz="1600" dirty="0">
                <a:latin typeface="微软雅黑" panose="020B0503020204020204" pitchFamily="34" charset="-122"/>
                <a:ea typeface="微软雅黑" panose="020B0503020204020204" pitchFamily="34" charset="-122"/>
              </a:rPr>
              <a:t>的主事务。</a:t>
            </a:r>
          </a:p>
          <a:p>
            <a:pPr marL="742950" lvl="1" indent="-285750" algn="just" eaLnBrk="1" hangingPunct="1">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sym typeface="+mn-ea"/>
              </a:rPr>
              <a:t>子事务需要定义</a:t>
            </a:r>
            <a:r>
              <a:rPr lang="en-US" altLang="zh-CN" sz="1600" dirty="0">
                <a:latin typeface="微软雅黑" panose="020B0503020204020204" pitchFamily="34" charset="-122"/>
                <a:ea typeface="微软雅黑" panose="020B0503020204020204" pitchFamily="34" charset="-122"/>
                <a:sym typeface="+mn-ea"/>
              </a:rPr>
              <a:t>try</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confirm</a:t>
            </a:r>
            <a:r>
              <a:rPr lang="zh-CN" altLang="en-US" sz="1600" dirty="0">
                <a:latin typeface="微软雅黑" panose="020B0503020204020204" pitchFamily="34" charset="-122"/>
                <a:ea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sym typeface="+mn-ea"/>
              </a:rPr>
              <a:t>cancel</a:t>
            </a:r>
            <a:r>
              <a:rPr lang="zh-CN" altLang="en-US" sz="1600" dirty="0">
                <a:latin typeface="微软雅黑" panose="020B0503020204020204" pitchFamily="34" charset="-122"/>
                <a:ea typeface="微软雅黑" panose="020B0503020204020204" pitchFamily="34" charset="-122"/>
                <a:sym typeface="+mn-ea"/>
              </a:rPr>
              <a:t>的三个接口，每个接口都需要保证</a:t>
            </a:r>
            <a:r>
              <a:rPr lang="zh-CN" altLang="en-US" sz="1600" dirty="0">
                <a:solidFill>
                  <a:srgbClr val="FF0000"/>
                </a:solidFill>
                <a:latin typeface="微软雅黑" panose="020B0503020204020204" pitchFamily="34" charset="-122"/>
                <a:ea typeface="微软雅黑" panose="020B0503020204020204" pitchFamily="34" charset="-122"/>
                <a:sym typeface="+mn-ea"/>
              </a:rPr>
              <a:t>幂等</a:t>
            </a:r>
            <a:r>
              <a:rPr lang="zh-CN" altLang="en-US" sz="1600" dirty="0">
                <a:latin typeface="微软雅黑" panose="020B0503020204020204" pitchFamily="34" charset="-122"/>
                <a:ea typeface="微软雅黑" panose="020B0503020204020204" pitchFamily="34" charset="-122"/>
                <a:sym typeface="+mn-ea"/>
              </a:rPr>
              <a:t>，在子事务的</a:t>
            </a:r>
            <a:r>
              <a:rPr lang="en-US" altLang="zh-CN" sz="1600" dirty="0">
                <a:latin typeface="微软雅黑" panose="020B0503020204020204" pitchFamily="34" charset="-122"/>
                <a:ea typeface="微软雅黑" panose="020B0503020204020204" pitchFamily="34" charset="-122"/>
                <a:sym typeface="+mn-ea"/>
              </a:rPr>
              <a:t>Try</a:t>
            </a:r>
            <a:r>
              <a:rPr lang="zh-CN" altLang="en-US" sz="1600" dirty="0">
                <a:latin typeface="微软雅黑" panose="020B0503020204020204" pitchFamily="34" charset="-122"/>
                <a:ea typeface="微软雅黑" panose="020B0503020204020204" pitchFamily="34" charset="-122"/>
                <a:sym typeface="+mn-ea"/>
              </a:rPr>
              <a:t>方法上添加子事务的</a:t>
            </a:r>
            <a:r>
              <a:rPr lang="en-US" altLang="zh-CN" sz="1600" dirty="0">
                <a:latin typeface="微软雅黑" panose="020B0503020204020204" pitchFamily="34" charset="-122"/>
                <a:ea typeface="微软雅黑" panose="020B0503020204020204" pitchFamily="34" charset="-122"/>
                <a:sym typeface="+mn-ea"/>
              </a:rPr>
              <a:t>@TsfTcc</a:t>
            </a:r>
            <a:r>
              <a:rPr lang="zh-CN" altLang="en-US" sz="1600" dirty="0">
                <a:latin typeface="微软雅黑" panose="020B0503020204020204" pitchFamily="34" charset="-122"/>
                <a:ea typeface="微软雅黑" panose="020B0503020204020204" pitchFamily="34" charset="-122"/>
                <a:sym typeface="+mn-ea"/>
              </a:rPr>
              <a:t>注解就定义了一个</a:t>
            </a:r>
            <a:r>
              <a:rPr lang="en-US" altLang="zh-CN" sz="1600" dirty="0">
                <a:latin typeface="微软雅黑" panose="020B0503020204020204" pitchFamily="34" charset="-122"/>
                <a:ea typeface="微软雅黑" panose="020B0503020204020204" pitchFamily="34" charset="-122"/>
                <a:sym typeface="+mn-ea"/>
              </a:rPr>
              <a:t>Tsf</a:t>
            </a:r>
            <a:r>
              <a:rPr lang="zh-CN" altLang="en-US" sz="1600" dirty="0">
                <a:latin typeface="微软雅黑" panose="020B0503020204020204" pitchFamily="34" charset="-122"/>
                <a:ea typeface="微软雅黑" panose="020B0503020204020204" pitchFamily="34" charset="-122"/>
                <a:sym typeface="+mn-ea"/>
              </a:rPr>
              <a:t>的子事务。</a:t>
            </a:r>
            <a:endParaRPr lang="zh-CN" altLang="en-US" sz="1600" dirty="0">
              <a:latin typeface="微软雅黑" panose="020B0503020204020204" pitchFamily="34" charset="-122"/>
              <a:ea typeface="微软雅黑" panose="020B0503020204020204" pitchFamily="34" charset="-122"/>
            </a:endParaRPr>
          </a:p>
          <a:p>
            <a:pPr marL="742950" lvl="1" indent="-285750" algn="just" eaLnBrk="1" hangingPunct="1">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在</a:t>
            </a:r>
            <a:r>
              <a:rPr lang="zh-CN" altLang="en-US" sz="1600" dirty="0">
                <a:latin typeface="微软雅黑" panose="020B0503020204020204" pitchFamily="34" charset="-122"/>
                <a:ea typeface="微软雅黑" panose="020B0503020204020204" pitchFamily="34" charset="-122"/>
                <a:sym typeface="+mn-ea"/>
              </a:rPr>
              <a:t>主事务实现中调用子事务的</a:t>
            </a:r>
            <a:r>
              <a:rPr lang="en-US" altLang="zh-CN" sz="1600" dirty="0">
                <a:latin typeface="微软雅黑" panose="020B0503020204020204" pitchFamily="34" charset="-122"/>
                <a:ea typeface="微软雅黑" panose="020B0503020204020204" pitchFamily="34" charset="-122"/>
                <a:sym typeface="+mn-ea"/>
              </a:rPr>
              <a:t>Try</a:t>
            </a:r>
            <a:r>
              <a:rPr lang="zh-CN" altLang="en-US" sz="1600" dirty="0">
                <a:latin typeface="微软雅黑" panose="020B0503020204020204" pitchFamily="34" charset="-122"/>
                <a:ea typeface="微软雅黑" panose="020B0503020204020204" pitchFamily="34" charset="-122"/>
                <a:sym typeface="+mn-ea"/>
              </a:rPr>
              <a:t>方法， 就把这个子事务添加到了主事务中。</a:t>
            </a:r>
          </a:p>
          <a:p>
            <a:pPr marL="742950" lvl="1" indent="-285750" algn="just" eaLnBrk="1" hangingPunct="1">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sym typeface="+mn-ea"/>
              </a:rPr>
              <a:t>主事务和子事务一起是一个事务操作，主事务是一个事务的入口，它包含了若干个子事务。</a:t>
            </a:r>
            <a:endParaRPr lang="zh-CN" altLang="en-US" sz="1600" dirty="0">
              <a:latin typeface="微软雅黑" panose="020B0503020204020204" pitchFamily="34" charset="-122"/>
              <a:ea typeface="微软雅黑" panose="020B0503020204020204" pitchFamily="34" charset="-122"/>
            </a:endParaRPr>
          </a:p>
          <a:p>
            <a:pPr marL="457200" lvl="1" indent="0" algn="just" eaLnBrk="1" hangingPunct="1">
              <a:lnSpc>
                <a:spcPct val="130000"/>
              </a:lnSpc>
              <a:buFont typeface="Arial" panose="020B0604020202020204" pitchFamily="34" charset="0"/>
              <a:buNone/>
            </a:pPr>
            <a:endParaRPr lang="zh-CN" altLang="en-US" sz="1600" dirty="0">
              <a:latin typeface="微软雅黑" panose="020B0503020204020204" pitchFamily="34" charset="-122"/>
              <a:ea typeface="微软雅黑" panose="020B0503020204020204" pitchFamily="34" charset="-122"/>
            </a:endParaRPr>
          </a:p>
          <a:p>
            <a:pPr marL="285750" indent="-285750" algn="just" eaLnBrk="1" hangingPunct="1">
              <a:lnSpc>
                <a:spcPct val="130000"/>
              </a:lnSpc>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4313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分布式事务</a:t>
            </a:r>
            <a:r>
              <a:rPr lang="en-US" altLang="zh-CN" sz="3200" dirty="0"/>
              <a:t> – </a:t>
            </a:r>
            <a:r>
              <a:rPr lang="zh-CN" altLang="en-US" sz="3200" dirty="0"/>
              <a:t>整体架构</a:t>
            </a:r>
            <a:endParaRPr lang="en-US" sz="3200" dirty="0"/>
          </a:p>
        </p:txBody>
      </p:sp>
      <p:sp>
        <p:nvSpPr>
          <p:cNvPr id="5" name="Text Box 3"/>
          <p:cNvSpPr txBox="1">
            <a:spLocks noChangeArrowheads="1"/>
          </p:cNvSpPr>
          <p:nvPr/>
        </p:nvSpPr>
        <p:spPr bwMode="auto">
          <a:xfrm>
            <a:off x="479425" y="1196975"/>
            <a:ext cx="5395595" cy="2011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algn="just" eaLnBrk="1" hangingPunct="1">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主事务服务中的</a:t>
            </a:r>
            <a:r>
              <a:rPr lang="en-US" altLang="zh-CN" sz="1600" dirty="0">
                <a:latin typeface="微软雅黑" panose="020B0503020204020204" pitchFamily="34" charset="-122"/>
                <a:ea typeface="微软雅黑" panose="020B0503020204020204" pitchFamily="34" charset="-122"/>
              </a:rPr>
              <a:t>sdk</a:t>
            </a:r>
            <a:r>
              <a:rPr lang="zh-CN" altLang="en-US" sz="1600" dirty="0">
                <a:latin typeface="微软雅黑" panose="020B0503020204020204" pitchFamily="34" charset="-122"/>
                <a:ea typeface="微软雅黑" panose="020B0503020204020204" pitchFamily="34" charset="-122"/>
              </a:rPr>
              <a:t>检测</a:t>
            </a:r>
            <a:r>
              <a:rPr lang="en-US" altLang="zh-CN" sz="1600" dirty="0">
                <a:latin typeface="微软雅黑" panose="020B0503020204020204" pitchFamily="34" charset="-122"/>
                <a:ea typeface="微软雅黑" panose="020B0503020204020204" pitchFamily="34" charset="-122"/>
              </a:rPr>
              <a:t>@TsfTcc</a:t>
            </a:r>
            <a:r>
              <a:rPr lang="zh-CN" altLang="en-US" sz="1600" dirty="0">
                <a:latin typeface="微软雅黑" panose="020B0503020204020204" pitchFamily="34" charset="-122"/>
                <a:ea typeface="微软雅黑" panose="020B0503020204020204" pitchFamily="34" charset="-122"/>
              </a:rPr>
              <a:t>注解，拦截请求开启</a:t>
            </a:r>
            <a:r>
              <a:rPr lang="en-US" altLang="zh-CN" sz="1600" dirty="0">
                <a:latin typeface="微软雅黑" panose="020B0503020204020204" pitchFamily="34" charset="-122"/>
                <a:ea typeface="微软雅黑" panose="020B0503020204020204" pitchFamily="34" charset="-122"/>
              </a:rPr>
              <a:t>TCC</a:t>
            </a:r>
            <a:r>
              <a:rPr lang="zh-CN" altLang="en-US" sz="1600" dirty="0">
                <a:latin typeface="微软雅黑" panose="020B0503020204020204" pitchFamily="34" charset="-122"/>
                <a:ea typeface="微软雅黑" panose="020B0503020204020204" pitchFamily="34" charset="-122"/>
              </a:rPr>
              <a:t>事务，一次调用子事务的</a:t>
            </a:r>
            <a:r>
              <a:rPr lang="en-US" altLang="zh-CN" sz="1600" dirty="0">
                <a:latin typeface="微软雅黑" panose="020B0503020204020204" pitchFamily="34" charset="-122"/>
                <a:ea typeface="微软雅黑" panose="020B0503020204020204" pitchFamily="34" charset="-122"/>
              </a:rPr>
              <a:t>Try</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Confirm/Cancel</a:t>
            </a:r>
            <a:r>
              <a:rPr lang="zh-CN" altLang="en-US" sz="1600" dirty="0">
                <a:latin typeface="微软雅黑" panose="020B0503020204020204" pitchFamily="34" charset="-122"/>
                <a:ea typeface="微软雅黑" panose="020B0503020204020204" pitchFamily="34" charset="-122"/>
              </a:rPr>
              <a:t>接口。</a:t>
            </a:r>
          </a:p>
          <a:p>
            <a:pPr marL="285750" indent="-285750" algn="just" eaLnBrk="1" hangingPunct="1">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事务执行状态写入本地日志，</a:t>
            </a:r>
            <a:r>
              <a:rPr lang="en-US" altLang="zh-CN" sz="1600" dirty="0">
                <a:latin typeface="微软雅黑" panose="020B0503020204020204" pitchFamily="34" charset="-122"/>
                <a:ea typeface="微软雅黑" panose="020B0503020204020204" pitchFamily="34" charset="-122"/>
              </a:rPr>
              <a:t>filebeat</a:t>
            </a:r>
            <a:r>
              <a:rPr lang="zh-CN" altLang="en-US" sz="1600" dirty="0">
                <a:latin typeface="微软雅黑" panose="020B0503020204020204" pitchFamily="34" charset="-122"/>
                <a:ea typeface="微软雅黑" panose="020B0503020204020204" pitchFamily="34" charset="-122"/>
              </a:rPr>
              <a:t>会将状态上报到</a:t>
            </a:r>
            <a:r>
              <a:rPr lang="en-US" altLang="zh-CN" sz="1600" dirty="0">
                <a:latin typeface="微软雅黑" panose="020B0503020204020204" pitchFamily="34" charset="-122"/>
                <a:ea typeface="微软雅黑" panose="020B0503020204020204" pitchFamily="34" charset="-122"/>
              </a:rPr>
              <a:t>ES</a:t>
            </a:r>
            <a:r>
              <a:rPr lang="zh-CN" altLang="en-US" sz="1600" dirty="0">
                <a:latin typeface="微软雅黑" panose="020B0503020204020204" pitchFamily="34" charset="-122"/>
                <a:ea typeface="微软雅黑" panose="020B0503020204020204" pitchFamily="34" charset="-122"/>
              </a:rPr>
              <a:t>服务器。</a:t>
            </a:r>
          </a:p>
          <a:p>
            <a:pPr marL="285750" indent="-285750" algn="just" eaLnBrk="1" hangingPunct="1">
              <a:lnSpc>
                <a:spcPct val="13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前端通过查询模块从</a:t>
            </a:r>
            <a:r>
              <a:rPr lang="en-US" altLang="zh-CN" sz="1600" dirty="0">
                <a:latin typeface="微软雅黑" panose="020B0503020204020204" pitchFamily="34" charset="-122"/>
                <a:ea typeface="微软雅黑" panose="020B0503020204020204" pitchFamily="34" charset="-122"/>
              </a:rPr>
              <a:t>ES</a:t>
            </a:r>
            <a:r>
              <a:rPr lang="zh-CN" altLang="en-US" sz="1600" dirty="0">
                <a:latin typeface="微软雅黑" panose="020B0503020204020204" pitchFamily="34" charset="-122"/>
                <a:ea typeface="微软雅黑" panose="020B0503020204020204" pitchFamily="34" charset="-122"/>
              </a:rPr>
              <a:t>服务器中读取事务执行状态。</a:t>
            </a:r>
            <a:endParaRPr lang="en-US" altLang="zh-CN" sz="1600" dirty="0">
              <a:latin typeface="微软雅黑" panose="020B0503020204020204" pitchFamily="34" charset="-122"/>
              <a:ea typeface="微软雅黑" panose="020B0503020204020204" pitchFamily="34" charset="-122"/>
            </a:endParaRPr>
          </a:p>
        </p:txBody>
      </p:sp>
      <p:pic>
        <p:nvPicPr>
          <p:cNvPr id="4" name="图片 3" descr="Tcc分布式事务"/>
          <p:cNvPicPr>
            <a:picLocks noChangeAspect="1"/>
          </p:cNvPicPr>
          <p:nvPr/>
        </p:nvPicPr>
        <p:blipFill>
          <a:blip r:embed="rId2"/>
          <a:stretch>
            <a:fillRect/>
          </a:stretch>
        </p:blipFill>
        <p:spPr>
          <a:xfrm>
            <a:off x="5136515" y="497840"/>
            <a:ext cx="6729095" cy="5327015"/>
          </a:xfrm>
          <a:prstGeom prst="rect">
            <a:avLst/>
          </a:prstGeom>
        </p:spPr>
      </p:pic>
    </p:spTree>
    <p:extLst>
      <p:ext uri="{BB962C8B-B14F-4D97-AF65-F5344CB8AC3E}">
        <p14:creationId xmlns:p14="http://schemas.microsoft.com/office/powerpoint/2010/main" val="2296466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分布式事务</a:t>
            </a:r>
            <a:r>
              <a:rPr lang="en-US" altLang="zh-CN" sz="3200" dirty="0"/>
              <a:t> – SDK</a:t>
            </a:r>
            <a:r>
              <a:rPr lang="zh-CN" altLang="en-US" sz="3200" dirty="0"/>
              <a:t>使用示例</a:t>
            </a:r>
            <a:endParaRPr lang="en-US" sz="3200" dirty="0"/>
          </a:p>
        </p:txBody>
      </p:sp>
      <p:sp>
        <p:nvSpPr>
          <p:cNvPr id="6" name="Text Box 3"/>
          <p:cNvSpPr txBox="1">
            <a:spLocks noChangeArrowheads="1"/>
          </p:cNvSpPr>
          <p:nvPr/>
        </p:nvSpPr>
        <p:spPr bwMode="auto">
          <a:xfrm>
            <a:off x="478155" y="885190"/>
            <a:ext cx="8714740" cy="31896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algn="just" eaLnBrk="1" hangingPunct="1">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mn-ea"/>
              </a:rPr>
              <a:t>项目添加依赖：</a:t>
            </a:r>
          </a:p>
          <a:p>
            <a:pPr marL="285750" indent="-285750" algn="just" eaLnBrk="1" hangingPunct="1">
              <a:lnSpc>
                <a:spcPct val="14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sym typeface="+mn-ea"/>
            </a:endParaRPr>
          </a:p>
          <a:p>
            <a:pPr marL="285750" indent="-285750" algn="just" eaLnBrk="1" hangingPunct="1">
              <a:lnSpc>
                <a:spcPct val="14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sym typeface="+mn-ea"/>
            </a:endParaRPr>
          </a:p>
          <a:p>
            <a:pPr marL="285750" indent="-285750" algn="just" eaLnBrk="1" hangingPunct="1">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mn-ea"/>
              </a:rPr>
              <a:t>在主事务函数上添加</a:t>
            </a:r>
            <a:r>
              <a:rPr lang="en-US" altLang="zh-CN" dirty="0">
                <a:latin typeface="微软雅黑" panose="020B0503020204020204" pitchFamily="34" charset="-122"/>
                <a:ea typeface="微软雅黑" panose="020B0503020204020204" pitchFamily="34" charset="-122"/>
                <a:sym typeface="+mn-ea"/>
              </a:rPr>
              <a:t>@TsfTcc</a:t>
            </a:r>
            <a:r>
              <a:rPr lang="zh-CN" altLang="en-US" dirty="0">
                <a:latin typeface="微软雅黑" panose="020B0503020204020204" pitchFamily="34" charset="-122"/>
                <a:ea typeface="微软雅黑" panose="020B0503020204020204" pitchFamily="34" charset="-122"/>
                <a:sym typeface="+mn-ea"/>
              </a:rPr>
              <a:t>注解：</a:t>
            </a:r>
          </a:p>
          <a:p>
            <a:pPr marL="285750" indent="-285750" algn="just" eaLnBrk="1" hangingPunct="1">
              <a:lnSpc>
                <a:spcPct val="14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a:p>
            <a:pPr marL="285750" indent="-285750" algn="just" eaLnBrk="1" hangingPunct="1">
              <a:lnSpc>
                <a:spcPct val="14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a:p>
            <a:pPr marL="285750" indent="-285750" algn="just" eaLnBrk="1" hangingPunct="1">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mn-ea"/>
              </a:rPr>
              <a:t>子事务服务需要实现</a:t>
            </a:r>
            <a:r>
              <a:rPr lang="en-US" altLang="zh-CN" dirty="0">
                <a:latin typeface="微软雅黑" panose="020B0503020204020204" pitchFamily="34" charset="-122"/>
                <a:ea typeface="微软雅黑" panose="020B0503020204020204" pitchFamily="34" charset="-122"/>
                <a:sym typeface="+mn-ea"/>
              </a:rPr>
              <a:t>TCC</a:t>
            </a:r>
            <a:r>
              <a:rPr lang="zh-CN" altLang="en-US" dirty="0">
                <a:latin typeface="微软雅黑" panose="020B0503020204020204" pitchFamily="34" charset="-122"/>
                <a:ea typeface="微软雅黑" panose="020B0503020204020204" pitchFamily="34" charset="-122"/>
                <a:sym typeface="+mn-ea"/>
              </a:rPr>
              <a:t>的</a:t>
            </a:r>
            <a:r>
              <a:rPr lang="en-US" altLang="zh-CN" dirty="0">
                <a:latin typeface="微软雅黑" panose="020B0503020204020204" pitchFamily="34" charset="-122"/>
                <a:ea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sym typeface="+mn-ea"/>
              </a:rPr>
              <a:t>个接口，在</a:t>
            </a:r>
            <a:r>
              <a:rPr lang="en-US" altLang="zh-CN" dirty="0">
                <a:latin typeface="微软雅黑" panose="020B0503020204020204" pitchFamily="34" charset="-122"/>
                <a:ea typeface="微软雅黑" panose="020B0503020204020204" pitchFamily="34" charset="-122"/>
                <a:sym typeface="+mn-ea"/>
              </a:rPr>
              <a:t>Try</a:t>
            </a:r>
            <a:r>
              <a:rPr lang="zh-CN" altLang="en-US" dirty="0">
                <a:latin typeface="微软雅黑" panose="020B0503020204020204" pitchFamily="34" charset="-122"/>
                <a:ea typeface="微软雅黑" panose="020B0503020204020204" pitchFamily="34" charset="-122"/>
                <a:sym typeface="+mn-ea"/>
              </a:rPr>
              <a:t>方法上添加</a:t>
            </a:r>
            <a:r>
              <a:rPr lang="en-US" altLang="zh-CN" dirty="0">
                <a:latin typeface="微软雅黑" panose="020B0503020204020204" pitchFamily="34" charset="-122"/>
                <a:ea typeface="微软雅黑" panose="020B0503020204020204" pitchFamily="34" charset="-122"/>
                <a:sym typeface="+mn-ea"/>
              </a:rPr>
              <a:t>@TsfTcc</a:t>
            </a:r>
            <a:r>
              <a:rPr lang="zh-CN" altLang="en-US" dirty="0">
                <a:latin typeface="微软雅黑" panose="020B0503020204020204" pitchFamily="34" charset="-122"/>
                <a:ea typeface="微软雅黑" panose="020B0503020204020204" pitchFamily="34" charset="-122"/>
                <a:sym typeface="+mn-ea"/>
              </a:rPr>
              <a:t>注解：</a:t>
            </a:r>
          </a:p>
          <a:p>
            <a:pPr marL="0" indent="0" algn="just" eaLnBrk="1" hangingPunct="1">
              <a:lnSpc>
                <a:spcPct val="140000"/>
              </a:lnSpc>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487545" y="1016635"/>
            <a:ext cx="4752340" cy="819150"/>
          </a:xfrm>
          <a:prstGeom prst="rect">
            <a:avLst/>
          </a:prstGeom>
        </p:spPr>
      </p:pic>
      <p:pic>
        <p:nvPicPr>
          <p:cNvPr id="5" name="图片 4"/>
          <p:cNvPicPr>
            <a:picLocks noChangeAspect="1"/>
          </p:cNvPicPr>
          <p:nvPr/>
        </p:nvPicPr>
        <p:blipFill>
          <a:blip r:embed="rId3"/>
          <a:stretch>
            <a:fillRect/>
          </a:stretch>
        </p:blipFill>
        <p:spPr>
          <a:xfrm>
            <a:off x="4487545" y="3696335"/>
            <a:ext cx="7495540" cy="2362200"/>
          </a:xfrm>
          <a:prstGeom prst="rect">
            <a:avLst/>
          </a:prstGeom>
        </p:spPr>
      </p:pic>
      <p:pic>
        <p:nvPicPr>
          <p:cNvPr id="10" name="图片 9"/>
          <p:cNvPicPr>
            <a:picLocks noChangeAspect="1"/>
          </p:cNvPicPr>
          <p:nvPr/>
        </p:nvPicPr>
        <p:blipFill>
          <a:blip r:embed="rId4"/>
          <a:stretch>
            <a:fillRect/>
          </a:stretch>
        </p:blipFill>
        <p:spPr>
          <a:xfrm>
            <a:off x="4494530" y="2112645"/>
            <a:ext cx="7152640" cy="838200"/>
          </a:xfrm>
          <a:prstGeom prst="rect">
            <a:avLst/>
          </a:prstGeom>
        </p:spPr>
      </p:pic>
    </p:spTree>
    <p:extLst>
      <p:ext uri="{BB962C8B-B14F-4D97-AF65-F5344CB8AC3E}">
        <p14:creationId xmlns:p14="http://schemas.microsoft.com/office/powerpoint/2010/main" val="2088775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分布式事务</a:t>
            </a:r>
            <a:r>
              <a:rPr lang="en-US" altLang="zh-CN" sz="3200" dirty="0"/>
              <a:t> – </a:t>
            </a:r>
            <a:r>
              <a:rPr lang="zh-CN" altLang="en-US" sz="3200" dirty="0"/>
              <a:t>成功执行流程</a:t>
            </a:r>
            <a:endParaRPr lang="en-US" sz="3200" dirty="0"/>
          </a:p>
        </p:txBody>
      </p:sp>
      <p:sp>
        <p:nvSpPr>
          <p:cNvPr id="9" name="Text Box 3"/>
          <p:cNvSpPr txBox="1">
            <a:spLocks noChangeArrowheads="1"/>
          </p:cNvSpPr>
          <p:nvPr/>
        </p:nvSpPr>
        <p:spPr bwMode="auto">
          <a:xfrm>
            <a:off x="422275" y="1266190"/>
            <a:ext cx="4514215" cy="2501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用户请求事务服务。</a:t>
            </a: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请求被拦截器拦截。</a:t>
            </a: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事务管理器调用子服务</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Try</a:t>
            </a:r>
            <a:r>
              <a:rPr lang="zh-CN" altLang="en-US" sz="1600" dirty="0">
                <a:latin typeface="微软雅黑" panose="020B0503020204020204" pitchFamily="34" charset="-122"/>
                <a:ea typeface="微软雅黑" panose="020B0503020204020204" pitchFamily="34" charset="-122"/>
              </a:rPr>
              <a:t>方法</a:t>
            </a:r>
            <a:r>
              <a:rPr lang="zh-CN" altLang="en-US" sz="1600" dirty="0">
                <a:solidFill>
                  <a:srgbClr val="FF0000"/>
                </a:solidFill>
                <a:latin typeface="微软雅黑" panose="020B0503020204020204" pitchFamily="34" charset="-122"/>
                <a:ea typeface="微软雅黑" panose="020B0503020204020204" pitchFamily="34" charset="-122"/>
              </a:rPr>
              <a:t>成功</a:t>
            </a:r>
            <a:r>
              <a:rPr lang="zh-CN" altLang="en-US" sz="1600" dirty="0">
                <a:latin typeface="微软雅黑" panose="020B0503020204020204" pitchFamily="34" charset="-122"/>
                <a:ea typeface="微软雅黑" panose="020B0503020204020204" pitchFamily="34" charset="-122"/>
              </a:rPr>
              <a:t>。</a:t>
            </a: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sym typeface="+mn-ea"/>
              </a:rPr>
              <a:t>事务管理器调用子服务</a:t>
            </a: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的</a:t>
            </a:r>
            <a:r>
              <a:rPr lang="en-US" altLang="zh-CN" sz="1600" dirty="0">
                <a:latin typeface="微软雅黑" panose="020B0503020204020204" pitchFamily="34" charset="-122"/>
                <a:ea typeface="微软雅黑" panose="020B0503020204020204" pitchFamily="34" charset="-122"/>
                <a:sym typeface="+mn-ea"/>
              </a:rPr>
              <a:t>Try</a:t>
            </a:r>
            <a:r>
              <a:rPr lang="zh-CN" altLang="en-US" sz="1600" dirty="0">
                <a:latin typeface="微软雅黑" panose="020B0503020204020204" pitchFamily="34" charset="-122"/>
                <a:ea typeface="微软雅黑" panose="020B0503020204020204" pitchFamily="34" charset="-122"/>
                <a:sym typeface="+mn-ea"/>
              </a:rPr>
              <a:t>方法</a:t>
            </a:r>
            <a:r>
              <a:rPr lang="zh-CN" altLang="en-US" sz="1600" dirty="0">
                <a:solidFill>
                  <a:srgbClr val="FF0000"/>
                </a:solidFill>
                <a:latin typeface="微软雅黑" panose="020B0503020204020204" pitchFamily="34" charset="-122"/>
                <a:ea typeface="微软雅黑" panose="020B0503020204020204" pitchFamily="34" charset="-122"/>
                <a:sym typeface="+mn-ea"/>
              </a:rPr>
              <a:t>成功</a:t>
            </a:r>
            <a:r>
              <a:rPr lang="zh-CN" altLang="en-US" sz="1600" dirty="0">
                <a:latin typeface="微软雅黑" panose="020B0503020204020204" pitchFamily="34" charset="-122"/>
                <a:ea typeface="微软雅黑" panose="020B0503020204020204" pitchFamily="34" charset="-122"/>
                <a:sym typeface="+mn-ea"/>
              </a:rPr>
              <a:t>。</a:t>
            </a: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sym typeface="+mn-ea"/>
              </a:rPr>
              <a:t>事务管理器调用子服务</a:t>
            </a: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的</a:t>
            </a:r>
            <a:r>
              <a:rPr lang="en-US" altLang="zh-CN" sz="1600" dirty="0">
                <a:latin typeface="微软雅黑" panose="020B0503020204020204" pitchFamily="34" charset="-122"/>
                <a:ea typeface="微软雅黑" panose="020B0503020204020204" pitchFamily="34" charset="-122"/>
                <a:sym typeface="+mn-ea"/>
              </a:rPr>
              <a:t>Confirm</a:t>
            </a:r>
            <a:r>
              <a:rPr lang="zh-CN" altLang="en-US" sz="1600" dirty="0">
                <a:latin typeface="微软雅黑" panose="020B0503020204020204" pitchFamily="34" charset="-122"/>
                <a:ea typeface="微软雅黑" panose="020B0503020204020204" pitchFamily="34" charset="-122"/>
                <a:sym typeface="+mn-ea"/>
              </a:rPr>
              <a:t>方法</a:t>
            </a:r>
            <a:r>
              <a:rPr lang="zh-CN" altLang="en-US" sz="1600" dirty="0">
                <a:solidFill>
                  <a:srgbClr val="FF0000"/>
                </a:solidFill>
                <a:latin typeface="微软雅黑" panose="020B0503020204020204" pitchFamily="34" charset="-122"/>
                <a:ea typeface="微软雅黑" panose="020B0503020204020204" pitchFamily="34" charset="-122"/>
                <a:sym typeface="+mn-ea"/>
              </a:rPr>
              <a:t>成功</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endParaRP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sym typeface="+mn-ea"/>
              </a:rPr>
              <a:t>事务管理器调用子服务</a:t>
            </a: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的</a:t>
            </a:r>
            <a:r>
              <a:rPr lang="en-US" altLang="zh-CN" sz="1600" dirty="0">
                <a:latin typeface="微软雅黑" panose="020B0503020204020204" pitchFamily="34" charset="-122"/>
                <a:ea typeface="微软雅黑" panose="020B0503020204020204" pitchFamily="34" charset="-122"/>
                <a:sym typeface="+mn-ea"/>
              </a:rPr>
              <a:t>Confirm</a:t>
            </a:r>
            <a:r>
              <a:rPr lang="zh-CN" altLang="en-US" sz="1600" dirty="0">
                <a:latin typeface="微软雅黑" panose="020B0503020204020204" pitchFamily="34" charset="-122"/>
                <a:ea typeface="微软雅黑" panose="020B0503020204020204" pitchFamily="34" charset="-122"/>
                <a:sym typeface="+mn-ea"/>
              </a:rPr>
              <a:t>方法</a:t>
            </a:r>
            <a:r>
              <a:rPr lang="zh-CN" altLang="en-US" sz="1600" dirty="0">
                <a:solidFill>
                  <a:srgbClr val="FF0000"/>
                </a:solidFill>
                <a:latin typeface="微软雅黑" panose="020B0503020204020204" pitchFamily="34" charset="-122"/>
                <a:ea typeface="微软雅黑" panose="020B0503020204020204" pitchFamily="34" charset="-122"/>
                <a:sym typeface="+mn-ea"/>
              </a:rPr>
              <a:t>成功</a:t>
            </a:r>
            <a:r>
              <a:rPr lang="zh-CN" altLang="en-US" sz="1600" dirty="0">
                <a:latin typeface="微软雅黑" panose="020B0503020204020204" pitchFamily="34" charset="-122"/>
                <a:ea typeface="微软雅黑" panose="020B0503020204020204" pitchFamily="34" charset="-122"/>
                <a:sym typeface="+mn-ea"/>
              </a:rPr>
              <a:t>。</a:t>
            </a: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事务管理器返回用户</a:t>
            </a:r>
            <a:r>
              <a:rPr lang="zh-CN" altLang="en-US" sz="1600" dirty="0">
                <a:solidFill>
                  <a:srgbClr val="FF0000"/>
                </a:solidFill>
                <a:latin typeface="微软雅黑" panose="020B0503020204020204" pitchFamily="34" charset="-122"/>
                <a:ea typeface="微软雅黑" panose="020B0503020204020204" pitchFamily="34" charset="-122"/>
              </a:rPr>
              <a:t>成功</a:t>
            </a:r>
            <a:r>
              <a:rPr lang="zh-CN" altLang="en-US" sz="1600" dirty="0">
                <a:latin typeface="微软雅黑" panose="020B0503020204020204" pitchFamily="34" charset="-122"/>
                <a:ea typeface="微软雅黑" panose="020B0503020204020204" pitchFamily="34" charset="-122"/>
              </a:rPr>
              <a:t>。</a:t>
            </a:r>
          </a:p>
        </p:txBody>
      </p:sp>
      <p:pic>
        <p:nvPicPr>
          <p:cNvPr id="6" name="图片 5" descr="Tcc执行过程"/>
          <p:cNvPicPr>
            <a:picLocks noChangeAspect="1"/>
          </p:cNvPicPr>
          <p:nvPr/>
        </p:nvPicPr>
        <p:blipFill>
          <a:blip r:embed="rId2"/>
          <a:stretch>
            <a:fillRect/>
          </a:stretch>
        </p:blipFill>
        <p:spPr>
          <a:xfrm>
            <a:off x="5126355" y="809625"/>
            <a:ext cx="6398260" cy="4963795"/>
          </a:xfrm>
          <a:prstGeom prst="rect">
            <a:avLst/>
          </a:prstGeom>
        </p:spPr>
      </p:pic>
    </p:spTree>
    <p:extLst>
      <p:ext uri="{BB962C8B-B14F-4D97-AF65-F5344CB8AC3E}">
        <p14:creationId xmlns:p14="http://schemas.microsoft.com/office/powerpoint/2010/main" val="4158789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分布式事务</a:t>
            </a:r>
            <a:r>
              <a:rPr lang="en-US" altLang="zh-CN" sz="3200" dirty="0"/>
              <a:t> – </a:t>
            </a:r>
            <a:r>
              <a:rPr lang="zh-CN" altLang="en-US" sz="3200" dirty="0"/>
              <a:t>失败执行流程</a:t>
            </a:r>
            <a:endParaRPr lang="en-US" sz="3200" dirty="0"/>
          </a:p>
        </p:txBody>
      </p:sp>
      <p:sp>
        <p:nvSpPr>
          <p:cNvPr id="9" name="Text Box 3"/>
          <p:cNvSpPr txBox="1">
            <a:spLocks noChangeArrowheads="1"/>
          </p:cNvSpPr>
          <p:nvPr/>
        </p:nvSpPr>
        <p:spPr bwMode="auto">
          <a:xfrm>
            <a:off x="422275" y="1266190"/>
            <a:ext cx="4514215" cy="2501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用户请求事务服务。</a:t>
            </a: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请求被拦截器拦截。</a:t>
            </a: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事务管理器调用子服务</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Try</a:t>
            </a:r>
            <a:r>
              <a:rPr lang="zh-CN" altLang="en-US" sz="1600" dirty="0">
                <a:latin typeface="微软雅黑" panose="020B0503020204020204" pitchFamily="34" charset="-122"/>
                <a:ea typeface="微软雅黑" panose="020B0503020204020204" pitchFamily="34" charset="-122"/>
              </a:rPr>
              <a:t>方法</a:t>
            </a:r>
            <a:r>
              <a:rPr lang="zh-CN" altLang="en-US" sz="1600" dirty="0">
                <a:solidFill>
                  <a:srgbClr val="FF0000"/>
                </a:solidFill>
                <a:latin typeface="微软雅黑" panose="020B0503020204020204" pitchFamily="34" charset="-122"/>
                <a:ea typeface="微软雅黑" panose="020B0503020204020204" pitchFamily="34" charset="-122"/>
              </a:rPr>
              <a:t>成功</a:t>
            </a:r>
            <a:r>
              <a:rPr lang="zh-CN" altLang="en-US" sz="1600" dirty="0">
                <a:latin typeface="微软雅黑" panose="020B0503020204020204" pitchFamily="34" charset="-122"/>
                <a:ea typeface="微软雅黑" panose="020B0503020204020204" pitchFamily="34" charset="-122"/>
              </a:rPr>
              <a:t>。</a:t>
            </a: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sym typeface="+mn-ea"/>
              </a:rPr>
              <a:t>事务管理器调用子服务</a:t>
            </a: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的</a:t>
            </a:r>
            <a:r>
              <a:rPr lang="en-US" altLang="zh-CN" sz="1600" dirty="0">
                <a:latin typeface="微软雅黑" panose="020B0503020204020204" pitchFamily="34" charset="-122"/>
                <a:ea typeface="微软雅黑" panose="020B0503020204020204" pitchFamily="34" charset="-122"/>
                <a:sym typeface="+mn-ea"/>
              </a:rPr>
              <a:t>Try</a:t>
            </a:r>
            <a:r>
              <a:rPr lang="zh-CN" altLang="en-US" sz="1600" dirty="0">
                <a:latin typeface="微软雅黑" panose="020B0503020204020204" pitchFamily="34" charset="-122"/>
                <a:ea typeface="微软雅黑" panose="020B0503020204020204" pitchFamily="34" charset="-122"/>
                <a:sym typeface="+mn-ea"/>
              </a:rPr>
              <a:t>方法</a:t>
            </a:r>
            <a:r>
              <a:rPr lang="zh-CN" altLang="en-US" sz="1600" dirty="0">
                <a:solidFill>
                  <a:srgbClr val="FF0000"/>
                </a:solidFill>
                <a:latin typeface="微软雅黑" panose="020B0503020204020204" pitchFamily="34" charset="-122"/>
                <a:ea typeface="微软雅黑" panose="020B0503020204020204" pitchFamily="34" charset="-122"/>
                <a:sym typeface="+mn-ea"/>
              </a:rPr>
              <a:t>失败</a:t>
            </a:r>
            <a:r>
              <a:rPr lang="zh-CN" altLang="en-US" sz="1600" dirty="0">
                <a:latin typeface="微软雅黑" panose="020B0503020204020204" pitchFamily="34" charset="-122"/>
                <a:ea typeface="微软雅黑" panose="020B0503020204020204" pitchFamily="34" charset="-122"/>
                <a:sym typeface="+mn-ea"/>
              </a:rPr>
              <a:t>。</a:t>
            </a: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sym typeface="+mn-ea"/>
              </a:rPr>
              <a:t>事务管理器调用子服务</a:t>
            </a:r>
            <a:r>
              <a:rPr lang="en-US" altLang="zh-CN" sz="1600" dirty="0">
                <a:latin typeface="微软雅黑" panose="020B0503020204020204" pitchFamily="34" charset="-122"/>
                <a:ea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sym typeface="+mn-ea"/>
              </a:rPr>
              <a:t>的</a:t>
            </a:r>
            <a:r>
              <a:rPr lang="en-US" altLang="zh-CN" sz="1600" dirty="0">
                <a:latin typeface="微软雅黑" panose="020B0503020204020204" pitchFamily="34" charset="-122"/>
                <a:ea typeface="微软雅黑" panose="020B0503020204020204" pitchFamily="34" charset="-122"/>
                <a:sym typeface="+mn-ea"/>
              </a:rPr>
              <a:t>Confirm</a:t>
            </a:r>
            <a:r>
              <a:rPr lang="zh-CN" altLang="en-US" sz="1600" dirty="0">
                <a:latin typeface="微软雅黑" panose="020B0503020204020204" pitchFamily="34" charset="-122"/>
                <a:ea typeface="微软雅黑" panose="020B0503020204020204" pitchFamily="34" charset="-122"/>
                <a:sym typeface="+mn-ea"/>
              </a:rPr>
              <a:t>方法</a:t>
            </a:r>
            <a:r>
              <a:rPr lang="zh-CN" altLang="en-US" sz="1600" dirty="0">
                <a:solidFill>
                  <a:srgbClr val="FF0000"/>
                </a:solidFill>
                <a:latin typeface="微软雅黑" panose="020B0503020204020204" pitchFamily="34" charset="-122"/>
                <a:ea typeface="微软雅黑" panose="020B0503020204020204" pitchFamily="34" charset="-122"/>
                <a:sym typeface="+mn-ea"/>
              </a:rPr>
              <a:t>成功</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endParaRP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sym typeface="+mn-ea"/>
              </a:rPr>
              <a:t>事务管理器调用子服务</a:t>
            </a:r>
            <a:r>
              <a:rPr lang="en-US" altLang="zh-CN" sz="1600" dirty="0">
                <a:latin typeface="微软雅黑" panose="020B0503020204020204" pitchFamily="34" charset="-122"/>
                <a:ea typeface="微软雅黑" panose="020B0503020204020204" pitchFamily="34" charset="-122"/>
                <a:sym typeface="+mn-ea"/>
              </a:rPr>
              <a:t>2</a:t>
            </a:r>
            <a:r>
              <a:rPr lang="zh-CN" altLang="en-US" sz="1600" dirty="0">
                <a:latin typeface="微软雅黑" panose="020B0503020204020204" pitchFamily="34" charset="-122"/>
                <a:ea typeface="微软雅黑" panose="020B0503020204020204" pitchFamily="34" charset="-122"/>
                <a:sym typeface="+mn-ea"/>
              </a:rPr>
              <a:t>的</a:t>
            </a:r>
            <a:r>
              <a:rPr lang="en-US" altLang="zh-CN" sz="1600" dirty="0">
                <a:latin typeface="微软雅黑" panose="020B0503020204020204" pitchFamily="34" charset="-122"/>
                <a:ea typeface="微软雅黑" panose="020B0503020204020204" pitchFamily="34" charset="-122"/>
                <a:sym typeface="+mn-ea"/>
              </a:rPr>
              <a:t>Confirm</a:t>
            </a:r>
            <a:r>
              <a:rPr lang="zh-CN" altLang="en-US" sz="1600" dirty="0">
                <a:latin typeface="微软雅黑" panose="020B0503020204020204" pitchFamily="34" charset="-122"/>
                <a:ea typeface="微软雅黑" panose="020B0503020204020204" pitchFamily="34" charset="-122"/>
                <a:sym typeface="+mn-ea"/>
              </a:rPr>
              <a:t>方法</a:t>
            </a:r>
            <a:r>
              <a:rPr lang="zh-CN" altLang="en-US" sz="1600" dirty="0">
                <a:solidFill>
                  <a:srgbClr val="FF0000"/>
                </a:solidFill>
                <a:latin typeface="微软雅黑" panose="020B0503020204020204" pitchFamily="34" charset="-122"/>
                <a:ea typeface="微软雅黑" panose="020B0503020204020204" pitchFamily="34" charset="-122"/>
                <a:sym typeface="+mn-ea"/>
              </a:rPr>
              <a:t>成功</a:t>
            </a:r>
            <a:r>
              <a:rPr lang="zh-CN" altLang="en-US" sz="1600" dirty="0">
                <a:latin typeface="微软雅黑" panose="020B0503020204020204" pitchFamily="34" charset="-122"/>
                <a:ea typeface="微软雅黑" panose="020B0503020204020204" pitchFamily="34" charset="-122"/>
                <a:sym typeface="+mn-ea"/>
              </a:rPr>
              <a:t>。</a:t>
            </a:r>
          </a:p>
          <a:p>
            <a:pPr marL="342900" indent="-342900" algn="just" eaLnBrk="1" hangingPunct="1">
              <a:lnSpc>
                <a:spcPct val="140000"/>
              </a:lnSpc>
              <a:buFont typeface="Arial" panose="020B0604020202020204" pitchFamily="34" charset="0"/>
              <a:buAutoNum type="arabicPeriod"/>
            </a:pPr>
            <a:r>
              <a:rPr lang="zh-CN" altLang="en-US" sz="1600" dirty="0">
                <a:latin typeface="微软雅黑" panose="020B0503020204020204" pitchFamily="34" charset="-122"/>
                <a:ea typeface="微软雅黑" panose="020B0503020204020204" pitchFamily="34" charset="-122"/>
              </a:rPr>
              <a:t>事务管理器返回用户</a:t>
            </a:r>
            <a:r>
              <a:rPr lang="zh-CN" altLang="en-US" sz="1600" dirty="0">
                <a:solidFill>
                  <a:srgbClr val="FF0000"/>
                </a:solidFill>
                <a:latin typeface="微软雅黑" panose="020B0503020204020204" pitchFamily="34" charset="-122"/>
                <a:ea typeface="微软雅黑" panose="020B0503020204020204" pitchFamily="34" charset="-122"/>
              </a:rPr>
              <a:t>失败</a:t>
            </a:r>
            <a:r>
              <a:rPr lang="zh-CN" altLang="en-US" sz="1600" dirty="0">
                <a:latin typeface="微软雅黑" panose="020B0503020204020204" pitchFamily="34" charset="-122"/>
                <a:ea typeface="微软雅黑" panose="020B0503020204020204" pitchFamily="34" charset="-122"/>
              </a:rPr>
              <a:t>。</a:t>
            </a:r>
          </a:p>
        </p:txBody>
      </p:sp>
      <p:pic>
        <p:nvPicPr>
          <p:cNvPr id="3" name="图片 2" descr="Tcc执行过程1"/>
          <p:cNvPicPr>
            <a:picLocks noChangeAspect="1"/>
          </p:cNvPicPr>
          <p:nvPr/>
        </p:nvPicPr>
        <p:blipFill>
          <a:blip r:embed="rId2"/>
          <a:stretch>
            <a:fillRect/>
          </a:stretch>
        </p:blipFill>
        <p:spPr>
          <a:xfrm>
            <a:off x="5103495" y="809625"/>
            <a:ext cx="6423660" cy="4949190"/>
          </a:xfrm>
          <a:prstGeom prst="rect">
            <a:avLst/>
          </a:prstGeom>
        </p:spPr>
      </p:pic>
    </p:spTree>
    <p:extLst>
      <p:ext uri="{BB962C8B-B14F-4D97-AF65-F5344CB8AC3E}">
        <p14:creationId xmlns:p14="http://schemas.microsoft.com/office/powerpoint/2010/main" val="1297192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分布式事务</a:t>
            </a:r>
            <a:r>
              <a:rPr lang="en-US" altLang="zh-CN" sz="3200" dirty="0"/>
              <a:t> – </a:t>
            </a:r>
            <a:r>
              <a:rPr lang="zh-CN" altLang="en-US" sz="3200" dirty="0"/>
              <a:t>协调器异常恢复流程</a:t>
            </a:r>
            <a:endParaRPr lang="en-US" sz="3200" dirty="0"/>
          </a:p>
        </p:txBody>
      </p:sp>
      <p:sp>
        <p:nvSpPr>
          <p:cNvPr id="9" name="Text Box 3"/>
          <p:cNvSpPr txBox="1">
            <a:spLocks noChangeArrowheads="1"/>
          </p:cNvSpPr>
          <p:nvPr/>
        </p:nvSpPr>
        <p:spPr bwMode="auto">
          <a:xfrm>
            <a:off x="422275" y="1266190"/>
            <a:ext cx="4514215" cy="3534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algn="just" eaLnBrk="1" hangingPunct="1">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事务服务和子服务都依赖</a:t>
            </a:r>
            <a:r>
              <a:rPr lang="en-US" altLang="zh-CN" sz="1600" dirty="0">
                <a:latin typeface="微软雅黑" panose="020B0503020204020204" pitchFamily="34" charset="-122"/>
                <a:ea typeface="微软雅黑" panose="020B0503020204020204" pitchFamily="34" charset="-122"/>
              </a:rPr>
              <a:t>tcc sdk</a:t>
            </a:r>
            <a:r>
              <a:rPr lang="zh-CN" altLang="en-US" sz="1600" dirty="0">
                <a:latin typeface="微软雅黑" panose="020B0503020204020204" pitchFamily="34" charset="-122"/>
                <a:ea typeface="微软雅黑" panose="020B0503020204020204" pitchFamily="34" charset="-122"/>
              </a:rPr>
              <a:t>。</a:t>
            </a:r>
          </a:p>
          <a:p>
            <a:pPr marL="285750" indent="-285750" algn="just" eaLnBrk="1" hangingPunct="1">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sdk</a:t>
            </a:r>
            <a:r>
              <a:rPr lang="zh-CN" altLang="en-US" sz="1600" dirty="0">
                <a:latin typeface="微软雅黑" panose="020B0503020204020204" pitchFamily="34" charset="-122"/>
                <a:ea typeface="微软雅黑" panose="020B0503020204020204" pitchFamily="34" charset="-122"/>
              </a:rPr>
              <a:t>向事务协调器上报心跳和服务信息。</a:t>
            </a:r>
          </a:p>
          <a:p>
            <a:pPr marL="285750" indent="-285750" algn="just" eaLnBrk="1" hangingPunct="1">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事务服务与协调器保持长连接，上报心跳和事务的状态。</a:t>
            </a:r>
          </a:p>
          <a:p>
            <a:pPr marL="285750" indent="-285750" algn="just" eaLnBrk="1" hangingPunct="1">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sym typeface="+mn-ea"/>
              </a:rPr>
              <a:t>协调器通过连接断开发现异常的事务服务节点。</a:t>
            </a:r>
          </a:p>
          <a:p>
            <a:pPr marL="285750" indent="-285750" algn="just" eaLnBrk="1" hangingPunct="1">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sym typeface="+mn-ea"/>
              </a:rPr>
              <a:t>协调器根据当前事务的执行状态，确定还没有执行的步骤，进而向</a:t>
            </a:r>
            <a:r>
              <a:rPr sz="1600" dirty="0">
                <a:latin typeface="微软雅黑" panose="020B0503020204020204" pitchFamily="34" charset="-122"/>
                <a:ea typeface="微软雅黑" panose="020B0503020204020204" pitchFamily="34" charset="-122"/>
                <a:sym typeface="+mn-ea"/>
              </a:rPr>
              <a:t>向服务名相同的子服务节点发送命令来</a:t>
            </a:r>
            <a:r>
              <a:rPr lang="zh-CN" sz="1600" dirty="0">
                <a:latin typeface="微软雅黑" panose="020B0503020204020204" pitchFamily="34" charset="-122"/>
                <a:ea typeface="微软雅黑" panose="020B0503020204020204" pitchFamily="34" charset="-122"/>
                <a:sym typeface="+mn-ea"/>
              </a:rPr>
              <a:t>继续事务的执行，从而</a:t>
            </a:r>
            <a:r>
              <a:rPr sz="1600" dirty="0">
                <a:latin typeface="微软雅黑" panose="020B0503020204020204" pitchFamily="34" charset="-122"/>
                <a:ea typeface="微软雅黑" panose="020B0503020204020204" pitchFamily="34" charset="-122"/>
                <a:sym typeface="+mn-ea"/>
              </a:rPr>
              <a:t>恢复异常的事务</a:t>
            </a:r>
            <a:r>
              <a:rPr lang="zh-CN"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endParaRPr>
          </a:p>
        </p:txBody>
      </p:sp>
      <p:pic>
        <p:nvPicPr>
          <p:cNvPr id="5" name="图片 4" descr="分布式事务恢复流程"/>
          <p:cNvPicPr>
            <a:picLocks noChangeAspect="1"/>
          </p:cNvPicPr>
          <p:nvPr/>
        </p:nvPicPr>
        <p:blipFill>
          <a:blip r:embed="rId2"/>
          <a:stretch>
            <a:fillRect/>
          </a:stretch>
        </p:blipFill>
        <p:spPr>
          <a:xfrm>
            <a:off x="4284345" y="471170"/>
            <a:ext cx="7456805" cy="5915025"/>
          </a:xfrm>
          <a:prstGeom prst="rect">
            <a:avLst/>
          </a:prstGeom>
        </p:spPr>
      </p:pic>
    </p:spTree>
    <p:extLst>
      <p:ext uri="{BB962C8B-B14F-4D97-AF65-F5344CB8AC3E}">
        <p14:creationId xmlns:p14="http://schemas.microsoft.com/office/powerpoint/2010/main" val="1887695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分布式事务</a:t>
            </a:r>
            <a:r>
              <a:rPr lang="en-US" altLang="zh-CN" sz="3200" dirty="0"/>
              <a:t> – </a:t>
            </a:r>
            <a:r>
              <a:rPr lang="zh-CN" altLang="en-US" sz="3200" dirty="0"/>
              <a:t>事务记录检索</a:t>
            </a:r>
            <a:endParaRPr lang="en-US" sz="3200" dirty="0"/>
          </a:p>
        </p:txBody>
      </p:sp>
      <p:sp>
        <p:nvSpPr>
          <p:cNvPr id="3" name="Text Box 3"/>
          <p:cNvSpPr txBox="1">
            <a:spLocks noChangeArrowheads="1"/>
          </p:cNvSpPr>
          <p:nvPr/>
        </p:nvSpPr>
        <p:spPr bwMode="auto">
          <a:xfrm>
            <a:off x="767408" y="1412776"/>
            <a:ext cx="10585176" cy="203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algn="just" eaLnBrk="1" hangingPunct="1">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mn-ea"/>
              </a:rPr>
              <a:t>可以根据多个维度查询事务（类型、状态、主事务机器</a:t>
            </a:r>
            <a:r>
              <a:rPr lang="en-US" altLang="zh-CN" dirty="0">
                <a:latin typeface="微软雅黑" panose="020B0503020204020204" pitchFamily="34" charset="-122"/>
                <a:ea typeface="微软雅黑" panose="020B0503020204020204" pitchFamily="34" charset="-122"/>
                <a:sym typeface="+mn-ea"/>
              </a:rPr>
              <a:t>ip</a:t>
            </a:r>
            <a:r>
              <a:rPr lang="zh-CN" altLang="en-US" dirty="0">
                <a:latin typeface="微软雅黑" panose="020B0503020204020204" pitchFamily="34" charset="-122"/>
                <a:ea typeface="微软雅黑" panose="020B0503020204020204" pitchFamily="34" charset="-122"/>
                <a:sym typeface="+mn-ea"/>
              </a:rPr>
              <a:t>、创建时间、方法名</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a:t>
            </a:r>
          </a:p>
          <a:p>
            <a:pPr marL="285750" indent="-285750" algn="just" eaLnBrk="1" hangingPunct="1">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mn-ea"/>
              </a:rPr>
              <a:t>可以查询子事务的状态变化的历史。</a:t>
            </a:r>
          </a:p>
          <a:p>
            <a:pPr marL="285750" indent="-285750" algn="just" eaLnBrk="1" hangingPunct="1">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mn-ea"/>
              </a:rPr>
              <a:t>根据事务状态可以看出异常的事务在哪个步骤失败或异常。</a:t>
            </a:r>
            <a:endParaRPr lang="zh-CN" altLang="en-US" dirty="0">
              <a:latin typeface="微软雅黑" panose="020B0503020204020204" pitchFamily="34" charset="-122"/>
              <a:ea typeface="微软雅黑" panose="020B0503020204020204" pitchFamily="34" charset="-122"/>
            </a:endParaRPr>
          </a:p>
          <a:p>
            <a:pPr marL="285750" indent="-285750" algn="just" eaLnBrk="1" hangingPunct="1">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事务和子事务的执行状态分为：</a:t>
            </a:r>
            <a:r>
              <a:rPr lang="en-US" altLang="zh-CN" dirty="0">
                <a:latin typeface="微软雅黑" panose="020B0503020204020204" pitchFamily="34" charset="-122"/>
                <a:ea typeface="微软雅黑" panose="020B0503020204020204" pitchFamily="34" charset="-122"/>
              </a:rPr>
              <a:t>trying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confirming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cancelling</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confirmed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cancelled</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timeout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55355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d24af4d3-2ce9-43ee-b8d4-1a224eca20f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 y="1839308"/>
            <a:ext cx="8075999" cy="2847442"/>
            <a:chOff x="1" y="1839308"/>
            <a:chExt cx="8075999" cy="2847442"/>
          </a:xfrm>
        </p:grpSpPr>
        <p:sp>
          <p:nvSpPr>
            <p:cNvPr id="5" name="îṥḷîḑé">
              <a:extLst>
                <a:ext uri="{FF2B5EF4-FFF2-40B4-BE49-F238E27FC236}">
                  <a16:creationId xmlns:a16="http://schemas.microsoft.com/office/drawing/2014/main" id="{6BF7A20F-B2F3-4B92-A7B2-4F1A966B1F26}"/>
                </a:ext>
              </a:extLst>
            </p:cNvPr>
            <p:cNvSpPr/>
            <p:nvPr/>
          </p:nvSpPr>
          <p:spPr>
            <a:xfrm>
              <a:off x="1" y="1839308"/>
              <a:ext cx="8075999" cy="2847442"/>
            </a:xfrm>
            <a:prstGeom prst="homePlate">
              <a:avLst>
                <a:gd name="adj" fmla="val 36237"/>
              </a:avLst>
            </a:prstGeom>
            <a:blipFill>
              <a:blip r:embed="rId3"/>
              <a:srcRect/>
              <a:stretch>
                <a:fillRect t="-56609" b="-56107"/>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ísļiḓe">
              <a:extLst>
                <a:ext uri="{FF2B5EF4-FFF2-40B4-BE49-F238E27FC236}">
                  <a16:creationId xmlns:a16="http://schemas.microsoft.com/office/drawing/2014/main" id="{09D616C8-4052-4EC1-A4DE-EB61A6A37543}"/>
                </a:ext>
              </a:extLst>
            </p:cNvPr>
            <p:cNvGrpSpPr/>
            <p:nvPr/>
          </p:nvGrpSpPr>
          <p:grpSpPr>
            <a:xfrm>
              <a:off x="3519288" y="2573916"/>
              <a:ext cx="689718" cy="689717"/>
              <a:chOff x="6363342" y="2470055"/>
              <a:chExt cx="689718" cy="689717"/>
            </a:xfrm>
          </p:grpSpPr>
          <p:sp>
            <p:nvSpPr>
              <p:cNvPr id="20" name="íṥḷíḋê">
                <a:extLst>
                  <a:ext uri="{FF2B5EF4-FFF2-40B4-BE49-F238E27FC236}">
                    <a16:creationId xmlns:a16="http://schemas.microsoft.com/office/drawing/2014/main" id="{8891A826-7E09-4868-B72D-CA1586F11B8F}"/>
                  </a:ext>
                </a:extLst>
              </p:cNvPr>
              <p:cNvSpPr/>
              <p:nvPr/>
            </p:nvSpPr>
            <p:spPr bwMode="auto">
              <a:xfrm>
                <a:off x="6511964" y="2626130"/>
                <a:ext cx="392474" cy="377566"/>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blipFill>
                <a:blip r:embed="rId3"/>
                <a:srcRect/>
                <a:stretch>
                  <a:fillRect l="-14593" r="-13676"/>
                </a:stretch>
              </a:blipFill>
              <a:ln>
                <a:noFill/>
              </a:ln>
            </p:spPr>
          </p:sp>
          <p:sp>
            <p:nvSpPr>
              <p:cNvPr id="19" name="ïṧḻíde">
                <a:extLst>
                  <a:ext uri="{FF2B5EF4-FFF2-40B4-BE49-F238E27FC236}">
                    <a16:creationId xmlns:a16="http://schemas.microsoft.com/office/drawing/2014/main" id="{469507C2-F27B-40F3-995D-8AB78A3AB797}"/>
                  </a:ext>
                </a:extLst>
              </p:cNvPr>
              <p:cNvSpPr/>
              <p:nvPr/>
            </p:nvSpPr>
            <p:spPr>
              <a:xfrm>
                <a:off x="6363342" y="2470055"/>
                <a:ext cx="689718" cy="689717"/>
              </a:xfrm>
              <a:prstGeom prst="ellipse">
                <a:avLst/>
              </a:prstGeom>
              <a:blipFill>
                <a:blip r:embed="rId3"/>
                <a:srcRect/>
                <a:stretch>
                  <a:fillRect l="-16973" r="-16360"/>
                </a:stretch>
              </a:blip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p>
            </p:txBody>
          </p:sp>
        </p:grpSp>
      </p:grpSp>
      <p:sp>
        <p:nvSpPr>
          <p:cNvPr id="3" name="Rectangle 2"/>
          <p:cNvSpPr/>
          <p:nvPr/>
        </p:nvSpPr>
        <p:spPr>
          <a:xfrm>
            <a:off x="1919536" y="3318320"/>
            <a:ext cx="3850655" cy="584775"/>
          </a:xfrm>
          <a:prstGeom prst="rect">
            <a:avLst/>
          </a:prstGeom>
        </p:spPr>
        <p:txBody>
          <a:bodyPr wrap="square">
            <a:spAutoFit/>
          </a:bodyPr>
          <a:lstStyle/>
          <a:p>
            <a:pPr algn="ctr"/>
            <a:r>
              <a:rPr kumimoji="1" lang="en-US" altLang="zh-CN" sz="3200" b="1" dirty="0">
                <a:solidFill>
                  <a:srgbClr val="00A3FF"/>
                </a:solidFill>
                <a:latin typeface="微软雅黑" panose="020B0503020204020204" pitchFamily="34" charset="-122"/>
                <a:ea typeface="微软雅黑" panose="020B0503020204020204" pitchFamily="34" charset="-122"/>
                <a:cs typeface="+mn-ea"/>
                <a:sym typeface="+mn-lt"/>
              </a:rPr>
              <a:t>TSF</a:t>
            </a:r>
            <a:r>
              <a:rPr kumimoji="1" lang="zh-CN" altLang="en-US" sz="3200" b="1" dirty="0">
                <a:solidFill>
                  <a:srgbClr val="00A3FF"/>
                </a:solidFill>
                <a:latin typeface="微软雅黑" panose="020B0503020204020204" pitchFamily="34" charset="-122"/>
                <a:ea typeface="微软雅黑" panose="020B0503020204020204" pitchFamily="34" charset="-122"/>
                <a:cs typeface="+mn-ea"/>
                <a:sym typeface="+mn-lt"/>
              </a:rPr>
              <a:t>虚拟机应用平台</a:t>
            </a:r>
            <a:endParaRPr kumimoji="1" lang="en-US" altLang="zh-CN" sz="3200" b="1" dirty="0">
              <a:solidFill>
                <a:srgbClr val="00A3FF"/>
              </a:solidFill>
              <a:latin typeface="微软雅黑" panose="020B0503020204020204" pitchFamily="34" charset="-122"/>
              <a:ea typeface="微软雅黑" panose="020B0503020204020204" pitchFamily="34" charset="-122"/>
              <a:cs typeface="+mn-ea"/>
              <a:sym typeface="+mn-lt"/>
            </a:endParaRPr>
          </a:p>
        </p:txBody>
      </p:sp>
      <p:sp>
        <p:nvSpPr>
          <p:cNvPr id="22" name="单圆角矩形 21"/>
          <p:cNvSpPr/>
          <p:nvPr/>
        </p:nvSpPr>
        <p:spPr>
          <a:xfrm>
            <a:off x="9426090" y="3212976"/>
            <a:ext cx="1278422" cy="944955"/>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058C03D-EE5F-48D7-9EB4-900D5D69E762}"/>
              </a:ext>
            </a:extLst>
          </p:cNvPr>
          <p:cNvPicPr>
            <a:picLocks noChangeAspect="1"/>
          </p:cNvPicPr>
          <p:nvPr/>
        </p:nvPicPr>
        <p:blipFill>
          <a:blip r:embed="rId4"/>
          <a:stretch>
            <a:fillRect/>
          </a:stretch>
        </p:blipFill>
        <p:spPr>
          <a:xfrm>
            <a:off x="8040216" y="1923727"/>
            <a:ext cx="3923130" cy="2160240"/>
          </a:xfrm>
          <a:prstGeom prst="rect">
            <a:avLst/>
          </a:prstGeom>
        </p:spPr>
      </p:pic>
    </p:spTree>
    <p:extLst>
      <p:ext uri="{BB962C8B-B14F-4D97-AF65-F5344CB8AC3E}">
        <p14:creationId xmlns:p14="http://schemas.microsoft.com/office/powerpoint/2010/main" val="12111657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虚拟机应用平台</a:t>
            </a:r>
            <a:r>
              <a:rPr lang="en-US" altLang="zh-CN" sz="3200" dirty="0"/>
              <a:t> – </a:t>
            </a:r>
            <a:r>
              <a:rPr lang="zh-CN" altLang="en-US" sz="3200" dirty="0"/>
              <a:t>组件介绍</a:t>
            </a:r>
            <a:endParaRPr lang="en-US" sz="3200" dirty="0"/>
          </a:p>
        </p:txBody>
      </p:sp>
      <p:graphicFrame>
        <p:nvGraphicFramePr>
          <p:cNvPr id="3" name="表格 2">
            <a:extLst>
              <a:ext uri="{FF2B5EF4-FFF2-40B4-BE49-F238E27FC236}">
                <a16:creationId xmlns:a16="http://schemas.microsoft.com/office/drawing/2014/main" id="{CD10351C-8AD0-4440-9DF8-6CD42732F650}"/>
              </a:ext>
            </a:extLst>
          </p:cNvPr>
          <p:cNvGraphicFramePr>
            <a:graphicFrameLocks noGrp="1"/>
          </p:cNvGraphicFramePr>
          <p:nvPr>
            <p:extLst>
              <p:ext uri="{D42A27DB-BD31-4B8C-83A1-F6EECF244321}">
                <p14:modId xmlns:p14="http://schemas.microsoft.com/office/powerpoint/2010/main" val="22134086"/>
              </p:ext>
            </p:extLst>
          </p:nvPr>
        </p:nvGraphicFramePr>
        <p:xfrm>
          <a:off x="838200" y="1196752"/>
          <a:ext cx="10515600" cy="4162376"/>
        </p:xfrm>
        <a:graphic>
          <a:graphicData uri="http://schemas.openxmlformats.org/drawingml/2006/table">
            <a:tbl>
              <a:tblPr/>
              <a:tblGrid>
                <a:gridCol w="2377480">
                  <a:extLst>
                    <a:ext uri="{9D8B030D-6E8A-4147-A177-3AD203B41FA5}">
                      <a16:colId xmlns:a16="http://schemas.microsoft.com/office/drawing/2014/main" val="2267686754"/>
                    </a:ext>
                  </a:extLst>
                </a:gridCol>
                <a:gridCol w="1800200">
                  <a:extLst>
                    <a:ext uri="{9D8B030D-6E8A-4147-A177-3AD203B41FA5}">
                      <a16:colId xmlns:a16="http://schemas.microsoft.com/office/drawing/2014/main" val="1352951610"/>
                    </a:ext>
                  </a:extLst>
                </a:gridCol>
                <a:gridCol w="6337920">
                  <a:extLst>
                    <a:ext uri="{9D8B030D-6E8A-4147-A177-3AD203B41FA5}">
                      <a16:colId xmlns:a16="http://schemas.microsoft.com/office/drawing/2014/main" val="4252010290"/>
                    </a:ext>
                  </a:extLst>
                </a:gridCol>
              </a:tblGrid>
              <a:tr h="409651">
                <a:tc>
                  <a:txBody>
                    <a:bodyPr/>
                    <a:lstStyle/>
                    <a:p>
                      <a:pPr algn="l" fontAlgn="b"/>
                      <a:r>
                        <a:rPr lang="zh-CN" altLang="en-US" sz="1600" b="1" dirty="0">
                          <a:effectLst/>
                          <a:latin typeface="微软雅黑" pitchFamily="34" charset="-122"/>
                          <a:ea typeface="微软雅黑" pitchFamily="34" charset="-122"/>
                        </a:rPr>
                        <a:t>组件名称</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tc>
                  <a:txBody>
                    <a:bodyPr/>
                    <a:lstStyle/>
                    <a:p>
                      <a:pPr algn="l" fontAlgn="b"/>
                      <a:r>
                        <a:rPr lang="zh-CN" altLang="en-US" sz="1600" b="1" dirty="0">
                          <a:effectLst/>
                          <a:latin typeface="微软雅黑" pitchFamily="34" charset="-122"/>
                          <a:ea typeface="微软雅黑" pitchFamily="34" charset="-122"/>
                        </a:rPr>
                        <a:t>组件功能</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tc>
                  <a:txBody>
                    <a:bodyPr/>
                    <a:lstStyle/>
                    <a:p>
                      <a:pPr algn="l" fontAlgn="b"/>
                      <a:r>
                        <a:rPr lang="zh-CN" altLang="en-US" sz="1600" b="1" dirty="0">
                          <a:effectLst/>
                          <a:latin typeface="微软雅黑" pitchFamily="34" charset="-122"/>
                          <a:ea typeface="微软雅黑" pitchFamily="34" charset="-122"/>
                        </a:rPr>
                        <a:t>功能描述</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4141075953"/>
                  </a:ext>
                </a:extLst>
              </a:tr>
              <a:tr h="598461">
                <a:tc>
                  <a:txBody>
                    <a:bodyPr/>
                    <a:lstStyle/>
                    <a:p>
                      <a:pPr fontAlgn="t"/>
                      <a:r>
                        <a:rPr lang="en-US" sz="1600" dirty="0" err="1">
                          <a:effectLst/>
                          <a:latin typeface="微软雅黑" pitchFamily="34" charset="-122"/>
                          <a:ea typeface="微软雅黑" pitchFamily="34" charset="-122"/>
                        </a:rPr>
                        <a:t>tsf</a:t>
                      </a:r>
                      <a:r>
                        <a:rPr lang="en-US" sz="1600" dirty="0">
                          <a:effectLst/>
                          <a:latin typeface="微软雅黑" pitchFamily="34" charset="-122"/>
                          <a:ea typeface="微软雅黑" pitchFamily="34" charset="-122"/>
                        </a:rPr>
                        <a:t>-repository-access</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600" dirty="0">
                          <a:effectLst/>
                          <a:latin typeface="微软雅黑" pitchFamily="34" charset="-122"/>
                          <a:ea typeface="微软雅黑" pitchFamily="34" charset="-122"/>
                        </a:rPr>
                        <a:t>仓库接入层</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zh-CN" altLang="en-US" sz="1600" dirty="0">
                          <a:effectLst/>
                          <a:latin typeface="微软雅黑" pitchFamily="34" charset="-122"/>
                          <a:ea typeface="微软雅黑" pitchFamily="34" charset="-122"/>
                        </a:rPr>
                        <a:t>仓库的访问鉴权、流量控制和存储分配，转发应用程序包到存储层</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55078828"/>
                  </a:ext>
                </a:extLst>
              </a:tr>
              <a:tr h="504056">
                <a:tc>
                  <a:txBody>
                    <a:bodyPr/>
                    <a:lstStyle/>
                    <a:p>
                      <a:pPr fontAlgn="t"/>
                      <a:r>
                        <a:rPr lang="en-US" sz="1600" dirty="0" err="1">
                          <a:effectLst/>
                          <a:latin typeface="微软雅黑" pitchFamily="34" charset="-122"/>
                          <a:ea typeface="微软雅黑" pitchFamily="34" charset="-122"/>
                        </a:rPr>
                        <a:t>tsf</a:t>
                      </a:r>
                      <a:r>
                        <a:rPr lang="en-US" sz="1600" dirty="0">
                          <a:effectLst/>
                          <a:latin typeface="微软雅黑" pitchFamily="34" charset="-122"/>
                          <a:ea typeface="微软雅黑" pitchFamily="34" charset="-122"/>
                        </a:rPr>
                        <a:t>-</a:t>
                      </a:r>
                      <a:r>
                        <a:rPr lang="en-US" sz="1600" dirty="0" err="1">
                          <a:effectLst/>
                          <a:latin typeface="微软雅黑" pitchFamily="34" charset="-122"/>
                          <a:ea typeface="微软雅黑" pitchFamily="34" charset="-122"/>
                        </a:rPr>
                        <a:t>repositroy</a:t>
                      </a:r>
                      <a:r>
                        <a:rPr lang="en-US" altLang="zh-CN" sz="1600" dirty="0">
                          <a:effectLst/>
                          <a:latin typeface="微软雅黑" pitchFamily="34" charset="-122"/>
                          <a:ea typeface="微软雅黑" pitchFamily="34" charset="-122"/>
                        </a:rPr>
                        <a:t>-server</a:t>
                      </a:r>
                      <a:endParaRPr lang="en-US" sz="16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600" dirty="0">
                          <a:effectLst/>
                          <a:latin typeface="微软雅黑" pitchFamily="34" charset="-122"/>
                          <a:ea typeface="微软雅黑" pitchFamily="34" charset="-122"/>
                        </a:rPr>
                        <a:t>仓库存储层</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zh-CN" altLang="en-US" sz="1600" dirty="0">
                          <a:effectLst/>
                          <a:latin typeface="微软雅黑" pitchFamily="34" charset="-122"/>
                          <a:ea typeface="微软雅黑" pitchFamily="34" charset="-122"/>
                        </a:rPr>
                        <a:t>存储应用程序包以及相关依赖包，每个包必须存储到两台服务器</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994749610"/>
                  </a:ext>
                </a:extLst>
              </a:tr>
              <a:tr h="576064">
                <a:tc>
                  <a:txBody>
                    <a:bodyPr/>
                    <a:lstStyle/>
                    <a:p>
                      <a:pPr fontAlgn="t"/>
                      <a:r>
                        <a:rPr lang="en-US" sz="1600" dirty="0" err="1">
                          <a:effectLst/>
                          <a:latin typeface="微软雅黑" pitchFamily="34" charset="-122"/>
                          <a:ea typeface="微软雅黑" pitchFamily="34" charset="-122"/>
                        </a:rPr>
                        <a:t>tsf</a:t>
                      </a:r>
                      <a:r>
                        <a:rPr lang="en-US" sz="1600" dirty="0">
                          <a:effectLst/>
                          <a:latin typeface="微软雅黑" pitchFamily="34" charset="-122"/>
                          <a:ea typeface="微软雅黑" pitchFamily="34" charset="-122"/>
                        </a:rPr>
                        <a:t>-master</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600" dirty="0">
                          <a:effectLst/>
                          <a:latin typeface="微软雅黑" pitchFamily="34" charset="-122"/>
                          <a:ea typeface="微软雅黑" pitchFamily="34" charset="-122"/>
                        </a:rPr>
                        <a:t>节点管理中心</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zh-CN" altLang="en-US" sz="1600" dirty="0">
                          <a:effectLst/>
                          <a:latin typeface="微软雅黑" pitchFamily="34" charset="-122"/>
                          <a:ea typeface="微软雅黑" pitchFamily="34" charset="-122"/>
                        </a:rPr>
                        <a:t>发送部署</a:t>
                      </a:r>
                      <a:r>
                        <a:rPr lang="en-US" altLang="zh-CN" sz="1600" dirty="0">
                          <a:effectLst/>
                          <a:latin typeface="微软雅黑" pitchFamily="34" charset="-122"/>
                          <a:ea typeface="微软雅黑" pitchFamily="34" charset="-122"/>
                        </a:rPr>
                        <a:t>/</a:t>
                      </a:r>
                      <a:r>
                        <a:rPr lang="zh-CN" altLang="en-US" sz="1600" dirty="0">
                          <a:effectLst/>
                          <a:latin typeface="微软雅黑" pitchFamily="34" charset="-122"/>
                          <a:ea typeface="微软雅黑" pitchFamily="34" charset="-122"/>
                        </a:rPr>
                        <a:t>下线</a:t>
                      </a:r>
                      <a:r>
                        <a:rPr lang="en-US" altLang="zh-CN" sz="1600" dirty="0">
                          <a:effectLst/>
                          <a:latin typeface="微软雅黑" pitchFamily="34" charset="-122"/>
                          <a:ea typeface="微软雅黑" pitchFamily="34" charset="-122"/>
                        </a:rPr>
                        <a:t>/</a:t>
                      </a:r>
                      <a:r>
                        <a:rPr lang="zh-CN" altLang="en-US" sz="1600" dirty="0">
                          <a:effectLst/>
                          <a:latin typeface="微软雅黑" pitchFamily="34" charset="-122"/>
                          <a:ea typeface="微软雅黑" pitchFamily="34" charset="-122"/>
                        </a:rPr>
                        <a:t>启动</a:t>
                      </a:r>
                      <a:r>
                        <a:rPr lang="en-US" altLang="zh-CN" sz="1600" dirty="0">
                          <a:effectLst/>
                          <a:latin typeface="微软雅黑" pitchFamily="34" charset="-122"/>
                          <a:ea typeface="微软雅黑" pitchFamily="34" charset="-122"/>
                        </a:rPr>
                        <a:t>/</a:t>
                      </a:r>
                      <a:r>
                        <a:rPr lang="zh-CN" altLang="en-US" sz="1600" dirty="0">
                          <a:effectLst/>
                          <a:latin typeface="微软雅黑" pitchFamily="34" charset="-122"/>
                          <a:ea typeface="微软雅黑" pitchFamily="34" charset="-122"/>
                        </a:rPr>
                        <a:t>停止等任务给</a:t>
                      </a:r>
                      <a:r>
                        <a:rPr lang="en-US" altLang="zh-CN" sz="1600" dirty="0" err="1">
                          <a:effectLst/>
                          <a:latin typeface="微软雅黑" pitchFamily="34" charset="-122"/>
                          <a:ea typeface="微软雅黑" pitchFamily="34" charset="-122"/>
                        </a:rPr>
                        <a:t>tsf</a:t>
                      </a:r>
                      <a:r>
                        <a:rPr lang="en-US" altLang="zh-CN" sz="1600" dirty="0">
                          <a:effectLst/>
                          <a:latin typeface="微软雅黑" pitchFamily="34" charset="-122"/>
                          <a:ea typeface="微软雅黑" pitchFamily="34" charset="-122"/>
                        </a:rPr>
                        <a:t>-agent</a:t>
                      </a:r>
                      <a:r>
                        <a:rPr lang="zh-CN" altLang="en-US" sz="1600" dirty="0">
                          <a:effectLst/>
                          <a:latin typeface="微软雅黑" pitchFamily="34" charset="-122"/>
                          <a:ea typeface="微软雅黑" pitchFamily="34" charset="-122"/>
                        </a:rPr>
                        <a:t>，周期性检查节点状态并且进行异常恢复</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98013406"/>
                  </a:ext>
                </a:extLst>
              </a:tr>
              <a:tr h="576064">
                <a:tc>
                  <a:txBody>
                    <a:bodyPr/>
                    <a:lstStyle/>
                    <a:p>
                      <a:pPr fontAlgn="t"/>
                      <a:r>
                        <a:rPr lang="en-US" sz="1600" dirty="0" err="1">
                          <a:effectLst/>
                          <a:latin typeface="微软雅黑" pitchFamily="34" charset="-122"/>
                          <a:ea typeface="微软雅黑" pitchFamily="34" charset="-122"/>
                        </a:rPr>
                        <a:t>tsf-controler</a:t>
                      </a:r>
                      <a:endParaRPr lang="en-US" sz="16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600" dirty="0">
                          <a:effectLst/>
                          <a:latin typeface="微软雅黑" pitchFamily="34" charset="-122"/>
                          <a:ea typeface="微软雅黑" pitchFamily="34" charset="-122"/>
                        </a:rPr>
                        <a:t>控制调度中心</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zh-CN" altLang="en-US" sz="1600" dirty="0">
                          <a:effectLst/>
                          <a:latin typeface="微软雅黑" pitchFamily="34" charset="-122"/>
                          <a:ea typeface="微软雅黑" pitchFamily="34" charset="-122"/>
                        </a:rPr>
                        <a:t>应用动态扩缩、虚拟机资源调度</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8308183"/>
                  </a:ext>
                </a:extLst>
              </a:tr>
              <a:tr h="576064">
                <a:tc>
                  <a:txBody>
                    <a:bodyPr/>
                    <a:lstStyle/>
                    <a:p>
                      <a:pPr fontAlgn="t"/>
                      <a:r>
                        <a:rPr lang="en-US" sz="1600" dirty="0" err="1">
                          <a:effectLst/>
                          <a:latin typeface="微软雅黑" pitchFamily="34" charset="-122"/>
                          <a:ea typeface="微软雅黑" pitchFamily="34" charset="-122"/>
                        </a:rPr>
                        <a:t>tsf</a:t>
                      </a:r>
                      <a:r>
                        <a:rPr lang="en-US" sz="1600" dirty="0">
                          <a:effectLst/>
                          <a:latin typeface="微软雅黑" pitchFamily="34" charset="-122"/>
                          <a:ea typeface="微软雅黑" pitchFamily="34" charset="-122"/>
                        </a:rPr>
                        <a:t>-monitor</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600" dirty="0">
                          <a:effectLst/>
                          <a:latin typeface="微软雅黑" pitchFamily="34" charset="-122"/>
                          <a:ea typeface="微软雅黑" pitchFamily="34" charset="-122"/>
                        </a:rPr>
                        <a:t>监控告警中心</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zh-CN" altLang="en-US" sz="1600" dirty="0">
                          <a:effectLst/>
                          <a:latin typeface="微软雅黑" pitchFamily="34" charset="-122"/>
                          <a:ea typeface="微软雅黑" pitchFamily="34" charset="-122"/>
                        </a:rPr>
                        <a:t>提供监控告警功能</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247548971"/>
                  </a:ext>
                </a:extLst>
              </a:tr>
              <a:tr h="864096">
                <a:tc>
                  <a:txBody>
                    <a:bodyPr/>
                    <a:lstStyle/>
                    <a:p>
                      <a:pPr fontAlgn="t"/>
                      <a:r>
                        <a:rPr lang="en-US" sz="1600" dirty="0" err="1">
                          <a:effectLst/>
                          <a:latin typeface="微软雅黑" pitchFamily="34" charset="-122"/>
                          <a:ea typeface="微软雅黑" pitchFamily="34" charset="-122"/>
                        </a:rPr>
                        <a:t>tsf</a:t>
                      </a:r>
                      <a:r>
                        <a:rPr lang="en-US" sz="1600" dirty="0">
                          <a:effectLst/>
                          <a:latin typeface="微软雅黑" pitchFamily="34" charset="-122"/>
                          <a:ea typeface="微软雅黑" pitchFamily="34" charset="-122"/>
                        </a:rPr>
                        <a:t>-agent</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zh-CN" altLang="en-US" sz="1600" dirty="0">
                          <a:effectLst/>
                          <a:latin typeface="微软雅黑" pitchFamily="34" charset="-122"/>
                          <a:ea typeface="微软雅黑" pitchFamily="34" charset="-122"/>
                        </a:rPr>
                        <a:t>节点管理</a:t>
                      </a:r>
                      <a:r>
                        <a:rPr lang="en-US" altLang="zh-CN" sz="1600" dirty="0">
                          <a:effectLst/>
                          <a:latin typeface="微软雅黑" pitchFamily="34" charset="-122"/>
                          <a:ea typeface="微软雅黑" pitchFamily="34" charset="-122"/>
                        </a:rPr>
                        <a:t>Agent</a:t>
                      </a:r>
                      <a:endParaRPr lang="zh-CN" altLang="en-US" sz="16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zh-CN" altLang="en-US" sz="1600" dirty="0">
                          <a:effectLst/>
                          <a:latin typeface="微软雅黑" pitchFamily="34" charset="-122"/>
                          <a:ea typeface="微软雅黑" pitchFamily="34" charset="-122"/>
                        </a:rPr>
                        <a:t>部署在</a:t>
                      </a:r>
                      <a:r>
                        <a:rPr lang="zh-CN" altLang="en-US" sz="1600" dirty="0">
                          <a:solidFill>
                            <a:srgbClr val="FF0000"/>
                          </a:solidFill>
                          <a:effectLst/>
                          <a:latin typeface="微软雅黑" pitchFamily="34" charset="-122"/>
                          <a:ea typeface="微软雅黑" pitchFamily="34" charset="-122"/>
                        </a:rPr>
                        <a:t>应用机器</a:t>
                      </a:r>
                      <a:r>
                        <a:rPr lang="zh-CN" altLang="en-US" sz="1600" dirty="0">
                          <a:effectLst/>
                          <a:latin typeface="微软雅黑" pitchFamily="34" charset="-122"/>
                          <a:ea typeface="微软雅黑" pitchFamily="34" charset="-122"/>
                        </a:rPr>
                        <a:t>上，负责初始化机器环境、执行应用部署</a:t>
                      </a:r>
                      <a:r>
                        <a:rPr lang="en-US" altLang="zh-CN" sz="1600" dirty="0">
                          <a:effectLst/>
                          <a:latin typeface="微软雅黑" pitchFamily="34" charset="-122"/>
                          <a:ea typeface="微软雅黑" pitchFamily="34" charset="-122"/>
                        </a:rPr>
                        <a:t>/</a:t>
                      </a:r>
                      <a:r>
                        <a:rPr lang="zh-CN" altLang="en-US" sz="1600" dirty="0">
                          <a:effectLst/>
                          <a:latin typeface="微软雅黑" pitchFamily="34" charset="-122"/>
                          <a:ea typeface="微软雅黑" pitchFamily="34" charset="-122"/>
                        </a:rPr>
                        <a:t>下线</a:t>
                      </a:r>
                      <a:r>
                        <a:rPr lang="en-US" altLang="zh-CN" sz="1600" dirty="0">
                          <a:effectLst/>
                          <a:latin typeface="微软雅黑" pitchFamily="34" charset="-122"/>
                          <a:ea typeface="微软雅黑" pitchFamily="34" charset="-122"/>
                        </a:rPr>
                        <a:t>/</a:t>
                      </a:r>
                      <a:r>
                        <a:rPr lang="zh-CN" altLang="en-US" sz="1600" dirty="0">
                          <a:effectLst/>
                          <a:latin typeface="微软雅黑" pitchFamily="34" charset="-122"/>
                          <a:ea typeface="微软雅黑" pitchFamily="34" charset="-122"/>
                        </a:rPr>
                        <a:t>启动</a:t>
                      </a:r>
                      <a:r>
                        <a:rPr lang="en-US" altLang="zh-CN" sz="1600" dirty="0">
                          <a:effectLst/>
                          <a:latin typeface="微软雅黑" pitchFamily="34" charset="-122"/>
                          <a:ea typeface="微软雅黑" pitchFamily="34" charset="-122"/>
                        </a:rPr>
                        <a:t>/</a:t>
                      </a:r>
                      <a:r>
                        <a:rPr lang="zh-CN" altLang="en-US" sz="1600" dirty="0">
                          <a:effectLst/>
                          <a:latin typeface="微软雅黑" pitchFamily="34" charset="-122"/>
                          <a:ea typeface="微软雅黑" pitchFamily="34" charset="-122"/>
                        </a:rPr>
                        <a:t>停止等任务、监控节点状态、采集和上报日志</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202765660"/>
                  </a:ext>
                </a:extLst>
              </a:tr>
            </a:tbl>
          </a:graphicData>
        </a:graphic>
      </p:graphicFrame>
    </p:spTree>
    <p:extLst>
      <p:ext uri="{BB962C8B-B14F-4D97-AF65-F5344CB8AC3E}">
        <p14:creationId xmlns:p14="http://schemas.microsoft.com/office/powerpoint/2010/main" val="58593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44" y="476672"/>
            <a:ext cx="10515600" cy="568886"/>
          </a:xfrm>
        </p:spPr>
        <p:txBody>
          <a:bodyPr/>
          <a:lstStyle/>
          <a:p>
            <a:r>
              <a:rPr kumimoji="1" lang="zh-CN" altLang="en-US" dirty="0"/>
              <a:t>接入层部署架构</a:t>
            </a:r>
          </a:p>
        </p:txBody>
      </p:sp>
      <p:pic>
        <p:nvPicPr>
          <p:cNvPr id="14" name="图片 13">
            <a:extLst>
              <a:ext uri="{FF2B5EF4-FFF2-40B4-BE49-F238E27FC236}">
                <a16:creationId xmlns:a16="http://schemas.microsoft.com/office/drawing/2014/main" id="{B77BBA6C-925A-4194-9683-9F5A692A2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139" y="633644"/>
            <a:ext cx="6798614" cy="5530788"/>
          </a:xfrm>
          <a:prstGeom prst="rect">
            <a:avLst/>
          </a:prstGeom>
        </p:spPr>
      </p:pic>
    </p:spTree>
    <p:extLst>
      <p:ext uri="{BB962C8B-B14F-4D97-AF65-F5344CB8AC3E}">
        <p14:creationId xmlns:p14="http://schemas.microsoft.com/office/powerpoint/2010/main" val="4314067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197121"/>
            <a:ext cx="5721413" cy="596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虚拟机应用平台</a:t>
            </a:r>
            <a:r>
              <a:rPr lang="en-US" altLang="zh-CN" sz="3200" dirty="0"/>
              <a:t> – </a:t>
            </a:r>
            <a:r>
              <a:rPr lang="zh-CN" altLang="en-US" sz="3200" dirty="0"/>
              <a:t>部署架构</a:t>
            </a:r>
            <a:endParaRPr lang="en-US" sz="3200" dirty="0"/>
          </a:p>
        </p:txBody>
      </p:sp>
      <p:sp>
        <p:nvSpPr>
          <p:cNvPr id="43" name="文本框 2">
            <a:extLst>
              <a:ext uri="{FF2B5EF4-FFF2-40B4-BE49-F238E27FC236}">
                <a16:creationId xmlns:a16="http://schemas.microsoft.com/office/drawing/2014/main" id="{1C2337AA-10E0-4F02-9735-D96430265E8E}"/>
              </a:ext>
            </a:extLst>
          </p:cNvPr>
          <p:cNvSpPr txBox="1"/>
          <p:nvPr/>
        </p:nvSpPr>
        <p:spPr>
          <a:xfrm>
            <a:off x="407368" y="1061890"/>
            <a:ext cx="5904656" cy="4638193"/>
          </a:xfrm>
          <a:prstGeom prst="rect">
            <a:avLst/>
          </a:prstGeom>
          <a:noFill/>
        </p:spPr>
        <p:txBody>
          <a:bodyPr wrap="square" rtlCol="0">
            <a:spAutoFit/>
          </a:bodyPr>
          <a:lstStyle/>
          <a:p>
            <a:pPr algn="just">
              <a:lnSpc>
                <a:spcPct val="130000"/>
              </a:lnSpc>
            </a:pPr>
            <a:r>
              <a:rPr lang="zh-CN" altLang="en-US" sz="1600" dirty="0">
                <a:latin typeface="微软雅黑" pitchFamily="34" charset="-122"/>
                <a:ea typeface="微软雅黑" pitchFamily="34" charset="-122"/>
                <a:cs typeface="+mn-ea"/>
                <a:sym typeface="+mn-lt"/>
              </a:rPr>
              <a:t>虚拟机应用平台负责虚拟机应用生命周期管理，包含控制台上的程序包管理、应用部署</a:t>
            </a:r>
            <a:r>
              <a:rPr lang="en-US" altLang="zh-CN" sz="1600" dirty="0">
                <a:latin typeface="微软雅黑" pitchFamily="34" charset="-122"/>
                <a:ea typeface="微软雅黑" pitchFamily="34" charset="-122"/>
                <a:cs typeface="+mn-ea"/>
                <a:sym typeface="+mn-lt"/>
              </a:rPr>
              <a:t>/</a:t>
            </a:r>
            <a:r>
              <a:rPr lang="zh-CN" altLang="en-US" sz="1600" dirty="0">
                <a:latin typeface="微软雅黑" pitchFamily="34" charset="-122"/>
                <a:ea typeface="微软雅黑" pitchFamily="34" charset="-122"/>
                <a:cs typeface="+mn-ea"/>
                <a:sym typeface="+mn-lt"/>
              </a:rPr>
              <a:t>启动</a:t>
            </a:r>
            <a:r>
              <a:rPr lang="en-US" altLang="zh-CN" sz="1600" dirty="0">
                <a:latin typeface="微软雅黑" pitchFamily="34" charset="-122"/>
                <a:ea typeface="微软雅黑" pitchFamily="34" charset="-122"/>
                <a:cs typeface="+mn-ea"/>
                <a:sym typeface="+mn-lt"/>
              </a:rPr>
              <a:t>/</a:t>
            </a:r>
            <a:r>
              <a:rPr lang="zh-CN" altLang="en-US" sz="1600" dirty="0">
                <a:latin typeface="微软雅黑" pitchFamily="34" charset="-122"/>
                <a:ea typeface="微软雅黑" pitchFamily="34" charset="-122"/>
                <a:cs typeface="+mn-ea"/>
                <a:sym typeface="+mn-lt"/>
              </a:rPr>
              <a:t>停止</a:t>
            </a:r>
            <a:r>
              <a:rPr lang="en-US" altLang="zh-CN" sz="1600" dirty="0">
                <a:latin typeface="微软雅黑" pitchFamily="34" charset="-122"/>
                <a:ea typeface="微软雅黑" pitchFamily="34" charset="-122"/>
                <a:cs typeface="+mn-ea"/>
                <a:sym typeface="+mn-lt"/>
              </a:rPr>
              <a:t>/</a:t>
            </a:r>
            <a:r>
              <a:rPr lang="zh-CN" altLang="en-US" sz="1600" dirty="0">
                <a:latin typeface="微软雅黑" pitchFamily="34" charset="-122"/>
                <a:ea typeface="微软雅黑" pitchFamily="34" charset="-122"/>
                <a:cs typeface="+mn-ea"/>
                <a:sym typeface="+mn-lt"/>
              </a:rPr>
              <a:t>下线、应用动态扩缩、日志配置和检索等功能</a:t>
            </a:r>
            <a:endParaRPr lang="en-US" altLang="zh-CN" sz="1600" dirty="0">
              <a:latin typeface="微软雅黑" pitchFamily="34" charset="-122"/>
              <a:ea typeface="微软雅黑" pitchFamily="34" charset="-122"/>
              <a:cs typeface="+mn-ea"/>
              <a:sym typeface="+mn-lt"/>
            </a:endParaRPr>
          </a:p>
          <a:p>
            <a:pPr algn="just">
              <a:lnSpc>
                <a:spcPct val="130000"/>
              </a:lnSpc>
              <a:spcBef>
                <a:spcPts val="1000"/>
              </a:spcBef>
            </a:pPr>
            <a:r>
              <a:rPr lang="zh-CN" altLang="en-US" sz="1600" dirty="0">
                <a:latin typeface="微软雅黑" pitchFamily="34" charset="-122"/>
                <a:ea typeface="微软雅黑" pitchFamily="34" charset="-122"/>
                <a:cs typeface="+mn-ea"/>
                <a:sym typeface="+mn-lt"/>
              </a:rPr>
              <a:t>虚拟机应用平台组件分为两大部分：</a:t>
            </a:r>
            <a:endParaRPr lang="en-US" altLang="zh-CN" sz="1600" dirty="0">
              <a:latin typeface="微软雅黑" pitchFamily="34" charset="-122"/>
              <a:ea typeface="微软雅黑" pitchFamily="34" charset="-122"/>
              <a:cs typeface="+mn-ea"/>
              <a:sym typeface="+mn-lt"/>
            </a:endParaRPr>
          </a:p>
          <a:p>
            <a:pPr algn="just">
              <a:lnSpc>
                <a:spcPct val="130000"/>
              </a:lnSpc>
              <a:spcBef>
                <a:spcPts val="1000"/>
              </a:spcBef>
            </a:pPr>
            <a:r>
              <a:rPr lang="en-US" altLang="zh-CN" sz="1600" b="1" dirty="0">
                <a:latin typeface="微软雅黑" pitchFamily="34" charset="-122"/>
                <a:ea typeface="微软雅黑" pitchFamily="34" charset="-122"/>
                <a:cs typeface="+mn-ea"/>
                <a:sym typeface="+mn-lt"/>
              </a:rPr>
              <a:t>1</a:t>
            </a:r>
            <a:r>
              <a:rPr lang="zh-CN" altLang="en-US" sz="1600" b="1" dirty="0">
                <a:latin typeface="微软雅黑" pitchFamily="34" charset="-122"/>
                <a:ea typeface="微软雅黑" pitchFamily="34" charset="-122"/>
                <a:cs typeface="+mn-ea"/>
                <a:sym typeface="+mn-lt"/>
              </a:rPr>
              <a:t>）仓库</a:t>
            </a:r>
            <a:endParaRPr lang="en-US" altLang="zh-CN" sz="1600" b="1" dirty="0">
              <a:latin typeface="微软雅黑" pitchFamily="34" charset="-122"/>
              <a:ea typeface="微软雅黑" pitchFamily="34" charset="-122"/>
              <a:cs typeface="+mn-ea"/>
              <a:sym typeface="+mn-lt"/>
            </a:endParaRPr>
          </a:p>
          <a:p>
            <a:pPr algn="just">
              <a:lnSpc>
                <a:spcPct val="130000"/>
              </a:lnSpc>
            </a:pPr>
            <a:r>
              <a:rPr lang="en-US" altLang="zh-CN" sz="1600" dirty="0" err="1">
                <a:latin typeface="微软雅黑" pitchFamily="34" charset="-122"/>
                <a:ea typeface="微软雅黑" pitchFamily="34" charset="-122"/>
                <a:cs typeface="+mn-ea"/>
                <a:sym typeface="+mn-lt"/>
              </a:rPr>
              <a:t>tsf</a:t>
            </a:r>
            <a:r>
              <a:rPr lang="en-US" altLang="zh-CN" sz="1600" dirty="0">
                <a:latin typeface="微软雅黑" pitchFamily="34" charset="-122"/>
                <a:ea typeface="微软雅黑" pitchFamily="34" charset="-122"/>
                <a:cs typeface="+mn-ea"/>
                <a:sym typeface="+mn-lt"/>
              </a:rPr>
              <a:t>-repository-access</a:t>
            </a:r>
            <a:r>
              <a:rPr lang="zh-CN" altLang="en-US" sz="1600" dirty="0">
                <a:latin typeface="微软雅黑" pitchFamily="34" charset="-122"/>
                <a:ea typeface="微软雅黑" pitchFamily="34" charset="-122"/>
                <a:cs typeface="+mn-ea"/>
                <a:sym typeface="+mn-lt"/>
              </a:rPr>
              <a:t>：无状态，生产环境最少部署两台</a:t>
            </a:r>
            <a:endParaRPr lang="en-US" altLang="zh-CN" sz="1600" dirty="0">
              <a:latin typeface="微软雅黑" pitchFamily="34" charset="-122"/>
              <a:ea typeface="微软雅黑" pitchFamily="34" charset="-122"/>
              <a:cs typeface="+mn-ea"/>
              <a:sym typeface="+mn-lt"/>
            </a:endParaRPr>
          </a:p>
          <a:p>
            <a:pPr algn="just">
              <a:lnSpc>
                <a:spcPct val="130000"/>
              </a:lnSpc>
            </a:pPr>
            <a:r>
              <a:rPr lang="en-US" altLang="zh-CN" sz="1600" dirty="0" err="1">
                <a:latin typeface="微软雅黑" pitchFamily="34" charset="-122"/>
                <a:ea typeface="微软雅黑" pitchFamily="34" charset="-122"/>
                <a:cs typeface="+mn-ea"/>
                <a:sym typeface="+mn-lt"/>
              </a:rPr>
              <a:t>tsf</a:t>
            </a:r>
            <a:r>
              <a:rPr lang="en-US" altLang="zh-CN" sz="1600" dirty="0">
                <a:latin typeface="微软雅黑" pitchFamily="34" charset="-122"/>
                <a:ea typeface="微软雅黑" pitchFamily="34" charset="-122"/>
                <a:cs typeface="+mn-ea"/>
                <a:sym typeface="+mn-lt"/>
              </a:rPr>
              <a:t>-repository-server</a:t>
            </a:r>
            <a:r>
              <a:rPr lang="zh-CN" altLang="en-US" sz="1600" dirty="0">
                <a:latin typeface="微软雅黑" pitchFamily="34" charset="-122"/>
                <a:ea typeface="微软雅黑" pitchFamily="34" charset="-122"/>
                <a:cs typeface="+mn-ea"/>
                <a:sym typeface="+mn-lt"/>
              </a:rPr>
              <a:t>：有状态，每个包存储到两台服务器，生产环境至少部署两台。如果替换机器，需要迁移数据</a:t>
            </a:r>
            <a:endParaRPr lang="en-US" altLang="zh-CN" sz="1600" dirty="0">
              <a:latin typeface="微软雅黑" pitchFamily="34" charset="-122"/>
              <a:ea typeface="微软雅黑" pitchFamily="34" charset="-122"/>
              <a:cs typeface="+mn-ea"/>
              <a:sym typeface="+mn-lt"/>
            </a:endParaRPr>
          </a:p>
          <a:p>
            <a:pPr algn="just">
              <a:lnSpc>
                <a:spcPct val="130000"/>
              </a:lnSpc>
              <a:spcBef>
                <a:spcPts val="1000"/>
              </a:spcBef>
            </a:pPr>
            <a:r>
              <a:rPr lang="en-US" altLang="zh-CN" sz="1600" b="1" dirty="0">
                <a:latin typeface="微软雅黑" pitchFamily="34" charset="-122"/>
                <a:ea typeface="微软雅黑" pitchFamily="34" charset="-122"/>
                <a:cs typeface="+mn-ea"/>
                <a:sym typeface="+mn-lt"/>
              </a:rPr>
              <a:t>2</a:t>
            </a:r>
            <a:r>
              <a:rPr lang="zh-CN" altLang="en-US" sz="1600" b="1" dirty="0">
                <a:latin typeface="微软雅黑" pitchFamily="34" charset="-122"/>
                <a:ea typeface="微软雅黑" pitchFamily="34" charset="-122"/>
                <a:cs typeface="+mn-ea"/>
                <a:sym typeface="+mn-lt"/>
              </a:rPr>
              <a:t>）</a:t>
            </a:r>
            <a:r>
              <a:rPr lang="en-US" altLang="zh-CN" sz="1600" b="1" dirty="0">
                <a:latin typeface="微软雅黑" pitchFamily="34" charset="-122"/>
                <a:ea typeface="微软雅黑" pitchFamily="34" charset="-122"/>
                <a:cs typeface="+mn-ea"/>
                <a:sym typeface="+mn-lt"/>
              </a:rPr>
              <a:t>master/</a:t>
            </a:r>
            <a:r>
              <a:rPr lang="en-US" altLang="zh-CN" sz="1600" b="1" dirty="0" err="1">
                <a:latin typeface="微软雅黑" pitchFamily="34" charset="-122"/>
                <a:ea typeface="微软雅黑" pitchFamily="34" charset="-122"/>
                <a:cs typeface="+mn-ea"/>
                <a:sym typeface="+mn-lt"/>
              </a:rPr>
              <a:t>controler</a:t>
            </a:r>
            <a:r>
              <a:rPr lang="en-US" altLang="zh-CN" sz="1600" b="1" dirty="0">
                <a:latin typeface="微软雅黑" pitchFamily="34" charset="-122"/>
                <a:ea typeface="微软雅黑" pitchFamily="34" charset="-122"/>
                <a:cs typeface="+mn-ea"/>
                <a:sym typeface="+mn-lt"/>
              </a:rPr>
              <a:t>/agent</a:t>
            </a:r>
            <a:r>
              <a:rPr lang="zh-CN" altLang="en-US" sz="1600" b="1" dirty="0">
                <a:latin typeface="微软雅黑" pitchFamily="34" charset="-122"/>
                <a:ea typeface="微软雅黑" pitchFamily="34" charset="-122"/>
                <a:cs typeface="+mn-ea"/>
                <a:sym typeface="+mn-lt"/>
              </a:rPr>
              <a:t>组件</a:t>
            </a:r>
            <a:endParaRPr lang="en-US" altLang="zh-CN" sz="1600" b="1" dirty="0">
              <a:latin typeface="微软雅黑" pitchFamily="34" charset="-122"/>
              <a:ea typeface="微软雅黑" pitchFamily="34" charset="-122"/>
              <a:cs typeface="+mn-ea"/>
              <a:sym typeface="+mn-lt"/>
            </a:endParaRPr>
          </a:p>
          <a:p>
            <a:pPr algn="just">
              <a:lnSpc>
                <a:spcPct val="130000"/>
              </a:lnSpc>
            </a:pPr>
            <a:r>
              <a:rPr lang="en-US" altLang="zh-CN" sz="1600" dirty="0" err="1">
                <a:latin typeface="微软雅黑" pitchFamily="34" charset="-122"/>
                <a:ea typeface="微软雅黑" pitchFamily="34" charset="-122"/>
                <a:cs typeface="+mn-ea"/>
                <a:sym typeface="+mn-lt"/>
              </a:rPr>
              <a:t>tsf</a:t>
            </a:r>
            <a:r>
              <a:rPr lang="en-US" altLang="zh-CN" sz="1600" dirty="0">
                <a:latin typeface="微软雅黑" pitchFamily="34" charset="-122"/>
                <a:ea typeface="微软雅黑" pitchFamily="34" charset="-122"/>
                <a:cs typeface="+mn-ea"/>
                <a:sym typeface="+mn-lt"/>
              </a:rPr>
              <a:t>-master</a:t>
            </a:r>
            <a:r>
              <a:rPr lang="zh-CN" altLang="en-US" sz="1600" dirty="0">
                <a:latin typeface="微软雅黑" pitchFamily="34" charset="-122"/>
                <a:ea typeface="微软雅黑" pitchFamily="34" charset="-122"/>
                <a:cs typeface="+mn-ea"/>
                <a:sym typeface="+mn-lt"/>
              </a:rPr>
              <a:t>：无状态，生产环境最少部署两台</a:t>
            </a:r>
            <a:endParaRPr lang="en-US" altLang="zh-CN" sz="1600" dirty="0">
              <a:latin typeface="微软雅黑" pitchFamily="34" charset="-122"/>
              <a:ea typeface="微软雅黑" pitchFamily="34" charset="-122"/>
              <a:cs typeface="+mn-ea"/>
              <a:sym typeface="+mn-lt"/>
            </a:endParaRPr>
          </a:p>
          <a:p>
            <a:pPr algn="just">
              <a:lnSpc>
                <a:spcPct val="130000"/>
              </a:lnSpc>
            </a:pPr>
            <a:r>
              <a:rPr lang="en-US" altLang="zh-CN" sz="1600" dirty="0" err="1">
                <a:latin typeface="微软雅黑" pitchFamily="34" charset="-122"/>
                <a:ea typeface="微软雅黑" pitchFamily="34" charset="-122"/>
                <a:cs typeface="+mn-ea"/>
                <a:sym typeface="+mn-lt"/>
              </a:rPr>
              <a:t>tsf-controler</a:t>
            </a:r>
            <a:r>
              <a:rPr lang="zh-CN" altLang="en-US" sz="1600" dirty="0">
                <a:latin typeface="微软雅黑" pitchFamily="34" charset="-122"/>
                <a:ea typeface="微软雅黑" pitchFamily="34" charset="-122"/>
                <a:cs typeface="+mn-ea"/>
                <a:sym typeface="+mn-lt"/>
              </a:rPr>
              <a:t>：无状态，生产环境最少部署两台</a:t>
            </a:r>
            <a:endParaRPr lang="en-US" altLang="zh-CN" sz="1600" dirty="0">
              <a:latin typeface="微软雅黑" pitchFamily="34" charset="-122"/>
              <a:ea typeface="微软雅黑" pitchFamily="34" charset="-122"/>
              <a:cs typeface="+mn-ea"/>
              <a:sym typeface="+mn-lt"/>
            </a:endParaRPr>
          </a:p>
          <a:p>
            <a:pPr algn="just">
              <a:lnSpc>
                <a:spcPct val="130000"/>
              </a:lnSpc>
            </a:pPr>
            <a:r>
              <a:rPr lang="en-US" altLang="zh-CN" sz="1600" dirty="0" err="1">
                <a:latin typeface="微软雅黑" pitchFamily="34" charset="-122"/>
                <a:ea typeface="微软雅黑" pitchFamily="34" charset="-122"/>
                <a:cs typeface="+mn-ea"/>
                <a:sym typeface="+mn-lt"/>
              </a:rPr>
              <a:t>tsf</a:t>
            </a:r>
            <a:r>
              <a:rPr lang="en-US" altLang="zh-CN" sz="1600" dirty="0">
                <a:latin typeface="微软雅黑" pitchFamily="34" charset="-122"/>
                <a:ea typeface="微软雅黑" pitchFamily="34" charset="-122"/>
                <a:cs typeface="+mn-ea"/>
                <a:sym typeface="+mn-lt"/>
              </a:rPr>
              <a:t>-agent</a:t>
            </a:r>
            <a:r>
              <a:rPr lang="zh-CN" altLang="en-US" sz="1600" dirty="0">
                <a:latin typeface="微软雅黑" pitchFamily="34" charset="-122"/>
                <a:ea typeface="微软雅黑" pitchFamily="34" charset="-122"/>
                <a:cs typeface="+mn-ea"/>
                <a:sym typeface="+mn-lt"/>
              </a:rPr>
              <a:t>：部署在应用机器上，和</a:t>
            </a:r>
            <a:r>
              <a:rPr lang="en-US" altLang="zh-CN" sz="1600" dirty="0" err="1">
                <a:latin typeface="微软雅黑" pitchFamily="34" charset="-122"/>
                <a:ea typeface="微软雅黑" pitchFamily="34" charset="-122"/>
                <a:cs typeface="+mn-ea"/>
                <a:sym typeface="+mn-lt"/>
              </a:rPr>
              <a:t>tsf</a:t>
            </a:r>
            <a:r>
              <a:rPr lang="en-US" altLang="zh-CN" sz="1600" dirty="0">
                <a:latin typeface="微软雅黑" pitchFamily="34" charset="-122"/>
                <a:ea typeface="微软雅黑" pitchFamily="34" charset="-122"/>
                <a:cs typeface="+mn-ea"/>
                <a:sym typeface="+mn-lt"/>
              </a:rPr>
              <a:t>-master</a:t>
            </a:r>
            <a:r>
              <a:rPr lang="zh-CN" altLang="en-US" sz="1600" dirty="0">
                <a:latin typeface="微软雅黑" pitchFamily="34" charset="-122"/>
                <a:ea typeface="微软雅黑" pitchFamily="34" charset="-122"/>
                <a:cs typeface="+mn-ea"/>
                <a:sym typeface="+mn-lt"/>
              </a:rPr>
              <a:t>保持长连接，如果当前连接的</a:t>
            </a:r>
            <a:r>
              <a:rPr lang="en-US" altLang="zh-CN" sz="1600" dirty="0" err="1">
                <a:latin typeface="微软雅黑" pitchFamily="34" charset="-122"/>
                <a:ea typeface="微软雅黑" pitchFamily="34" charset="-122"/>
                <a:cs typeface="+mn-ea"/>
                <a:sym typeface="+mn-lt"/>
              </a:rPr>
              <a:t>tsf</a:t>
            </a:r>
            <a:r>
              <a:rPr lang="en-US" altLang="zh-CN" sz="1600" dirty="0">
                <a:latin typeface="微软雅黑" pitchFamily="34" charset="-122"/>
                <a:ea typeface="微软雅黑" pitchFamily="34" charset="-122"/>
                <a:cs typeface="+mn-ea"/>
                <a:sym typeface="+mn-lt"/>
              </a:rPr>
              <a:t>-master</a:t>
            </a:r>
            <a:r>
              <a:rPr lang="zh-CN" altLang="en-US" sz="1600" dirty="0">
                <a:latin typeface="微软雅黑" pitchFamily="34" charset="-122"/>
                <a:ea typeface="微软雅黑" pitchFamily="34" charset="-122"/>
                <a:cs typeface="+mn-ea"/>
                <a:sym typeface="+mn-lt"/>
              </a:rPr>
              <a:t>故障，自动切换到其他</a:t>
            </a:r>
            <a:r>
              <a:rPr lang="en-US" altLang="zh-CN" sz="1600" dirty="0" err="1">
                <a:latin typeface="微软雅黑" pitchFamily="34" charset="-122"/>
                <a:ea typeface="微软雅黑" pitchFamily="34" charset="-122"/>
                <a:cs typeface="+mn-ea"/>
                <a:sym typeface="+mn-lt"/>
              </a:rPr>
              <a:t>tsf</a:t>
            </a:r>
            <a:r>
              <a:rPr lang="en-US" altLang="zh-CN" sz="1600" dirty="0">
                <a:latin typeface="微软雅黑" pitchFamily="34" charset="-122"/>
                <a:ea typeface="微软雅黑" pitchFamily="34" charset="-122"/>
                <a:cs typeface="+mn-ea"/>
                <a:sym typeface="+mn-lt"/>
              </a:rPr>
              <a:t>-master</a:t>
            </a:r>
          </a:p>
        </p:txBody>
      </p:sp>
      <p:sp>
        <p:nvSpPr>
          <p:cNvPr id="47" name="文本框 2">
            <a:extLst>
              <a:ext uri="{FF2B5EF4-FFF2-40B4-BE49-F238E27FC236}">
                <a16:creationId xmlns:a16="http://schemas.microsoft.com/office/drawing/2014/main" id="{1C2337AA-10E0-4F02-9735-D96430265E8E}"/>
              </a:ext>
            </a:extLst>
          </p:cNvPr>
          <p:cNvSpPr txBox="1"/>
          <p:nvPr/>
        </p:nvSpPr>
        <p:spPr>
          <a:xfrm>
            <a:off x="7752184" y="1124744"/>
            <a:ext cx="986438" cy="292388"/>
          </a:xfrm>
          <a:prstGeom prst="rect">
            <a:avLst/>
          </a:prstGeom>
          <a:noFill/>
        </p:spPr>
        <p:txBody>
          <a:bodyPr wrap="square" rtlCol="0">
            <a:spAutoFit/>
          </a:bodyPr>
          <a:lstStyle/>
          <a:p>
            <a:pPr algn="just">
              <a:lnSpc>
                <a:spcPct val="130000"/>
              </a:lnSpc>
            </a:pPr>
            <a:r>
              <a:rPr lang="zh-CN" altLang="en-US" sz="1000" dirty="0">
                <a:latin typeface="微软雅黑" pitchFamily="34" charset="-122"/>
                <a:ea typeface="微软雅黑" pitchFamily="34" charset="-122"/>
                <a:cs typeface="+mn-ea"/>
                <a:sym typeface="+mn-lt"/>
              </a:rPr>
              <a:t>上传程序包等</a:t>
            </a:r>
            <a:endParaRPr lang="en-US" altLang="zh-CN" sz="1000" dirty="0">
              <a:latin typeface="微软雅黑" pitchFamily="34" charset="-122"/>
              <a:ea typeface="微软雅黑" pitchFamily="34" charset="-122"/>
              <a:cs typeface="+mn-ea"/>
              <a:sym typeface="+mn-lt"/>
            </a:endParaRPr>
          </a:p>
        </p:txBody>
      </p:sp>
      <p:sp>
        <p:nvSpPr>
          <p:cNvPr id="48" name="文本框 2">
            <a:extLst>
              <a:ext uri="{FF2B5EF4-FFF2-40B4-BE49-F238E27FC236}">
                <a16:creationId xmlns:a16="http://schemas.microsoft.com/office/drawing/2014/main" id="{1C2337AA-10E0-4F02-9735-D96430265E8E}"/>
              </a:ext>
            </a:extLst>
          </p:cNvPr>
          <p:cNvSpPr txBox="1"/>
          <p:nvPr/>
        </p:nvSpPr>
        <p:spPr>
          <a:xfrm>
            <a:off x="8832304" y="620688"/>
            <a:ext cx="1800200" cy="292388"/>
          </a:xfrm>
          <a:prstGeom prst="rect">
            <a:avLst/>
          </a:prstGeom>
          <a:noFill/>
        </p:spPr>
        <p:txBody>
          <a:bodyPr wrap="square" rtlCol="0">
            <a:spAutoFit/>
          </a:bodyPr>
          <a:lstStyle/>
          <a:p>
            <a:pPr algn="just">
              <a:lnSpc>
                <a:spcPct val="130000"/>
              </a:lnSpc>
            </a:pPr>
            <a:r>
              <a:rPr lang="zh-CN" altLang="en-US" sz="1000" dirty="0">
                <a:latin typeface="微软雅黑" pitchFamily="34" charset="-122"/>
                <a:ea typeface="微软雅黑" pitchFamily="34" charset="-122"/>
                <a:cs typeface="+mn-ea"/>
                <a:sym typeface="+mn-lt"/>
              </a:rPr>
              <a:t>应用部署</a:t>
            </a:r>
            <a:r>
              <a:rPr lang="en-US" altLang="zh-CN" sz="1000" dirty="0">
                <a:latin typeface="微软雅黑" pitchFamily="34" charset="-122"/>
                <a:ea typeface="微软雅黑" pitchFamily="34" charset="-122"/>
                <a:cs typeface="+mn-ea"/>
                <a:sym typeface="+mn-lt"/>
              </a:rPr>
              <a:t>/</a:t>
            </a:r>
            <a:r>
              <a:rPr lang="zh-CN" altLang="en-US" sz="1000" dirty="0">
                <a:latin typeface="微软雅黑" pitchFamily="34" charset="-122"/>
                <a:ea typeface="微软雅黑" pitchFamily="34" charset="-122"/>
                <a:cs typeface="+mn-ea"/>
                <a:sym typeface="+mn-lt"/>
              </a:rPr>
              <a:t>启动</a:t>
            </a:r>
            <a:r>
              <a:rPr lang="en-US" altLang="zh-CN" sz="1000" dirty="0">
                <a:latin typeface="微软雅黑" pitchFamily="34" charset="-122"/>
                <a:ea typeface="微软雅黑" pitchFamily="34" charset="-122"/>
                <a:cs typeface="+mn-ea"/>
                <a:sym typeface="+mn-lt"/>
              </a:rPr>
              <a:t>/</a:t>
            </a:r>
            <a:r>
              <a:rPr lang="zh-CN" altLang="en-US" sz="1000" dirty="0">
                <a:latin typeface="微软雅黑" pitchFamily="34" charset="-122"/>
                <a:ea typeface="微软雅黑" pitchFamily="34" charset="-122"/>
                <a:cs typeface="+mn-ea"/>
                <a:sym typeface="+mn-lt"/>
              </a:rPr>
              <a:t>停止</a:t>
            </a:r>
            <a:r>
              <a:rPr lang="en-US" altLang="zh-CN" sz="1000" dirty="0">
                <a:latin typeface="微软雅黑" pitchFamily="34" charset="-122"/>
                <a:ea typeface="微软雅黑" pitchFamily="34" charset="-122"/>
                <a:cs typeface="+mn-ea"/>
                <a:sym typeface="+mn-lt"/>
              </a:rPr>
              <a:t>/</a:t>
            </a:r>
            <a:r>
              <a:rPr lang="zh-CN" altLang="en-US" sz="1000" dirty="0">
                <a:latin typeface="微软雅黑" pitchFamily="34" charset="-122"/>
                <a:ea typeface="微软雅黑" pitchFamily="34" charset="-122"/>
                <a:cs typeface="+mn-ea"/>
                <a:sym typeface="+mn-lt"/>
              </a:rPr>
              <a:t>下线等</a:t>
            </a:r>
            <a:endParaRPr lang="en-US" altLang="zh-CN" sz="1000" dirty="0">
              <a:latin typeface="微软雅黑" pitchFamily="34" charset="-122"/>
              <a:ea typeface="微软雅黑" pitchFamily="34" charset="-122"/>
              <a:cs typeface="+mn-ea"/>
              <a:sym typeface="+mn-lt"/>
            </a:endParaRPr>
          </a:p>
        </p:txBody>
      </p:sp>
    </p:spTree>
    <p:extLst>
      <p:ext uri="{BB962C8B-B14F-4D97-AF65-F5344CB8AC3E}">
        <p14:creationId xmlns:p14="http://schemas.microsoft.com/office/powerpoint/2010/main" val="3241024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虚拟机应用平台</a:t>
            </a:r>
            <a:r>
              <a:rPr lang="en-US" altLang="zh-CN" sz="3200" dirty="0"/>
              <a:t> – </a:t>
            </a:r>
            <a:r>
              <a:rPr lang="zh-CN" altLang="en-US" sz="3200" dirty="0"/>
              <a:t>包上传流程</a:t>
            </a:r>
            <a:endParaRPr lang="en-US" sz="3200" dirty="0"/>
          </a:p>
        </p:txBody>
      </p:sp>
      <p:sp>
        <p:nvSpPr>
          <p:cNvPr id="31" name="文本框 2">
            <a:extLst>
              <a:ext uri="{FF2B5EF4-FFF2-40B4-BE49-F238E27FC236}">
                <a16:creationId xmlns:a16="http://schemas.microsoft.com/office/drawing/2014/main" id="{1C2337AA-10E0-4F02-9735-D96430265E8E}"/>
              </a:ext>
            </a:extLst>
          </p:cNvPr>
          <p:cNvSpPr txBox="1"/>
          <p:nvPr/>
        </p:nvSpPr>
        <p:spPr>
          <a:xfrm>
            <a:off x="407368" y="1061890"/>
            <a:ext cx="11305256" cy="701346"/>
          </a:xfrm>
          <a:prstGeom prst="rect">
            <a:avLst/>
          </a:prstGeom>
          <a:noFill/>
        </p:spPr>
        <p:txBody>
          <a:bodyPr wrap="square" rtlCol="0">
            <a:spAutoFit/>
          </a:bodyPr>
          <a:lstStyle/>
          <a:p>
            <a:pPr algn="just">
              <a:lnSpc>
                <a:spcPct val="130000"/>
              </a:lnSpc>
            </a:pPr>
            <a:r>
              <a:rPr lang="en-US" altLang="zh-CN" sz="1600" dirty="0">
                <a:latin typeface="微软雅黑" pitchFamily="34" charset="-122"/>
                <a:ea typeface="微软雅黑" pitchFamily="34" charset="-122"/>
                <a:cs typeface="+mn-ea"/>
                <a:sym typeface="+mn-lt"/>
              </a:rPr>
              <a:t>TSF</a:t>
            </a:r>
            <a:r>
              <a:rPr lang="zh-CN" altLang="en-US" sz="1600" dirty="0">
                <a:latin typeface="微软雅黑" pitchFamily="34" charset="-122"/>
                <a:ea typeface="微软雅黑" pitchFamily="34" charset="-122"/>
                <a:cs typeface="+mn-ea"/>
                <a:sym typeface="+mn-lt"/>
              </a:rPr>
              <a:t>除了支持从控制台上传外，还提供客户端上传工具。下图以从控制台上传为例简要说明包上传流程</a:t>
            </a:r>
            <a:endParaRPr lang="en-US" altLang="zh-CN" sz="1600" dirty="0">
              <a:latin typeface="微软雅黑" pitchFamily="34" charset="-122"/>
              <a:ea typeface="微软雅黑" pitchFamily="34" charset="-122"/>
              <a:cs typeface="+mn-ea"/>
              <a:sym typeface="+mn-lt"/>
            </a:endParaRPr>
          </a:p>
          <a:p>
            <a:pPr algn="just">
              <a:lnSpc>
                <a:spcPct val="130000"/>
              </a:lnSpc>
            </a:pPr>
            <a:r>
              <a:rPr lang="zh-CN" altLang="en-US" sz="1600" dirty="0">
                <a:latin typeface="微软雅黑" pitchFamily="34" charset="-122"/>
                <a:ea typeface="微软雅黑" pitchFamily="34" charset="-122"/>
                <a:cs typeface="+mn-ea"/>
                <a:sym typeface="+mn-lt"/>
              </a:rPr>
              <a:t>用户执行上传操作，不论成功还是失败，在控制台上都可以查询到包记录。对于上传失败的包，可以立即执行删除操作</a:t>
            </a:r>
            <a:endParaRPr lang="en-US" altLang="zh-CN" sz="1600" dirty="0">
              <a:latin typeface="微软雅黑" pitchFamily="34" charset="-122"/>
              <a:ea typeface="微软雅黑" pitchFamily="34" charset="-122"/>
              <a:cs typeface="+mn-ea"/>
              <a:sym typeface="+mn-lt"/>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448" y="1916832"/>
            <a:ext cx="9481104" cy="4280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445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448" y="1844824"/>
            <a:ext cx="9481104" cy="4388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虚拟机应用平台</a:t>
            </a:r>
            <a:r>
              <a:rPr lang="en-US" altLang="zh-CN" sz="3200" dirty="0"/>
              <a:t> – </a:t>
            </a:r>
            <a:r>
              <a:rPr lang="zh-CN" altLang="en-US" sz="3200" dirty="0"/>
              <a:t>任务下发流程</a:t>
            </a:r>
            <a:endParaRPr lang="en-US" sz="3200" dirty="0"/>
          </a:p>
        </p:txBody>
      </p:sp>
      <p:sp>
        <p:nvSpPr>
          <p:cNvPr id="45" name="文本框 2">
            <a:extLst>
              <a:ext uri="{FF2B5EF4-FFF2-40B4-BE49-F238E27FC236}">
                <a16:creationId xmlns:a16="http://schemas.microsoft.com/office/drawing/2014/main" id="{1C2337AA-10E0-4F02-9735-D96430265E8E}"/>
              </a:ext>
            </a:extLst>
          </p:cNvPr>
          <p:cNvSpPr txBox="1"/>
          <p:nvPr/>
        </p:nvSpPr>
        <p:spPr>
          <a:xfrm>
            <a:off x="407368" y="1061890"/>
            <a:ext cx="11305256" cy="732508"/>
          </a:xfrm>
          <a:prstGeom prst="rect">
            <a:avLst/>
          </a:prstGeom>
          <a:noFill/>
        </p:spPr>
        <p:txBody>
          <a:bodyPr wrap="square" rtlCol="0">
            <a:spAutoFit/>
          </a:bodyPr>
          <a:lstStyle/>
          <a:p>
            <a:pPr algn="just">
              <a:lnSpc>
                <a:spcPct val="130000"/>
              </a:lnSpc>
            </a:pPr>
            <a:r>
              <a:rPr lang="zh-CN" altLang="en-US" sz="1600" dirty="0">
                <a:latin typeface="微软雅黑" pitchFamily="34" charset="-122"/>
                <a:ea typeface="微软雅黑" pitchFamily="34" charset="-122"/>
                <a:cs typeface="+mn-ea"/>
                <a:sym typeface="+mn-lt"/>
              </a:rPr>
              <a:t>所有涉及在应用机器上进行变更的操作，例如应用部署</a:t>
            </a:r>
            <a:r>
              <a:rPr lang="en-US" altLang="zh-CN" sz="1600" dirty="0">
                <a:latin typeface="微软雅黑" pitchFamily="34" charset="-122"/>
                <a:ea typeface="微软雅黑" pitchFamily="34" charset="-122"/>
                <a:cs typeface="+mn-ea"/>
                <a:sym typeface="+mn-lt"/>
              </a:rPr>
              <a:t>/</a:t>
            </a:r>
            <a:r>
              <a:rPr lang="zh-CN" altLang="en-US" sz="1600" dirty="0">
                <a:latin typeface="微软雅黑" pitchFamily="34" charset="-122"/>
                <a:ea typeface="微软雅黑" pitchFamily="34" charset="-122"/>
                <a:cs typeface="+mn-ea"/>
                <a:sym typeface="+mn-lt"/>
              </a:rPr>
              <a:t>启动</a:t>
            </a:r>
            <a:r>
              <a:rPr lang="en-US" altLang="zh-CN" sz="1600" dirty="0">
                <a:latin typeface="微软雅黑" pitchFamily="34" charset="-122"/>
                <a:ea typeface="微软雅黑" pitchFamily="34" charset="-122"/>
                <a:cs typeface="+mn-ea"/>
                <a:sym typeface="+mn-lt"/>
              </a:rPr>
              <a:t>/</a:t>
            </a:r>
            <a:r>
              <a:rPr lang="zh-CN" altLang="en-US" sz="1600" dirty="0">
                <a:latin typeface="微软雅黑" pitchFamily="34" charset="-122"/>
                <a:ea typeface="微软雅黑" pitchFamily="34" charset="-122"/>
                <a:cs typeface="+mn-ea"/>
                <a:sym typeface="+mn-lt"/>
              </a:rPr>
              <a:t>停止</a:t>
            </a:r>
            <a:r>
              <a:rPr lang="en-US" altLang="zh-CN" sz="1600" dirty="0">
                <a:latin typeface="微软雅黑" pitchFamily="34" charset="-122"/>
                <a:ea typeface="微软雅黑" pitchFamily="34" charset="-122"/>
                <a:cs typeface="+mn-ea"/>
                <a:sym typeface="+mn-lt"/>
              </a:rPr>
              <a:t>/</a:t>
            </a:r>
            <a:r>
              <a:rPr lang="zh-CN" altLang="en-US" sz="1600" dirty="0">
                <a:latin typeface="微软雅黑" pitchFamily="34" charset="-122"/>
                <a:ea typeface="微软雅黑" pitchFamily="34" charset="-122"/>
                <a:cs typeface="+mn-ea"/>
                <a:sym typeface="+mn-lt"/>
              </a:rPr>
              <a:t>下线，任务下发流程如下图所示</a:t>
            </a:r>
            <a:endParaRPr lang="en-US" altLang="zh-CN" sz="1600" dirty="0">
              <a:latin typeface="微软雅黑" pitchFamily="34" charset="-122"/>
              <a:ea typeface="微软雅黑" pitchFamily="34" charset="-122"/>
              <a:cs typeface="+mn-ea"/>
              <a:sym typeface="+mn-lt"/>
            </a:endParaRPr>
          </a:p>
          <a:p>
            <a:pPr algn="just">
              <a:lnSpc>
                <a:spcPct val="130000"/>
              </a:lnSpc>
            </a:pPr>
            <a:r>
              <a:rPr lang="zh-CN" altLang="en-US" sz="1600" dirty="0">
                <a:latin typeface="微软雅黑" pitchFamily="34" charset="-122"/>
                <a:ea typeface="微软雅黑" pitchFamily="34" charset="-122"/>
                <a:cs typeface="+mn-ea"/>
                <a:sym typeface="+mn-lt"/>
              </a:rPr>
              <a:t>所有任务都是异步执行，用户在</a:t>
            </a:r>
            <a:r>
              <a:rPr lang="en-US" altLang="zh-CN" sz="1600" dirty="0">
                <a:latin typeface="微软雅黑" pitchFamily="34" charset="-122"/>
                <a:ea typeface="微软雅黑" pitchFamily="34" charset="-122"/>
                <a:cs typeface="+mn-ea"/>
                <a:sym typeface="+mn-lt"/>
              </a:rPr>
              <a:t>TSF</a:t>
            </a:r>
            <a:r>
              <a:rPr lang="zh-CN" altLang="en-US" sz="1600" dirty="0">
                <a:latin typeface="微软雅黑" pitchFamily="34" charset="-122"/>
                <a:ea typeface="微软雅黑" pitchFamily="34" charset="-122"/>
                <a:cs typeface="+mn-ea"/>
                <a:sym typeface="+mn-lt"/>
              </a:rPr>
              <a:t>控制台执行操作后，可以根据返回的任务</a:t>
            </a:r>
            <a:r>
              <a:rPr lang="en-US" altLang="zh-CN" sz="1600" dirty="0">
                <a:latin typeface="微软雅黑" pitchFamily="34" charset="-122"/>
                <a:ea typeface="微软雅黑" pitchFamily="34" charset="-122"/>
                <a:cs typeface="+mn-ea"/>
                <a:sym typeface="+mn-lt"/>
              </a:rPr>
              <a:t>ID</a:t>
            </a:r>
            <a:r>
              <a:rPr lang="zh-CN" altLang="en-US" sz="1600" dirty="0">
                <a:latin typeface="微软雅黑" pitchFamily="34" charset="-122"/>
                <a:ea typeface="微软雅黑" pitchFamily="34" charset="-122"/>
                <a:cs typeface="+mn-ea"/>
                <a:sym typeface="+mn-lt"/>
              </a:rPr>
              <a:t>查询执行结果</a:t>
            </a:r>
            <a:endParaRPr lang="en-US" altLang="zh-CN" sz="1600" dirty="0">
              <a:latin typeface="微软雅黑" pitchFamily="34" charset="-122"/>
              <a:ea typeface="微软雅黑" pitchFamily="34" charset="-122"/>
              <a:cs typeface="+mn-ea"/>
              <a:sym typeface="+mn-lt"/>
            </a:endParaRPr>
          </a:p>
        </p:txBody>
      </p:sp>
    </p:spTree>
    <p:extLst>
      <p:ext uri="{BB962C8B-B14F-4D97-AF65-F5344CB8AC3E}">
        <p14:creationId xmlns:p14="http://schemas.microsoft.com/office/powerpoint/2010/main" val="28221028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虚拟机应用平台</a:t>
            </a:r>
            <a:r>
              <a:rPr lang="en-US" altLang="zh-CN" sz="3200" dirty="0"/>
              <a:t> – </a:t>
            </a:r>
            <a:r>
              <a:rPr lang="zh-CN" altLang="en-US" sz="3200" dirty="0"/>
              <a:t>任务执行方式</a:t>
            </a:r>
            <a:endParaRPr lang="en-US" sz="3200" dirty="0"/>
          </a:p>
        </p:txBody>
      </p:sp>
      <p:sp>
        <p:nvSpPr>
          <p:cNvPr id="45" name="文本框 2">
            <a:extLst>
              <a:ext uri="{FF2B5EF4-FFF2-40B4-BE49-F238E27FC236}">
                <a16:creationId xmlns:a16="http://schemas.microsoft.com/office/drawing/2014/main" id="{1C2337AA-10E0-4F02-9735-D96430265E8E}"/>
              </a:ext>
            </a:extLst>
          </p:cNvPr>
          <p:cNvSpPr txBox="1"/>
          <p:nvPr/>
        </p:nvSpPr>
        <p:spPr>
          <a:xfrm>
            <a:off x="407368" y="1061890"/>
            <a:ext cx="11305256" cy="2332946"/>
          </a:xfrm>
          <a:prstGeom prst="rect">
            <a:avLst/>
          </a:prstGeom>
          <a:noFill/>
        </p:spPr>
        <p:txBody>
          <a:bodyPr wrap="square" rtlCol="0">
            <a:spAutoFit/>
          </a:bodyPr>
          <a:lstStyle/>
          <a:p>
            <a:pPr algn="just">
              <a:lnSpc>
                <a:spcPct val="130000"/>
              </a:lnSpc>
            </a:pPr>
            <a:r>
              <a:rPr lang="en-US" altLang="zh-CN" sz="1600" b="1" dirty="0">
                <a:latin typeface="微软雅黑" pitchFamily="34" charset="-122"/>
                <a:ea typeface="微软雅黑" pitchFamily="34" charset="-122"/>
                <a:cs typeface="+mn-ea"/>
                <a:sym typeface="+mn-lt"/>
              </a:rPr>
              <a:t>1</a:t>
            </a:r>
            <a:r>
              <a:rPr lang="zh-CN" altLang="en-US" sz="1600" b="1" dirty="0">
                <a:latin typeface="微软雅黑" pitchFamily="34" charset="-122"/>
                <a:ea typeface="微软雅黑" pitchFamily="34" charset="-122"/>
                <a:cs typeface="+mn-ea"/>
                <a:sym typeface="+mn-lt"/>
              </a:rPr>
              <a:t>）应用部署</a:t>
            </a:r>
            <a:endParaRPr lang="en-US" altLang="zh-CN" sz="1600" b="1" dirty="0">
              <a:latin typeface="微软雅黑" pitchFamily="34" charset="-122"/>
              <a:ea typeface="微软雅黑" pitchFamily="34" charset="-122"/>
              <a:cs typeface="+mn-ea"/>
              <a:sym typeface="+mn-lt"/>
            </a:endParaRPr>
          </a:p>
          <a:p>
            <a:pPr algn="just">
              <a:lnSpc>
                <a:spcPct val="130000"/>
              </a:lnSpc>
            </a:pPr>
            <a:r>
              <a:rPr lang="zh-CN" altLang="en-US" sz="1600" dirty="0">
                <a:latin typeface="微软雅黑" pitchFamily="34" charset="-122"/>
                <a:ea typeface="微软雅黑" pitchFamily="34" charset="-122"/>
                <a:cs typeface="+mn-ea"/>
                <a:sym typeface="+mn-lt"/>
              </a:rPr>
              <a:t>先从仓库拉取应用程序包以及相关依赖包，例如：</a:t>
            </a:r>
            <a:r>
              <a:rPr lang="en-US" altLang="zh-CN" sz="1600" dirty="0" err="1">
                <a:latin typeface="微软雅黑" pitchFamily="34" charset="-122"/>
                <a:ea typeface="微软雅黑" pitchFamily="34" charset="-122"/>
                <a:cs typeface="+mn-ea"/>
                <a:sym typeface="+mn-lt"/>
              </a:rPr>
              <a:t>fatjar</a:t>
            </a:r>
            <a:r>
              <a:rPr lang="zh-CN" altLang="en-US" sz="1600" dirty="0">
                <a:latin typeface="微软雅黑" pitchFamily="34" charset="-122"/>
                <a:ea typeface="微软雅黑" pitchFamily="34" charset="-122"/>
                <a:cs typeface="+mn-ea"/>
                <a:sym typeface="+mn-lt"/>
              </a:rPr>
              <a:t>依赖</a:t>
            </a:r>
            <a:r>
              <a:rPr lang="en-US" altLang="zh-CN" sz="1600" dirty="0" err="1">
                <a:latin typeface="微软雅黑" pitchFamily="34" charset="-122"/>
                <a:ea typeface="微软雅黑" pitchFamily="34" charset="-122"/>
                <a:cs typeface="+mn-ea"/>
                <a:sym typeface="+mn-lt"/>
              </a:rPr>
              <a:t>jre</a:t>
            </a:r>
            <a:r>
              <a:rPr lang="zh-CN" altLang="en-US" sz="1600" dirty="0">
                <a:latin typeface="微软雅黑" pitchFamily="34" charset="-122"/>
                <a:ea typeface="微软雅黑" pitchFamily="34" charset="-122"/>
                <a:cs typeface="+mn-ea"/>
                <a:sym typeface="+mn-lt"/>
              </a:rPr>
              <a:t>，</a:t>
            </a:r>
            <a:r>
              <a:rPr lang="en-US" altLang="zh-CN" sz="1600" dirty="0">
                <a:latin typeface="微软雅黑" pitchFamily="34" charset="-122"/>
                <a:ea typeface="微软雅黑" pitchFamily="34" charset="-122"/>
                <a:cs typeface="+mn-ea"/>
                <a:sym typeface="+mn-lt"/>
              </a:rPr>
              <a:t>war</a:t>
            </a:r>
            <a:r>
              <a:rPr lang="zh-CN" altLang="en-US" sz="1600" dirty="0">
                <a:latin typeface="微软雅黑" pitchFamily="34" charset="-122"/>
                <a:ea typeface="微软雅黑" pitchFamily="34" charset="-122"/>
                <a:cs typeface="+mn-ea"/>
                <a:sym typeface="+mn-lt"/>
              </a:rPr>
              <a:t>依赖</a:t>
            </a:r>
            <a:r>
              <a:rPr lang="en-US" altLang="zh-CN" sz="1600" dirty="0" err="1">
                <a:latin typeface="微软雅黑" pitchFamily="34" charset="-122"/>
                <a:ea typeface="微软雅黑" pitchFamily="34" charset="-122"/>
                <a:cs typeface="+mn-ea"/>
                <a:sym typeface="+mn-lt"/>
              </a:rPr>
              <a:t>jre</a:t>
            </a:r>
            <a:r>
              <a:rPr lang="zh-CN" altLang="en-US" sz="1600" dirty="0">
                <a:latin typeface="微软雅黑" pitchFamily="34" charset="-122"/>
                <a:ea typeface="微软雅黑" pitchFamily="34" charset="-122"/>
                <a:cs typeface="+mn-ea"/>
                <a:sym typeface="+mn-lt"/>
              </a:rPr>
              <a:t>和</a:t>
            </a:r>
            <a:r>
              <a:rPr lang="en-US" altLang="zh-CN" sz="1600" dirty="0">
                <a:latin typeface="微软雅黑" pitchFamily="34" charset="-122"/>
                <a:ea typeface="微软雅黑" pitchFamily="34" charset="-122"/>
                <a:cs typeface="+mn-ea"/>
                <a:sym typeface="+mn-lt"/>
              </a:rPr>
              <a:t>tomcat</a:t>
            </a:r>
            <a:r>
              <a:rPr lang="zh-CN" altLang="en-US" sz="1600" dirty="0">
                <a:latin typeface="微软雅黑" pitchFamily="34" charset="-122"/>
                <a:ea typeface="微软雅黑" pitchFamily="34" charset="-122"/>
                <a:cs typeface="+mn-ea"/>
                <a:sym typeface="+mn-lt"/>
              </a:rPr>
              <a:t>，再启动应用</a:t>
            </a:r>
            <a:endParaRPr lang="en-US" altLang="zh-CN" sz="1600" dirty="0">
              <a:latin typeface="微软雅黑" pitchFamily="34" charset="-122"/>
              <a:ea typeface="微软雅黑" pitchFamily="34" charset="-122"/>
              <a:cs typeface="+mn-ea"/>
              <a:sym typeface="+mn-lt"/>
            </a:endParaRPr>
          </a:p>
          <a:p>
            <a:pPr algn="just">
              <a:lnSpc>
                <a:spcPct val="130000"/>
              </a:lnSpc>
            </a:pPr>
            <a:r>
              <a:rPr lang="zh-CN" altLang="en-US" sz="1600" dirty="0">
                <a:latin typeface="微软雅黑" pitchFamily="34" charset="-122"/>
                <a:ea typeface="微软雅黑" pitchFamily="34" charset="-122"/>
                <a:cs typeface="+mn-ea"/>
                <a:sym typeface="+mn-lt"/>
              </a:rPr>
              <a:t>对于非</a:t>
            </a:r>
            <a:r>
              <a:rPr lang="en-US" altLang="zh-CN" sz="1600" dirty="0">
                <a:latin typeface="微软雅黑" pitchFamily="34" charset="-122"/>
                <a:ea typeface="微软雅黑" pitchFamily="34" charset="-122"/>
                <a:cs typeface="+mn-ea"/>
                <a:sym typeface="+mn-lt"/>
              </a:rPr>
              <a:t>Spring Cloud</a:t>
            </a:r>
            <a:r>
              <a:rPr lang="zh-CN" altLang="en-US" sz="1600" dirty="0">
                <a:latin typeface="微软雅黑" pitchFamily="34" charset="-122"/>
                <a:ea typeface="微软雅黑" pitchFamily="34" charset="-122"/>
                <a:cs typeface="+mn-ea"/>
                <a:sym typeface="+mn-lt"/>
              </a:rPr>
              <a:t>应用，依赖</a:t>
            </a:r>
            <a:r>
              <a:rPr lang="en-US" altLang="zh-CN" sz="1600" dirty="0" err="1">
                <a:latin typeface="微软雅黑" pitchFamily="34" charset="-122"/>
                <a:ea typeface="微软雅黑" pitchFamily="34" charset="-122"/>
                <a:cs typeface="+mn-ea"/>
                <a:sym typeface="+mn-lt"/>
              </a:rPr>
              <a:t>ServiceMesh</a:t>
            </a:r>
            <a:r>
              <a:rPr lang="zh-CN" altLang="en-US" sz="1600" dirty="0">
                <a:latin typeface="微软雅黑" pitchFamily="34" charset="-122"/>
                <a:ea typeface="微软雅黑" pitchFamily="34" charset="-122"/>
                <a:cs typeface="+mn-ea"/>
                <a:sym typeface="+mn-lt"/>
              </a:rPr>
              <a:t>实现服务治理功能，默认部署</a:t>
            </a:r>
            <a:r>
              <a:rPr lang="en-US" altLang="zh-CN" sz="1600" dirty="0" err="1">
                <a:latin typeface="微软雅黑" pitchFamily="34" charset="-122"/>
                <a:ea typeface="微软雅黑" pitchFamily="34" charset="-122"/>
                <a:cs typeface="+mn-ea"/>
                <a:sym typeface="+mn-lt"/>
              </a:rPr>
              <a:t>tsf</a:t>
            </a:r>
            <a:r>
              <a:rPr lang="en-US" altLang="zh-CN" sz="1600" dirty="0">
                <a:latin typeface="微软雅黑" pitchFamily="34" charset="-122"/>
                <a:ea typeface="微软雅黑" pitchFamily="34" charset="-122"/>
                <a:cs typeface="+mn-ea"/>
                <a:sym typeface="+mn-lt"/>
              </a:rPr>
              <a:t>-mesh-envoy</a:t>
            </a:r>
          </a:p>
          <a:p>
            <a:pPr algn="just">
              <a:lnSpc>
                <a:spcPct val="130000"/>
              </a:lnSpc>
              <a:spcBef>
                <a:spcPts val="0"/>
              </a:spcBef>
            </a:pPr>
            <a:r>
              <a:rPr lang="en-US" altLang="zh-CN" sz="1600" b="1" dirty="0">
                <a:latin typeface="微软雅黑" pitchFamily="34" charset="-122"/>
                <a:ea typeface="微软雅黑" pitchFamily="34" charset="-122"/>
                <a:cs typeface="+mn-ea"/>
                <a:sym typeface="+mn-lt"/>
              </a:rPr>
              <a:t>2</a:t>
            </a:r>
            <a:r>
              <a:rPr lang="zh-CN" altLang="en-US" sz="1600" b="1" dirty="0">
                <a:latin typeface="微软雅黑" pitchFamily="34" charset="-122"/>
                <a:ea typeface="微软雅黑" pitchFamily="34" charset="-122"/>
                <a:cs typeface="+mn-ea"/>
                <a:sym typeface="+mn-lt"/>
              </a:rPr>
              <a:t>）应用下线</a:t>
            </a:r>
            <a:endParaRPr lang="en-US" altLang="zh-CN" sz="1600" b="1" dirty="0">
              <a:latin typeface="微软雅黑" pitchFamily="34" charset="-122"/>
              <a:ea typeface="微软雅黑" pitchFamily="34" charset="-122"/>
              <a:cs typeface="+mn-ea"/>
              <a:sym typeface="+mn-lt"/>
            </a:endParaRPr>
          </a:p>
          <a:p>
            <a:pPr algn="just">
              <a:lnSpc>
                <a:spcPct val="130000"/>
              </a:lnSpc>
              <a:spcBef>
                <a:spcPts val="0"/>
              </a:spcBef>
            </a:pPr>
            <a:r>
              <a:rPr lang="zh-CN" altLang="en-US" sz="1600" dirty="0">
                <a:latin typeface="微软雅黑" pitchFamily="34" charset="-122"/>
                <a:ea typeface="微软雅黑" pitchFamily="34" charset="-122"/>
                <a:cs typeface="+mn-ea"/>
                <a:sym typeface="+mn-lt"/>
              </a:rPr>
              <a:t>先停止应用，再删除应用程序包以及相关依赖包</a:t>
            </a:r>
            <a:endParaRPr lang="en-US" altLang="zh-CN" sz="1600" dirty="0">
              <a:latin typeface="微软雅黑" pitchFamily="34" charset="-122"/>
              <a:ea typeface="微软雅黑" pitchFamily="34" charset="-122"/>
              <a:cs typeface="+mn-ea"/>
              <a:sym typeface="+mn-lt"/>
            </a:endParaRPr>
          </a:p>
          <a:p>
            <a:pPr algn="just">
              <a:lnSpc>
                <a:spcPct val="130000"/>
              </a:lnSpc>
              <a:spcBef>
                <a:spcPts val="0"/>
              </a:spcBef>
            </a:pPr>
            <a:r>
              <a:rPr lang="en-US" altLang="zh-CN" sz="1600" b="1" dirty="0">
                <a:latin typeface="微软雅黑" pitchFamily="34" charset="-122"/>
                <a:ea typeface="微软雅黑" pitchFamily="34" charset="-122"/>
                <a:cs typeface="+mn-ea"/>
                <a:sym typeface="+mn-lt"/>
              </a:rPr>
              <a:t>3</a:t>
            </a:r>
            <a:r>
              <a:rPr lang="zh-CN" altLang="en-US" sz="1600" b="1" dirty="0">
                <a:latin typeface="微软雅黑" pitchFamily="34" charset="-122"/>
                <a:ea typeface="微软雅黑" pitchFamily="34" charset="-122"/>
                <a:cs typeface="+mn-ea"/>
                <a:sym typeface="+mn-lt"/>
              </a:rPr>
              <a:t>）应用监控</a:t>
            </a:r>
            <a:endParaRPr lang="en-US" altLang="zh-CN" sz="1600" b="1" dirty="0">
              <a:latin typeface="微软雅黑" pitchFamily="34" charset="-122"/>
              <a:ea typeface="微软雅黑" pitchFamily="34" charset="-122"/>
              <a:cs typeface="+mn-ea"/>
              <a:sym typeface="+mn-lt"/>
            </a:endParaRPr>
          </a:p>
          <a:p>
            <a:pPr algn="just">
              <a:lnSpc>
                <a:spcPct val="130000"/>
              </a:lnSpc>
              <a:spcBef>
                <a:spcPts val="0"/>
              </a:spcBef>
            </a:pPr>
            <a:r>
              <a:rPr lang="zh-CN" altLang="en-US" sz="1600" dirty="0">
                <a:latin typeface="微软雅黑" pitchFamily="34" charset="-122"/>
                <a:ea typeface="微软雅黑" pitchFamily="34" charset="-122"/>
                <a:cs typeface="+mn-ea"/>
                <a:sym typeface="+mn-lt"/>
              </a:rPr>
              <a:t>部署应用后，</a:t>
            </a:r>
            <a:r>
              <a:rPr lang="en-US" altLang="zh-CN" sz="1600" dirty="0" err="1">
                <a:latin typeface="微软雅黑" pitchFamily="34" charset="-122"/>
                <a:ea typeface="微软雅黑" pitchFamily="34" charset="-122"/>
                <a:cs typeface="+mn-ea"/>
                <a:sym typeface="+mn-lt"/>
              </a:rPr>
              <a:t>tsf</a:t>
            </a:r>
            <a:r>
              <a:rPr lang="en-US" altLang="zh-CN" sz="1600" dirty="0">
                <a:latin typeface="微软雅黑" pitchFamily="34" charset="-122"/>
                <a:ea typeface="微软雅黑" pitchFamily="34" charset="-122"/>
                <a:cs typeface="+mn-ea"/>
                <a:sym typeface="+mn-lt"/>
              </a:rPr>
              <a:t>-agent</a:t>
            </a:r>
            <a:r>
              <a:rPr lang="zh-CN" altLang="en-US" sz="1600" dirty="0">
                <a:latin typeface="微软雅黑" pitchFamily="34" charset="-122"/>
                <a:ea typeface="微软雅黑" pitchFamily="34" charset="-122"/>
                <a:cs typeface="+mn-ea"/>
                <a:sym typeface="+mn-lt"/>
              </a:rPr>
              <a:t>实时监控应用的运行状态。用户可以在</a:t>
            </a:r>
            <a:r>
              <a:rPr lang="en-US" altLang="zh-CN" sz="1600" dirty="0">
                <a:latin typeface="微软雅黑" pitchFamily="34" charset="-122"/>
                <a:ea typeface="微软雅黑" pitchFamily="34" charset="-122"/>
                <a:cs typeface="+mn-ea"/>
                <a:sym typeface="+mn-lt"/>
              </a:rPr>
              <a:t>TSF</a:t>
            </a:r>
            <a:r>
              <a:rPr lang="zh-CN" altLang="en-US" sz="1600" dirty="0">
                <a:latin typeface="微软雅黑" pitchFamily="34" charset="-122"/>
                <a:ea typeface="微软雅黑" pitchFamily="34" charset="-122"/>
                <a:cs typeface="+mn-ea"/>
                <a:sym typeface="+mn-lt"/>
              </a:rPr>
              <a:t>控制台上查看</a:t>
            </a:r>
            <a:endParaRPr lang="en-US" altLang="zh-CN" sz="1600" dirty="0">
              <a:latin typeface="微软雅黑" pitchFamily="34" charset="-122"/>
              <a:ea typeface="微软雅黑" pitchFamily="34" charset="-122"/>
              <a:cs typeface="+mn-ea"/>
              <a:sym typeface="+mn-lt"/>
            </a:endParaRPr>
          </a:p>
        </p:txBody>
      </p:sp>
      <p:graphicFrame>
        <p:nvGraphicFramePr>
          <p:cNvPr id="6" name="表格 5">
            <a:extLst>
              <a:ext uri="{FF2B5EF4-FFF2-40B4-BE49-F238E27FC236}">
                <a16:creationId xmlns:a16="http://schemas.microsoft.com/office/drawing/2014/main" id="{CD10351C-8AD0-4440-9DF8-6CD42732F650}"/>
              </a:ext>
            </a:extLst>
          </p:cNvPr>
          <p:cNvGraphicFramePr>
            <a:graphicFrameLocks noGrp="1"/>
          </p:cNvGraphicFramePr>
          <p:nvPr>
            <p:extLst>
              <p:ext uri="{D42A27DB-BD31-4B8C-83A1-F6EECF244321}">
                <p14:modId xmlns:p14="http://schemas.microsoft.com/office/powerpoint/2010/main" val="129270539"/>
              </p:ext>
            </p:extLst>
          </p:nvPr>
        </p:nvGraphicFramePr>
        <p:xfrm>
          <a:off x="504776" y="3940443"/>
          <a:ext cx="11161240" cy="2152853"/>
        </p:xfrm>
        <a:graphic>
          <a:graphicData uri="http://schemas.openxmlformats.org/drawingml/2006/table">
            <a:tbl>
              <a:tblPr/>
              <a:tblGrid>
                <a:gridCol w="1222867">
                  <a:extLst>
                    <a:ext uri="{9D8B030D-6E8A-4147-A177-3AD203B41FA5}">
                      <a16:colId xmlns:a16="http://schemas.microsoft.com/office/drawing/2014/main" val="2267686754"/>
                    </a:ext>
                  </a:extLst>
                </a:gridCol>
                <a:gridCol w="3133596">
                  <a:extLst>
                    <a:ext uri="{9D8B030D-6E8A-4147-A177-3AD203B41FA5}">
                      <a16:colId xmlns:a16="http://schemas.microsoft.com/office/drawing/2014/main" val="1352951610"/>
                    </a:ext>
                  </a:extLst>
                </a:gridCol>
                <a:gridCol w="3286454">
                  <a:extLst>
                    <a:ext uri="{9D8B030D-6E8A-4147-A177-3AD203B41FA5}">
                      <a16:colId xmlns:a16="http://schemas.microsoft.com/office/drawing/2014/main" val="20002"/>
                    </a:ext>
                  </a:extLst>
                </a:gridCol>
                <a:gridCol w="3518323">
                  <a:extLst>
                    <a:ext uri="{9D8B030D-6E8A-4147-A177-3AD203B41FA5}">
                      <a16:colId xmlns:a16="http://schemas.microsoft.com/office/drawing/2014/main" val="20003"/>
                    </a:ext>
                  </a:extLst>
                </a:gridCol>
              </a:tblGrid>
              <a:tr h="372488">
                <a:tc>
                  <a:txBody>
                    <a:bodyPr/>
                    <a:lstStyle/>
                    <a:p>
                      <a:pPr algn="ctr" fontAlgn="b"/>
                      <a:endParaRPr lang="zh-CN" altLang="en-US" sz="1400" b="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tc>
                  <a:txBody>
                    <a:bodyPr/>
                    <a:lstStyle/>
                    <a:p>
                      <a:pPr algn="ctr" fontAlgn="b"/>
                      <a:r>
                        <a:rPr lang="en-US" altLang="zh-CN" sz="1400" b="1" dirty="0" err="1">
                          <a:effectLst/>
                          <a:latin typeface="微软雅黑" pitchFamily="34" charset="-122"/>
                          <a:ea typeface="微软雅黑" pitchFamily="34" charset="-122"/>
                        </a:rPr>
                        <a:t>fatjar</a:t>
                      </a:r>
                      <a:endParaRPr lang="zh-CN" altLang="en-US" sz="1400" b="1"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tc>
                  <a:txBody>
                    <a:bodyPr/>
                    <a:lstStyle/>
                    <a:p>
                      <a:pPr algn="ctr" fontAlgn="b"/>
                      <a:r>
                        <a:rPr lang="en-US" altLang="zh-CN" sz="1400" b="1" dirty="0">
                          <a:effectLst/>
                          <a:latin typeface="微软雅黑" pitchFamily="34" charset="-122"/>
                          <a:ea typeface="微软雅黑" pitchFamily="34" charset="-122"/>
                        </a:rPr>
                        <a:t>war</a:t>
                      </a:r>
                      <a:endParaRPr lang="zh-CN" altLang="en-US" sz="1400" b="1"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tc>
                  <a:txBody>
                    <a:bodyPr/>
                    <a:lstStyle/>
                    <a:p>
                      <a:pPr algn="ctr" fontAlgn="b"/>
                      <a:r>
                        <a:rPr lang="en-US" altLang="zh-CN" sz="1400" b="1" dirty="0">
                          <a:effectLst/>
                          <a:latin typeface="微软雅黑" pitchFamily="34" charset="-122"/>
                          <a:ea typeface="微软雅黑" pitchFamily="34" charset="-122"/>
                        </a:rPr>
                        <a:t>tar.gz/zip</a:t>
                      </a:r>
                      <a:endParaRPr lang="zh-CN" altLang="en-US" sz="1400" b="1"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4141075953"/>
                  </a:ext>
                </a:extLst>
              </a:tr>
              <a:tr h="593455">
                <a:tc>
                  <a:txBody>
                    <a:bodyPr/>
                    <a:lstStyle/>
                    <a:p>
                      <a:pPr algn="ctr" fontAlgn="t"/>
                      <a:r>
                        <a:rPr lang="zh-CN" altLang="en-US" sz="1400" b="1" dirty="0">
                          <a:effectLst/>
                          <a:latin typeface="微软雅黑" pitchFamily="34" charset="-122"/>
                          <a:ea typeface="微软雅黑" pitchFamily="34" charset="-122"/>
                        </a:rPr>
                        <a:t>启动</a:t>
                      </a:r>
                      <a:endParaRPr lang="en-US" altLang="zh-CN" sz="1400" b="1"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ltLang="zh-CN" sz="1400" dirty="0">
                          <a:effectLst/>
                          <a:latin typeface="微软雅黑" pitchFamily="34" charset="-122"/>
                          <a:ea typeface="微软雅黑" pitchFamily="34" charset="-122"/>
                        </a:rPr>
                        <a:t>java</a:t>
                      </a:r>
                      <a:r>
                        <a:rPr lang="en-US" altLang="zh-CN" sz="1400" baseline="0" dirty="0">
                          <a:effectLst/>
                          <a:latin typeface="微软雅黑" pitchFamily="34" charset="-122"/>
                          <a:ea typeface="微软雅黑" pitchFamily="34" charset="-122"/>
                        </a:rPr>
                        <a:t> -jar </a:t>
                      </a:r>
                      <a:r>
                        <a:rPr lang="zh-CN" altLang="en-US" sz="1400" baseline="0" dirty="0">
                          <a:effectLst/>
                          <a:latin typeface="微软雅黑" pitchFamily="34" charset="-122"/>
                          <a:ea typeface="微软雅黑" pitchFamily="34" charset="-122"/>
                        </a:rPr>
                        <a:t>应用程序包</a:t>
                      </a:r>
                      <a:endParaRPr lang="zh-CN" altLang="en-US" sz="14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CN" altLang="en-US" sz="1400" dirty="0">
                          <a:effectLst/>
                          <a:latin typeface="微软雅黑" pitchFamily="34" charset="-122"/>
                          <a:ea typeface="微软雅黑" pitchFamily="34" charset="-122"/>
                        </a:rPr>
                        <a:t>将应用程序包部署到</a:t>
                      </a:r>
                      <a:r>
                        <a:rPr lang="en-US" altLang="zh-CN" sz="1400" dirty="0">
                          <a:effectLst/>
                          <a:latin typeface="微软雅黑" pitchFamily="34" charset="-122"/>
                          <a:ea typeface="微软雅黑" pitchFamily="34" charset="-122"/>
                        </a:rPr>
                        <a:t>tomcat</a:t>
                      </a:r>
                      <a:r>
                        <a:rPr lang="zh-CN" altLang="en-US" sz="1400" dirty="0">
                          <a:effectLst/>
                          <a:latin typeface="微软雅黑" pitchFamily="34" charset="-122"/>
                          <a:ea typeface="微软雅黑" pitchFamily="34" charset="-122"/>
                        </a:rPr>
                        <a:t>中，</a:t>
                      </a:r>
                      <a:endParaRPr lang="en-US" altLang="zh-CN" sz="1400" dirty="0">
                        <a:effectLst/>
                        <a:latin typeface="微软雅黑" pitchFamily="34" charset="-122"/>
                        <a:ea typeface="微软雅黑" pitchFamily="34" charset="-122"/>
                      </a:endParaRPr>
                    </a:p>
                    <a:p>
                      <a:pPr marL="0" marR="0" indent="0" algn="ctr" defTabSz="914400" rtl="0" eaLnBrk="1" fontAlgn="t" latinLnBrk="0" hangingPunct="1">
                        <a:lnSpc>
                          <a:spcPct val="100000"/>
                        </a:lnSpc>
                        <a:spcBef>
                          <a:spcPts val="0"/>
                        </a:spcBef>
                        <a:spcAft>
                          <a:spcPts val="0"/>
                        </a:spcAft>
                        <a:buClrTx/>
                        <a:buSzTx/>
                        <a:buFontTx/>
                        <a:buNone/>
                        <a:tabLst/>
                        <a:defRPr/>
                      </a:pPr>
                      <a:r>
                        <a:rPr lang="zh-CN" altLang="en-US" sz="1400" dirty="0">
                          <a:effectLst/>
                          <a:latin typeface="微软雅黑" pitchFamily="34" charset="-122"/>
                          <a:ea typeface="微软雅黑" pitchFamily="34" charset="-122"/>
                        </a:rPr>
                        <a:t>启动</a:t>
                      </a:r>
                      <a:r>
                        <a:rPr lang="en-US" altLang="zh-CN" sz="1400" dirty="0">
                          <a:effectLst/>
                          <a:latin typeface="微软雅黑" pitchFamily="34" charset="-122"/>
                          <a:ea typeface="微软雅黑" pitchFamily="34" charset="-122"/>
                        </a:rPr>
                        <a:t>tomcat</a:t>
                      </a:r>
                      <a:endParaRPr lang="zh-CN" altLang="en-US" sz="14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CN" altLang="en-US" sz="1400" dirty="0">
                          <a:effectLst/>
                          <a:latin typeface="微软雅黑" pitchFamily="34" charset="-122"/>
                          <a:ea typeface="微软雅黑" pitchFamily="34" charset="-122"/>
                        </a:rPr>
                        <a:t>要求压缩包内包含脚本</a:t>
                      </a:r>
                      <a:r>
                        <a:rPr lang="en-US" altLang="zh-CN" sz="1400" dirty="0">
                          <a:effectLst/>
                          <a:latin typeface="微软雅黑" pitchFamily="34" charset="-122"/>
                          <a:ea typeface="微软雅黑" pitchFamily="34" charset="-122"/>
                        </a:rPr>
                        <a:t>start.sh</a:t>
                      </a:r>
                      <a:r>
                        <a:rPr lang="zh-CN" altLang="en-US" sz="1400" dirty="0">
                          <a:effectLst/>
                          <a:latin typeface="微软雅黑" pitchFamily="34" charset="-122"/>
                          <a:ea typeface="微软雅黑" pitchFamily="34" charset="-122"/>
                        </a:rPr>
                        <a:t>，</a:t>
                      </a:r>
                      <a:endParaRPr lang="en-US" altLang="zh-CN" sz="1400" dirty="0">
                        <a:effectLst/>
                        <a:latin typeface="微软雅黑" pitchFamily="34" charset="-122"/>
                        <a:ea typeface="微软雅黑" pitchFamily="34" charset="-122"/>
                      </a:endParaRPr>
                    </a:p>
                    <a:p>
                      <a:pPr marL="0" marR="0" indent="0" algn="ctr" defTabSz="914400" rtl="0" eaLnBrk="1" fontAlgn="t" latinLnBrk="0" hangingPunct="1">
                        <a:lnSpc>
                          <a:spcPct val="100000"/>
                        </a:lnSpc>
                        <a:spcBef>
                          <a:spcPts val="0"/>
                        </a:spcBef>
                        <a:spcAft>
                          <a:spcPts val="0"/>
                        </a:spcAft>
                        <a:buClrTx/>
                        <a:buSzTx/>
                        <a:buFontTx/>
                        <a:buNone/>
                        <a:tabLst/>
                        <a:defRPr/>
                      </a:pPr>
                      <a:r>
                        <a:rPr lang="zh-CN" altLang="en-US" sz="1400" dirty="0">
                          <a:effectLst/>
                          <a:latin typeface="微软雅黑" pitchFamily="34" charset="-122"/>
                          <a:ea typeface="微软雅黑" pitchFamily="34" charset="-122"/>
                        </a:rPr>
                        <a:t>执行脚本</a:t>
                      </a:r>
                      <a:r>
                        <a:rPr lang="en-US" altLang="zh-CN" sz="1400" dirty="0">
                          <a:effectLst/>
                          <a:latin typeface="微软雅黑" pitchFamily="34" charset="-122"/>
                          <a:ea typeface="微软雅黑" pitchFamily="34" charset="-122"/>
                        </a:rPr>
                        <a:t>start.sh</a:t>
                      </a:r>
                      <a:endParaRPr lang="zh-CN" altLang="en-US" sz="14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19050"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98013406"/>
                  </a:ext>
                </a:extLst>
              </a:tr>
              <a:tr h="593455">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CN" altLang="en-US" sz="1400" b="1" dirty="0">
                          <a:effectLst/>
                          <a:latin typeface="微软雅黑" pitchFamily="34" charset="-122"/>
                          <a:ea typeface="微软雅黑" pitchFamily="34" charset="-122"/>
                        </a:rPr>
                        <a:t>停止</a:t>
                      </a:r>
                      <a:endParaRPr lang="en-US" altLang="zh-CN" sz="1400" b="1"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ltLang="zh-CN" sz="1400" baseline="0" dirty="0">
                          <a:effectLst/>
                          <a:latin typeface="微软雅黑" pitchFamily="34" charset="-122"/>
                          <a:ea typeface="微软雅黑" pitchFamily="34" charset="-122"/>
                        </a:rPr>
                        <a:t>kill </a:t>
                      </a:r>
                      <a:r>
                        <a:rPr lang="zh-CN" altLang="en-US" sz="1400" baseline="0" dirty="0">
                          <a:effectLst/>
                          <a:latin typeface="微软雅黑" pitchFamily="34" charset="-122"/>
                          <a:ea typeface="微软雅黑" pitchFamily="34" charset="-122"/>
                        </a:rPr>
                        <a:t>进程号</a:t>
                      </a:r>
                      <a:endParaRPr lang="zh-CN" altLang="en-US" sz="14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zh-CN" altLang="en-US" sz="1400" dirty="0">
                          <a:effectLst/>
                          <a:latin typeface="微软雅黑" pitchFamily="34" charset="-122"/>
                          <a:ea typeface="微软雅黑" pitchFamily="34" charset="-122"/>
                        </a:rPr>
                        <a:t>停止</a:t>
                      </a:r>
                      <a:r>
                        <a:rPr lang="en-US" altLang="zh-CN" sz="1400" dirty="0">
                          <a:effectLst/>
                          <a:latin typeface="微软雅黑" pitchFamily="34" charset="-122"/>
                          <a:ea typeface="微软雅黑" pitchFamily="34" charset="-122"/>
                        </a:rPr>
                        <a:t>tomcat</a:t>
                      </a:r>
                      <a:endParaRPr lang="zh-CN" altLang="en-US" sz="14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CN" altLang="en-US" sz="1400" dirty="0">
                          <a:effectLst/>
                          <a:latin typeface="微软雅黑" pitchFamily="34" charset="-122"/>
                          <a:ea typeface="微软雅黑" pitchFamily="34" charset="-122"/>
                        </a:rPr>
                        <a:t>要求压缩包内包含脚本</a:t>
                      </a:r>
                      <a:r>
                        <a:rPr lang="en-US" altLang="zh-CN" sz="1400" dirty="0">
                          <a:effectLst/>
                          <a:latin typeface="微软雅黑" pitchFamily="34" charset="-122"/>
                          <a:ea typeface="微软雅黑" pitchFamily="34" charset="-122"/>
                        </a:rPr>
                        <a:t>stop.sh</a:t>
                      </a:r>
                      <a:r>
                        <a:rPr lang="zh-CN" altLang="en-US" sz="1400" dirty="0">
                          <a:effectLst/>
                          <a:latin typeface="微软雅黑" pitchFamily="34" charset="-122"/>
                          <a:ea typeface="微软雅黑" pitchFamily="34" charset="-122"/>
                        </a:rPr>
                        <a:t>，</a:t>
                      </a:r>
                      <a:endParaRPr lang="en-US" altLang="zh-CN" sz="1400" dirty="0">
                        <a:effectLst/>
                        <a:latin typeface="微软雅黑" pitchFamily="34" charset="-122"/>
                        <a:ea typeface="微软雅黑" pitchFamily="34" charset="-122"/>
                      </a:endParaRPr>
                    </a:p>
                    <a:p>
                      <a:pPr marL="0" marR="0" indent="0" algn="ctr" defTabSz="914400" rtl="0" eaLnBrk="1" fontAlgn="t" latinLnBrk="0" hangingPunct="1">
                        <a:lnSpc>
                          <a:spcPct val="100000"/>
                        </a:lnSpc>
                        <a:spcBef>
                          <a:spcPts val="0"/>
                        </a:spcBef>
                        <a:spcAft>
                          <a:spcPts val="0"/>
                        </a:spcAft>
                        <a:buClrTx/>
                        <a:buSzTx/>
                        <a:buFontTx/>
                        <a:buNone/>
                        <a:tabLst/>
                        <a:defRPr/>
                      </a:pPr>
                      <a:r>
                        <a:rPr lang="zh-CN" altLang="en-US" sz="1400" dirty="0">
                          <a:effectLst/>
                          <a:latin typeface="微软雅黑" pitchFamily="34" charset="-122"/>
                          <a:ea typeface="微软雅黑" pitchFamily="34" charset="-122"/>
                        </a:rPr>
                        <a:t>执行脚本</a:t>
                      </a:r>
                      <a:r>
                        <a:rPr lang="en-US" altLang="zh-CN" sz="1400" dirty="0">
                          <a:effectLst/>
                          <a:latin typeface="微软雅黑" pitchFamily="34" charset="-122"/>
                          <a:ea typeface="微软雅黑" pitchFamily="34" charset="-122"/>
                        </a:rPr>
                        <a:t>stop.sh</a:t>
                      </a:r>
                      <a:endParaRPr lang="zh-CN" altLang="en-US" sz="14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8308183"/>
                  </a:ext>
                </a:extLst>
              </a:tr>
              <a:tr h="593455">
                <a:tc>
                  <a:txBody>
                    <a:bodyPr/>
                    <a:lstStyle/>
                    <a:p>
                      <a:pPr algn="ctr" fontAlgn="t"/>
                      <a:r>
                        <a:rPr lang="zh-CN" altLang="en-US" sz="1400" b="1" dirty="0">
                          <a:effectLst/>
                          <a:latin typeface="微软雅黑" pitchFamily="34" charset="-122"/>
                          <a:ea typeface="微软雅黑" pitchFamily="34" charset="-122"/>
                        </a:rPr>
                        <a:t>监控</a:t>
                      </a:r>
                      <a:endParaRPr lang="en-US" sz="1400" b="1"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altLang="zh-CN" sz="1400" dirty="0" err="1">
                          <a:effectLst/>
                          <a:latin typeface="微软雅黑" pitchFamily="34" charset="-122"/>
                          <a:ea typeface="微软雅黑" pitchFamily="34" charset="-122"/>
                        </a:rPr>
                        <a:t>ps</a:t>
                      </a:r>
                      <a:r>
                        <a:rPr lang="en-US" altLang="zh-CN" sz="1400" baseline="0" dirty="0">
                          <a:effectLst/>
                          <a:latin typeface="微软雅黑" pitchFamily="34" charset="-122"/>
                          <a:ea typeface="微软雅黑" pitchFamily="34" charset="-122"/>
                        </a:rPr>
                        <a:t> | </a:t>
                      </a:r>
                      <a:r>
                        <a:rPr lang="en-US" altLang="zh-CN" sz="1400" baseline="0" dirty="0" err="1">
                          <a:effectLst/>
                          <a:latin typeface="微软雅黑" pitchFamily="34" charset="-122"/>
                          <a:ea typeface="微软雅黑" pitchFamily="34" charset="-122"/>
                        </a:rPr>
                        <a:t>grep</a:t>
                      </a:r>
                      <a:r>
                        <a:rPr lang="en-US" altLang="zh-CN" sz="1400" baseline="0" dirty="0">
                          <a:effectLst/>
                          <a:latin typeface="微软雅黑" pitchFamily="34" charset="-122"/>
                          <a:ea typeface="微软雅黑" pitchFamily="34" charset="-122"/>
                        </a:rPr>
                        <a:t> </a:t>
                      </a:r>
                      <a:r>
                        <a:rPr lang="zh-CN" altLang="en-US" sz="1400" baseline="0" dirty="0">
                          <a:effectLst/>
                          <a:latin typeface="微软雅黑" pitchFamily="34" charset="-122"/>
                          <a:ea typeface="微软雅黑" pitchFamily="34" charset="-122"/>
                        </a:rPr>
                        <a:t>进程名</a:t>
                      </a:r>
                      <a:endParaRPr lang="zh-CN" altLang="en-US" sz="1400" dirty="0">
                        <a:effectLst/>
                        <a:latin typeface="微软雅黑" pitchFamily="34" charset="-122"/>
                        <a:ea typeface="微软雅黑" pitchFamily="34" charset="-122"/>
                      </a:endParaRP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zh-CN" altLang="en-US" sz="1400" dirty="0">
                          <a:effectLst/>
                          <a:latin typeface="微软雅黑" pitchFamily="34" charset="-122"/>
                          <a:ea typeface="微软雅黑" pitchFamily="34" charset="-122"/>
                        </a:rPr>
                        <a:t>监控</a:t>
                      </a:r>
                      <a:r>
                        <a:rPr lang="en-US" altLang="zh-CN" sz="1400" dirty="0">
                          <a:effectLst/>
                          <a:latin typeface="微软雅黑" pitchFamily="34" charset="-122"/>
                          <a:ea typeface="微软雅黑" pitchFamily="34" charset="-122"/>
                        </a:rPr>
                        <a:t>tomcat</a:t>
                      </a:r>
                      <a:r>
                        <a:rPr lang="zh-CN" altLang="en-US" sz="1400" dirty="0">
                          <a:effectLst/>
                          <a:latin typeface="微软雅黑" pitchFamily="34" charset="-122"/>
                          <a:ea typeface="微软雅黑" pitchFamily="34" charset="-122"/>
                        </a:rPr>
                        <a:t>是否正常运行</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zh-CN" altLang="en-US" sz="1400" dirty="0">
                          <a:effectLst/>
                          <a:latin typeface="微软雅黑" pitchFamily="34" charset="-122"/>
                          <a:ea typeface="微软雅黑" pitchFamily="34" charset="-122"/>
                        </a:rPr>
                        <a:t>要求压缩包内包含文本文件</a:t>
                      </a:r>
                      <a:r>
                        <a:rPr lang="en-US" altLang="zh-CN" sz="1400" dirty="0" err="1">
                          <a:effectLst/>
                          <a:latin typeface="微软雅黑" pitchFamily="34" charset="-122"/>
                          <a:ea typeface="微软雅黑" pitchFamily="34" charset="-122"/>
                        </a:rPr>
                        <a:t>cmdline</a:t>
                      </a:r>
                      <a:r>
                        <a:rPr lang="zh-CN" altLang="en-US" sz="1400" dirty="0">
                          <a:effectLst/>
                          <a:latin typeface="微软雅黑" pitchFamily="34" charset="-122"/>
                          <a:ea typeface="微软雅黑" pitchFamily="34" charset="-122"/>
                        </a:rPr>
                        <a:t>，</a:t>
                      </a:r>
                      <a:endParaRPr lang="en-US" altLang="zh-CN" sz="1400" dirty="0">
                        <a:effectLst/>
                        <a:latin typeface="微软雅黑" pitchFamily="34" charset="-122"/>
                        <a:ea typeface="微软雅黑" pitchFamily="34" charset="-122"/>
                      </a:endParaRPr>
                    </a:p>
                    <a:p>
                      <a:pPr marL="0" marR="0" indent="0" algn="ctr" defTabSz="914400" rtl="0" eaLnBrk="1" fontAlgn="t" latinLnBrk="0" hangingPunct="1">
                        <a:lnSpc>
                          <a:spcPct val="100000"/>
                        </a:lnSpc>
                        <a:spcBef>
                          <a:spcPts val="0"/>
                        </a:spcBef>
                        <a:spcAft>
                          <a:spcPts val="0"/>
                        </a:spcAft>
                        <a:buClrTx/>
                        <a:buSzTx/>
                        <a:buFontTx/>
                        <a:buNone/>
                        <a:tabLst/>
                        <a:defRPr/>
                      </a:pPr>
                      <a:r>
                        <a:rPr lang="zh-CN" altLang="en-US" sz="1400" dirty="0">
                          <a:effectLst/>
                          <a:latin typeface="微软雅黑" pitchFamily="34" charset="-122"/>
                          <a:ea typeface="微软雅黑" pitchFamily="34" charset="-122"/>
                        </a:rPr>
                        <a:t>第</a:t>
                      </a:r>
                      <a:r>
                        <a:rPr lang="en-US" altLang="zh-CN" sz="1400" dirty="0">
                          <a:effectLst/>
                          <a:latin typeface="微软雅黑" pitchFamily="34" charset="-122"/>
                          <a:ea typeface="微软雅黑" pitchFamily="34" charset="-122"/>
                        </a:rPr>
                        <a:t>1</a:t>
                      </a:r>
                      <a:r>
                        <a:rPr lang="zh-CN" altLang="en-US" sz="1400" dirty="0">
                          <a:effectLst/>
                          <a:latin typeface="微软雅黑" pitchFamily="34" charset="-122"/>
                          <a:ea typeface="微软雅黑" pitchFamily="34" charset="-122"/>
                        </a:rPr>
                        <a:t>行为需要监控的进程名</a:t>
                      </a:r>
                    </a:p>
                  </a:txBody>
                  <a:tcPr marL="73152" marR="73152" marT="73152" marB="7315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247548971"/>
                  </a:ext>
                </a:extLst>
              </a:tr>
            </a:tbl>
          </a:graphicData>
        </a:graphic>
      </p:graphicFrame>
      <p:sp>
        <p:nvSpPr>
          <p:cNvPr id="5" name="文本框 2">
            <a:extLst>
              <a:ext uri="{FF2B5EF4-FFF2-40B4-BE49-F238E27FC236}">
                <a16:creationId xmlns:a16="http://schemas.microsoft.com/office/drawing/2014/main" id="{1C2337AA-10E0-4F02-9735-D96430265E8E}"/>
              </a:ext>
            </a:extLst>
          </p:cNvPr>
          <p:cNvSpPr txBox="1"/>
          <p:nvPr/>
        </p:nvSpPr>
        <p:spPr>
          <a:xfrm>
            <a:off x="443372" y="3534104"/>
            <a:ext cx="11305256" cy="381258"/>
          </a:xfrm>
          <a:prstGeom prst="rect">
            <a:avLst/>
          </a:prstGeom>
          <a:noFill/>
        </p:spPr>
        <p:txBody>
          <a:bodyPr wrap="square" rtlCol="0">
            <a:spAutoFit/>
          </a:bodyPr>
          <a:lstStyle/>
          <a:p>
            <a:pPr algn="ctr">
              <a:lnSpc>
                <a:spcPct val="130000"/>
              </a:lnSpc>
              <a:spcBef>
                <a:spcPts val="1000"/>
              </a:spcBef>
            </a:pPr>
            <a:r>
              <a:rPr lang="zh-CN" altLang="en-US" sz="1600" b="1" dirty="0">
                <a:latin typeface="微软雅黑" pitchFamily="34" charset="-122"/>
                <a:ea typeface="微软雅黑" pitchFamily="34" charset="-122"/>
                <a:cs typeface="+mn-ea"/>
                <a:sym typeface="+mn-lt"/>
              </a:rPr>
              <a:t>应用启动</a:t>
            </a:r>
            <a:r>
              <a:rPr lang="en-US" altLang="zh-CN" sz="1600" b="1" dirty="0">
                <a:latin typeface="微软雅黑" pitchFamily="34" charset="-122"/>
                <a:ea typeface="微软雅黑" pitchFamily="34" charset="-122"/>
                <a:cs typeface="+mn-ea"/>
                <a:sym typeface="+mn-lt"/>
              </a:rPr>
              <a:t>/</a:t>
            </a:r>
            <a:r>
              <a:rPr lang="zh-CN" altLang="en-US" sz="1600" b="1" dirty="0">
                <a:latin typeface="微软雅黑" pitchFamily="34" charset="-122"/>
                <a:ea typeface="微软雅黑" pitchFamily="34" charset="-122"/>
                <a:cs typeface="+mn-ea"/>
                <a:sym typeface="+mn-lt"/>
              </a:rPr>
              <a:t>停止</a:t>
            </a:r>
            <a:r>
              <a:rPr lang="en-US" altLang="zh-CN" sz="1600" b="1" dirty="0">
                <a:latin typeface="微软雅黑" pitchFamily="34" charset="-122"/>
                <a:ea typeface="微软雅黑" pitchFamily="34" charset="-122"/>
                <a:cs typeface="+mn-ea"/>
                <a:sym typeface="+mn-lt"/>
              </a:rPr>
              <a:t>/</a:t>
            </a:r>
            <a:r>
              <a:rPr lang="zh-CN" altLang="en-US" sz="1600" b="1" dirty="0">
                <a:latin typeface="微软雅黑" pitchFamily="34" charset="-122"/>
                <a:ea typeface="微软雅黑" pitchFamily="34" charset="-122"/>
                <a:cs typeface="+mn-ea"/>
                <a:sym typeface="+mn-lt"/>
              </a:rPr>
              <a:t>监控的实现方式</a:t>
            </a:r>
            <a:endParaRPr lang="en-US" altLang="zh-CN" sz="1600" b="1" dirty="0">
              <a:latin typeface="微软雅黑" pitchFamily="34" charset="-122"/>
              <a:ea typeface="微软雅黑" pitchFamily="34" charset="-122"/>
              <a:cs typeface="+mn-ea"/>
              <a:sym typeface="+mn-lt"/>
            </a:endParaRPr>
          </a:p>
        </p:txBody>
      </p:sp>
    </p:spTree>
    <p:extLst>
      <p:ext uri="{BB962C8B-B14F-4D97-AF65-F5344CB8AC3E}">
        <p14:creationId xmlns:p14="http://schemas.microsoft.com/office/powerpoint/2010/main" val="3408542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虚拟机应用平台</a:t>
            </a:r>
            <a:r>
              <a:rPr lang="en-US" altLang="zh-CN" sz="3200" dirty="0"/>
              <a:t> – </a:t>
            </a:r>
            <a:r>
              <a:rPr lang="zh-CN" altLang="en-US" sz="3200" dirty="0"/>
              <a:t>日志采集和上报</a:t>
            </a:r>
            <a:endParaRPr lang="en-US" sz="3200" dirty="0"/>
          </a:p>
        </p:txBody>
      </p:sp>
      <p:sp>
        <p:nvSpPr>
          <p:cNvPr id="31" name="文本框 2">
            <a:extLst>
              <a:ext uri="{FF2B5EF4-FFF2-40B4-BE49-F238E27FC236}">
                <a16:creationId xmlns:a16="http://schemas.microsoft.com/office/drawing/2014/main" id="{1C2337AA-10E0-4F02-9735-D96430265E8E}"/>
              </a:ext>
            </a:extLst>
          </p:cNvPr>
          <p:cNvSpPr txBox="1"/>
          <p:nvPr/>
        </p:nvSpPr>
        <p:spPr>
          <a:xfrm>
            <a:off x="407368" y="1061890"/>
            <a:ext cx="6552728" cy="4981877"/>
          </a:xfrm>
          <a:prstGeom prst="rect">
            <a:avLst/>
          </a:prstGeom>
          <a:noFill/>
        </p:spPr>
        <p:txBody>
          <a:bodyPr wrap="square" rtlCol="0">
            <a:spAutoFit/>
          </a:bodyPr>
          <a:lstStyle/>
          <a:p>
            <a:pPr algn="just">
              <a:lnSpc>
                <a:spcPct val="130000"/>
              </a:lnSpc>
            </a:pPr>
            <a:r>
              <a:rPr lang="en-US" altLang="zh-CN" sz="1400" dirty="0" err="1">
                <a:latin typeface="微软雅黑" pitchFamily="34" charset="-122"/>
                <a:ea typeface="微软雅黑" pitchFamily="34" charset="-122"/>
                <a:cs typeface="+mn-ea"/>
                <a:sym typeface="+mn-lt"/>
              </a:rPr>
              <a:t>tsf</a:t>
            </a:r>
            <a:r>
              <a:rPr lang="en-US" altLang="zh-CN" sz="1400" dirty="0">
                <a:latin typeface="微软雅黑" pitchFamily="34" charset="-122"/>
                <a:ea typeface="微软雅黑" pitchFamily="34" charset="-122"/>
                <a:cs typeface="+mn-ea"/>
                <a:sym typeface="+mn-lt"/>
              </a:rPr>
              <a:t>-agent</a:t>
            </a:r>
            <a:r>
              <a:rPr lang="zh-CN" altLang="en-US" sz="1400" dirty="0">
                <a:latin typeface="微软雅黑" pitchFamily="34" charset="-122"/>
                <a:ea typeface="微软雅黑" pitchFamily="34" charset="-122"/>
                <a:cs typeface="+mn-ea"/>
                <a:sym typeface="+mn-lt"/>
              </a:rPr>
              <a:t>内部封装</a:t>
            </a:r>
            <a:r>
              <a:rPr lang="en-US" altLang="zh-CN" sz="1400" dirty="0" err="1">
                <a:latin typeface="微软雅黑" pitchFamily="34" charset="-122"/>
                <a:ea typeface="微软雅黑" pitchFamily="34" charset="-122"/>
                <a:cs typeface="+mn-ea"/>
                <a:sym typeface="+mn-lt"/>
              </a:rPr>
              <a:t>filebeat</a:t>
            </a:r>
            <a:r>
              <a:rPr lang="zh-CN" altLang="en-US" sz="1400" dirty="0">
                <a:latin typeface="微软雅黑" pitchFamily="34" charset="-122"/>
                <a:ea typeface="微软雅黑" pitchFamily="34" charset="-122"/>
                <a:cs typeface="+mn-ea"/>
                <a:sym typeface="+mn-lt"/>
              </a:rPr>
              <a:t>，通过</a:t>
            </a:r>
            <a:r>
              <a:rPr lang="en-US" altLang="zh-CN" sz="1400" dirty="0" err="1">
                <a:latin typeface="微软雅黑" pitchFamily="34" charset="-122"/>
                <a:ea typeface="微软雅黑" pitchFamily="34" charset="-122"/>
                <a:cs typeface="+mn-ea"/>
                <a:sym typeface="+mn-lt"/>
              </a:rPr>
              <a:t>filebeat</a:t>
            </a:r>
            <a:r>
              <a:rPr lang="zh-CN" altLang="en-US" sz="1400" dirty="0">
                <a:latin typeface="微软雅黑" pitchFamily="34" charset="-122"/>
                <a:ea typeface="微软雅黑" pitchFamily="34" charset="-122"/>
                <a:cs typeface="+mn-ea"/>
                <a:sym typeface="+mn-lt"/>
              </a:rPr>
              <a:t>采集日志，上报到</a:t>
            </a:r>
            <a:r>
              <a:rPr lang="en-US" altLang="zh-CN" sz="1400" dirty="0" err="1">
                <a:latin typeface="微软雅黑" pitchFamily="34" charset="-122"/>
                <a:ea typeface="微软雅黑" pitchFamily="34" charset="-122"/>
                <a:cs typeface="+mn-ea"/>
                <a:sym typeface="+mn-lt"/>
              </a:rPr>
              <a:t>elasticsearch</a:t>
            </a:r>
            <a:endParaRPr lang="en-US" altLang="zh-CN" sz="1400" dirty="0">
              <a:latin typeface="微软雅黑" pitchFamily="34" charset="-122"/>
              <a:ea typeface="微软雅黑" pitchFamily="34" charset="-122"/>
              <a:cs typeface="+mn-ea"/>
              <a:sym typeface="+mn-lt"/>
            </a:endParaRPr>
          </a:p>
          <a:p>
            <a:pPr algn="just">
              <a:lnSpc>
                <a:spcPct val="130000"/>
              </a:lnSpc>
            </a:pPr>
            <a:r>
              <a:rPr lang="zh-CN" altLang="en-US" sz="1400" dirty="0">
                <a:latin typeface="微软雅黑" pitchFamily="34" charset="-122"/>
                <a:ea typeface="微软雅黑" pitchFamily="34" charset="-122"/>
                <a:cs typeface="+mn-ea"/>
                <a:sym typeface="+mn-lt"/>
              </a:rPr>
              <a:t>调用跟踪、事务记录、日志检索、动态扩缩和请求统计等功能实现依赖相关日志</a:t>
            </a:r>
            <a:endParaRPr lang="en-US" altLang="zh-CN" sz="1400" dirty="0">
              <a:latin typeface="微软雅黑" pitchFamily="34" charset="-122"/>
              <a:ea typeface="微软雅黑" pitchFamily="34" charset="-122"/>
              <a:cs typeface="+mn-ea"/>
              <a:sym typeface="+mn-lt"/>
            </a:endParaRPr>
          </a:p>
          <a:p>
            <a:pPr algn="just">
              <a:lnSpc>
                <a:spcPct val="130000"/>
              </a:lnSpc>
              <a:spcBef>
                <a:spcPts val="1000"/>
              </a:spcBef>
            </a:pPr>
            <a:r>
              <a:rPr lang="en-US" altLang="zh-CN" sz="1400" dirty="0">
                <a:latin typeface="微软雅黑" pitchFamily="34" charset="-122"/>
                <a:ea typeface="微软雅黑" pitchFamily="34" charset="-122"/>
                <a:cs typeface="+mn-ea"/>
                <a:sym typeface="+mn-lt"/>
              </a:rPr>
              <a:t>TSF</a:t>
            </a:r>
            <a:r>
              <a:rPr lang="zh-CN" altLang="en-US" sz="1400" dirty="0">
                <a:latin typeface="微软雅黑" pitchFamily="34" charset="-122"/>
                <a:ea typeface="微软雅黑" pitchFamily="34" charset="-122"/>
                <a:cs typeface="+mn-ea"/>
                <a:sym typeface="+mn-lt"/>
              </a:rPr>
              <a:t>采集以下几种类型的日志：</a:t>
            </a:r>
            <a:endParaRPr lang="en-US" altLang="zh-CN" sz="1400" dirty="0">
              <a:latin typeface="微软雅黑" pitchFamily="34" charset="-122"/>
              <a:ea typeface="微软雅黑" pitchFamily="34" charset="-122"/>
              <a:cs typeface="+mn-ea"/>
              <a:sym typeface="+mn-lt"/>
            </a:endParaRPr>
          </a:p>
          <a:p>
            <a:pPr algn="just">
              <a:lnSpc>
                <a:spcPct val="130000"/>
              </a:lnSpc>
            </a:pPr>
            <a:r>
              <a:rPr lang="en-US" altLang="zh-CN" sz="1400" b="1" dirty="0">
                <a:latin typeface="微软雅黑" pitchFamily="34" charset="-122"/>
                <a:ea typeface="微软雅黑" pitchFamily="34" charset="-122"/>
                <a:cs typeface="+mn-ea"/>
                <a:sym typeface="+mn-lt"/>
              </a:rPr>
              <a:t>1</a:t>
            </a:r>
            <a:r>
              <a:rPr lang="zh-CN" altLang="en-US" sz="1400" b="1" dirty="0">
                <a:latin typeface="微软雅黑" pitchFamily="34" charset="-122"/>
                <a:ea typeface="微软雅黑" pitchFamily="34" charset="-122"/>
                <a:cs typeface="+mn-ea"/>
                <a:sym typeface="+mn-lt"/>
              </a:rPr>
              <a:t>）资源监控日志</a:t>
            </a:r>
            <a:endParaRPr lang="en-US" altLang="zh-CN" sz="1400" b="1" dirty="0">
              <a:latin typeface="微软雅黑" pitchFamily="34" charset="-122"/>
              <a:ea typeface="微软雅黑" pitchFamily="34" charset="-122"/>
              <a:cs typeface="+mn-ea"/>
              <a:sym typeface="+mn-lt"/>
            </a:endParaRPr>
          </a:p>
          <a:p>
            <a:pPr algn="just">
              <a:lnSpc>
                <a:spcPct val="130000"/>
              </a:lnSpc>
            </a:pPr>
            <a:r>
              <a:rPr lang="en-US" altLang="zh-CN" sz="1400" dirty="0" err="1">
                <a:latin typeface="微软雅黑" pitchFamily="34" charset="-122"/>
                <a:ea typeface="微软雅黑" pitchFamily="34" charset="-122"/>
                <a:cs typeface="+mn-ea"/>
                <a:sym typeface="+mn-lt"/>
              </a:rPr>
              <a:t>tsf</a:t>
            </a:r>
            <a:r>
              <a:rPr lang="en-US" altLang="zh-CN" sz="1400" dirty="0">
                <a:latin typeface="微软雅黑" pitchFamily="34" charset="-122"/>
                <a:ea typeface="微软雅黑" pitchFamily="34" charset="-122"/>
                <a:cs typeface="+mn-ea"/>
                <a:sym typeface="+mn-lt"/>
              </a:rPr>
              <a:t>-agent</a:t>
            </a:r>
            <a:r>
              <a:rPr lang="zh-CN" altLang="en-US" sz="1400" dirty="0">
                <a:latin typeface="微软雅黑" pitchFamily="34" charset="-122"/>
                <a:ea typeface="微软雅黑" pitchFamily="34" charset="-122"/>
                <a:cs typeface="+mn-ea"/>
                <a:sym typeface="+mn-lt"/>
              </a:rPr>
              <a:t>周期性采集</a:t>
            </a:r>
            <a:r>
              <a:rPr lang="en-US" altLang="zh-CN" sz="1400" dirty="0">
                <a:latin typeface="微软雅黑" pitchFamily="34" charset="-122"/>
                <a:ea typeface="微软雅黑" pitchFamily="34" charset="-122"/>
                <a:cs typeface="+mn-ea"/>
                <a:sym typeface="+mn-lt"/>
              </a:rPr>
              <a:t>CPU</a:t>
            </a:r>
            <a:r>
              <a:rPr lang="zh-CN" altLang="en-US" sz="1400" dirty="0">
                <a:latin typeface="微软雅黑" pitchFamily="34" charset="-122"/>
                <a:ea typeface="微软雅黑" pitchFamily="34" charset="-122"/>
                <a:cs typeface="+mn-ea"/>
                <a:sym typeface="+mn-lt"/>
              </a:rPr>
              <a:t>使用率、内存使用率、磁盘</a:t>
            </a:r>
            <a:r>
              <a:rPr lang="en-US" altLang="zh-CN" sz="1400" dirty="0">
                <a:latin typeface="微软雅黑" pitchFamily="34" charset="-122"/>
                <a:ea typeface="微软雅黑" pitchFamily="34" charset="-122"/>
                <a:cs typeface="+mn-ea"/>
                <a:sym typeface="+mn-lt"/>
              </a:rPr>
              <a:t>IO</a:t>
            </a:r>
            <a:r>
              <a:rPr lang="zh-CN" altLang="en-US" sz="1400" dirty="0">
                <a:latin typeface="微软雅黑" pitchFamily="34" charset="-122"/>
                <a:ea typeface="微软雅黑" pitchFamily="34" charset="-122"/>
                <a:cs typeface="+mn-ea"/>
                <a:sym typeface="+mn-lt"/>
              </a:rPr>
              <a:t>和网卡</a:t>
            </a:r>
            <a:r>
              <a:rPr lang="en-US" altLang="zh-CN" sz="1400" dirty="0">
                <a:latin typeface="微软雅黑" pitchFamily="34" charset="-122"/>
                <a:ea typeface="微软雅黑" pitchFamily="34" charset="-122"/>
                <a:cs typeface="+mn-ea"/>
                <a:sym typeface="+mn-lt"/>
              </a:rPr>
              <a:t>IO</a:t>
            </a:r>
          </a:p>
          <a:p>
            <a:pPr algn="just">
              <a:lnSpc>
                <a:spcPct val="130000"/>
              </a:lnSpc>
            </a:pPr>
            <a:r>
              <a:rPr lang="zh-CN" altLang="en-US" sz="1400" dirty="0">
                <a:latin typeface="微软雅黑" pitchFamily="34" charset="-122"/>
                <a:ea typeface="微软雅黑" pitchFamily="34" charset="-122"/>
                <a:cs typeface="+mn-ea"/>
                <a:sym typeface="+mn-lt"/>
              </a:rPr>
              <a:t>输出到日志文件</a:t>
            </a:r>
            <a:r>
              <a:rPr lang="en-US" altLang="zh-CN" sz="1400" dirty="0">
                <a:latin typeface="微软雅黑" pitchFamily="34" charset="-122"/>
                <a:ea typeface="微软雅黑" pitchFamily="34" charset="-122"/>
                <a:cs typeface="+mn-ea"/>
                <a:sym typeface="+mn-lt"/>
              </a:rPr>
              <a:t>/</a:t>
            </a:r>
            <a:r>
              <a:rPr lang="en-US" altLang="zh-CN" sz="1400" dirty="0" err="1">
                <a:latin typeface="微软雅黑" pitchFamily="34" charset="-122"/>
                <a:ea typeface="微软雅黑" pitchFamily="34" charset="-122"/>
                <a:cs typeface="+mn-ea"/>
                <a:sym typeface="+mn-lt"/>
              </a:rPr>
              <a:t>var</a:t>
            </a:r>
            <a:r>
              <a:rPr lang="en-US" altLang="zh-CN" sz="1400" dirty="0">
                <a:latin typeface="微软雅黑" pitchFamily="34" charset="-122"/>
                <a:ea typeface="微软雅黑" pitchFamily="34" charset="-122"/>
                <a:cs typeface="+mn-ea"/>
                <a:sym typeface="+mn-lt"/>
              </a:rPr>
              <a:t>/log/</a:t>
            </a:r>
            <a:r>
              <a:rPr lang="en-US" altLang="zh-CN" sz="1400" dirty="0" err="1">
                <a:latin typeface="微软雅黑" pitchFamily="34" charset="-122"/>
                <a:ea typeface="微软雅黑" pitchFamily="34" charset="-122"/>
                <a:cs typeface="+mn-ea"/>
                <a:sym typeface="+mn-lt"/>
              </a:rPr>
              <a:t>tsf</a:t>
            </a:r>
            <a:r>
              <a:rPr lang="en-US" altLang="zh-CN" sz="1400" dirty="0">
                <a:latin typeface="微软雅黑" pitchFamily="34" charset="-122"/>
                <a:ea typeface="微软雅黑" pitchFamily="34" charset="-122"/>
                <a:cs typeface="+mn-ea"/>
                <a:sym typeface="+mn-lt"/>
              </a:rPr>
              <a:t>/</a:t>
            </a:r>
            <a:r>
              <a:rPr lang="en-US" altLang="zh-CN" sz="1400" dirty="0" err="1">
                <a:latin typeface="微软雅黑" pitchFamily="34" charset="-122"/>
                <a:ea typeface="微软雅黑" pitchFamily="34" charset="-122"/>
                <a:cs typeface="+mn-ea"/>
                <a:sym typeface="+mn-lt"/>
              </a:rPr>
              <a:t>resouce</a:t>
            </a:r>
            <a:endParaRPr lang="en-US" altLang="zh-CN" sz="1400" dirty="0">
              <a:latin typeface="微软雅黑" pitchFamily="34" charset="-122"/>
              <a:ea typeface="微软雅黑" pitchFamily="34" charset="-122"/>
              <a:cs typeface="+mn-ea"/>
              <a:sym typeface="+mn-lt"/>
            </a:endParaRPr>
          </a:p>
          <a:p>
            <a:pPr algn="just">
              <a:lnSpc>
                <a:spcPct val="130000"/>
              </a:lnSpc>
            </a:pPr>
            <a:r>
              <a:rPr lang="en-US" altLang="zh-CN" sz="1400" b="1" dirty="0">
                <a:latin typeface="微软雅黑" pitchFamily="34" charset="-122"/>
                <a:ea typeface="微软雅黑" pitchFamily="34" charset="-122"/>
                <a:cs typeface="+mn-ea"/>
                <a:sym typeface="+mn-lt"/>
              </a:rPr>
              <a:t>2</a:t>
            </a:r>
            <a:r>
              <a:rPr lang="zh-CN" altLang="en-US" sz="1400" b="1" dirty="0">
                <a:latin typeface="微软雅黑" pitchFamily="34" charset="-122"/>
                <a:ea typeface="微软雅黑" pitchFamily="34" charset="-122"/>
                <a:cs typeface="+mn-ea"/>
                <a:sym typeface="+mn-lt"/>
              </a:rPr>
              <a:t>）调用日志</a:t>
            </a:r>
            <a:endParaRPr lang="en-US" altLang="zh-CN" sz="1400" b="1" dirty="0">
              <a:latin typeface="微软雅黑" pitchFamily="34" charset="-122"/>
              <a:ea typeface="微软雅黑" pitchFamily="34" charset="-122"/>
              <a:cs typeface="+mn-ea"/>
              <a:sym typeface="+mn-lt"/>
            </a:endParaRPr>
          </a:p>
          <a:p>
            <a:pPr algn="just">
              <a:lnSpc>
                <a:spcPct val="130000"/>
              </a:lnSpc>
            </a:pPr>
            <a:r>
              <a:rPr lang="zh-CN" altLang="en-US" sz="1400" dirty="0">
                <a:latin typeface="微软雅黑" pitchFamily="34" charset="-122"/>
                <a:ea typeface="微软雅黑" pitchFamily="34" charset="-122"/>
                <a:cs typeface="+mn-ea"/>
                <a:sym typeface="+mn-lt"/>
              </a:rPr>
              <a:t>框架（</a:t>
            </a:r>
            <a:r>
              <a:rPr lang="en-US" altLang="zh-CN" sz="1400" dirty="0">
                <a:latin typeface="微软雅黑" pitchFamily="34" charset="-122"/>
                <a:ea typeface="微软雅黑" pitchFamily="34" charset="-122"/>
                <a:cs typeface="+mn-ea"/>
                <a:sym typeface="+mn-lt"/>
              </a:rPr>
              <a:t>Spring Cloud</a:t>
            </a:r>
            <a:r>
              <a:rPr lang="zh-CN" altLang="en-US" sz="1400" dirty="0">
                <a:latin typeface="微软雅黑" pitchFamily="34" charset="-122"/>
                <a:ea typeface="微软雅黑" pitchFamily="34" charset="-122"/>
                <a:cs typeface="+mn-ea"/>
                <a:sym typeface="+mn-lt"/>
              </a:rPr>
              <a:t>）或者</a:t>
            </a:r>
            <a:r>
              <a:rPr lang="en-US" altLang="zh-CN" sz="1400" dirty="0" err="1">
                <a:latin typeface="微软雅黑" pitchFamily="34" charset="-122"/>
                <a:ea typeface="微软雅黑" pitchFamily="34" charset="-122"/>
                <a:cs typeface="+mn-ea"/>
                <a:sym typeface="+mn-lt"/>
              </a:rPr>
              <a:t>tsf</a:t>
            </a:r>
            <a:r>
              <a:rPr lang="en-US" altLang="zh-CN" sz="1400" dirty="0">
                <a:latin typeface="微软雅黑" pitchFamily="34" charset="-122"/>
                <a:ea typeface="微软雅黑" pitchFamily="34" charset="-122"/>
                <a:cs typeface="+mn-ea"/>
                <a:sym typeface="+mn-lt"/>
              </a:rPr>
              <a:t>-mesh-envoy</a:t>
            </a:r>
            <a:r>
              <a:rPr lang="zh-CN" altLang="en-US" sz="1400" dirty="0">
                <a:latin typeface="微软雅黑" pitchFamily="34" charset="-122"/>
                <a:ea typeface="微软雅黑" pitchFamily="34" charset="-122"/>
                <a:cs typeface="+mn-ea"/>
                <a:sym typeface="+mn-lt"/>
              </a:rPr>
              <a:t>（</a:t>
            </a:r>
            <a:r>
              <a:rPr lang="en-US" altLang="zh-CN" sz="1400" dirty="0">
                <a:latin typeface="微软雅黑" pitchFamily="34" charset="-122"/>
                <a:ea typeface="微软雅黑" pitchFamily="34" charset="-122"/>
                <a:cs typeface="+mn-ea"/>
                <a:sym typeface="+mn-lt"/>
              </a:rPr>
              <a:t> </a:t>
            </a:r>
            <a:r>
              <a:rPr lang="en-US" altLang="zh-CN" sz="1400" dirty="0" err="1">
                <a:latin typeface="微软雅黑" pitchFamily="34" charset="-122"/>
                <a:ea typeface="微软雅黑" pitchFamily="34" charset="-122"/>
                <a:cs typeface="+mn-ea"/>
                <a:sym typeface="+mn-lt"/>
              </a:rPr>
              <a:t>ServiceMesh</a:t>
            </a:r>
            <a:r>
              <a:rPr lang="zh-CN" altLang="en-US" sz="1400" dirty="0">
                <a:latin typeface="微软雅黑" pitchFamily="34" charset="-122"/>
                <a:ea typeface="微软雅黑" pitchFamily="34" charset="-122"/>
                <a:cs typeface="+mn-ea"/>
                <a:sym typeface="+mn-lt"/>
              </a:rPr>
              <a:t>）打印调用日志</a:t>
            </a:r>
            <a:endParaRPr lang="en-US" altLang="zh-CN" sz="1400" dirty="0">
              <a:latin typeface="微软雅黑" pitchFamily="34" charset="-122"/>
              <a:ea typeface="微软雅黑" pitchFamily="34" charset="-122"/>
              <a:cs typeface="+mn-ea"/>
              <a:sym typeface="+mn-lt"/>
            </a:endParaRPr>
          </a:p>
          <a:p>
            <a:pPr algn="just">
              <a:lnSpc>
                <a:spcPct val="130000"/>
              </a:lnSpc>
            </a:pPr>
            <a:r>
              <a:rPr lang="zh-CN" altLang="en-US" sz="1400" dirty="0">
                <a:latin typeface="微软雅黑" pitchFamily="34" charset="-122"/>
                <a:ea typeface="微软雅黑" pitchFamily="34" charset="-122"/>
                <a:cs typeface="+mn-ea"/>
                <a:sym typeface="+mn-lt"/>
              </a:rPr>
              <a:t>输出到日志目录</a:t>
            </a:r>
            <a:r>
              <a:rPr lang="en-US" altLang="zh-CN" sz="1400" dirty="0">
                <a:latin typeface="微软雅黑" pitchFamily="34" charset="-122"/>
                <a:ea typeface="微软雅黑" pitchFamily="34" charset="-122"/>
                <a:cs typeface="+mn-ea"/>
                <a:sym typeface="+mn-lt"/>
              </a:rPr>
              <a:t>/</a:t>
            </a:r>
            <a:r>
              <a:rPr lang="en-US" altLang="zh-CN" sz="1400" dirty="0" err="1">
                <a:latin typeface="微软雅黑" pitchFamily="34" charset="-122"/>
                <a:ea typeface="微软雅黑" pitchFamily="34" charset="-122"/>
                <a:cs typeface="+mn-ea"/>
                <a:sym typeface="+mn-lt"/>
              </a:rPr>
              <a:t>var</a:t>
            </a:r>
            <a:r>
              <a:rPr lang="en-US" altLang="zh-CN" sz="1400" dirty="0">
                <a:latin typeface="微软雅黑" pitchFamily="34" charset="-122"/>
                <a:ea typeface="微软雅黑" pitchFamily="34" charset="-122"/>
                <a:cs typeface="+mn-ea"/>
                <a:sym typeface="+mn-lt"/>
              </a:rPr>
              <a:t>/log/</a:t>
            </a:r>
            <a:r>
              <a:rPr lang="en-US" altLang="zh-CN" sz="1400" dirty="0" err="1">
                <a:latin typeface="微软雅黑" pitchFamily="34" charset="-122"/>
                <a:ea typeface="微软雅黑" pitchFamily="34" charset="-122"/>
                <a:cs typeface="+mn-ea"/>
                <a:sym typeface="+mn-lt"/>
              </a:rPr>
              <a:t>tsf</a:t>
            </a:r>
            <a:r>
              <a:rPr lang="en-US" altLang="zh-CN" sz="1400" dirty="0">
                <a:latin typeface="微软雅黑" pitchFamily="34" charset="-122"/>
                <a:ea typeface="微软雅黑" pitchFamily="34" charset="-122"/>
                <a:cs typeface="+mn-ea"/>
                <a:sym typeface="+mn-lt"/>
              </a:rPr>
              <a:t>/</a:t>
            </a:r>
            <a:r>
              <a:rPr lang="en-US" altLang="zh-CN" sz="1400" dirty="0" err="1">
                <a:latin typeface="微软雅黑" pitchFamily="34" charset="-122"/>
                <a:ea typeface="微软雅黑" pitchFamily="34" charset="-122"/>
                <a:cs typeface="+mn-ea"/>
                <a:sym typeface="+mn-lt"/>
              </a:rPr>
              <a:t>apm</a:t>
            </a:r>
            <a:r>
              <a:rPr lang="en-US" altLang="zh-CN" sz="1400" dirty="0">
                <a:latin typeface="微软雅黑" pitchFamily="34" charset="-122"/>
                <a:ea typeface="微软雅黑" pitchFamily="34" charset="-122"/>
                <a:cs typeface="+mn-ea"/>
                <a:sym typeface="+mn-lt"/>
              </a:rPr>
              <a:t>/</a:t>
            </a:r>
          </a:p>
          <a:p>
            <a:pPr algn="just">
              <a:lnSpc>
                <a:spcPct val="130000"/>
              </a:lnSpc>
            </a:pPr>
            <a:r>
              <a:rPr lang="en-US" altLang="zh-CN" sz="1400" b="1" dirty="0">
                <a:latin typeface="微软雅黑" pitchFamily="34" charset="-122"/>
                <a:ea typeface="微软雅黑" pitchFamily="34" charset="-122"/>
                <a:cs typeface="+mn-ea"/>
                <a:sym typeface="+mn-lt"/>
              </a:rPr>
              <a:t>3</a:t>
            </a:r>
            <a:r>
              <a:rPr lang="zh-CN" altLang="en-US" sz="1400" b="1" dirty="0">
                <a:latin typeface="微软雅黑" pitchFamily="34" charset="-122"/>
                <a:ea typeface="微软雅黑" pitchFamily="34" charset="-122"/>
                <a:cs typeface="+mn-ea"/>
                <a:sym typeface="+mn-lt"/>
              </a:rPr>
              <a:t>）分布式事务日志</a:t>
            </a:r>
            <a:endParaRPr lang="en-US" altLang="zh-CN" sz="1400" b="1" dirty="0">
              <a:latin typeface="微软雅黑" pitchFamily="34" charset="-122"/>
              <a:ea typeface="微软雅黑" pitchFamily="34" charset="-122"/>
              <a:cs typeface="+mn-ea"/>
              <a:sym typeface="+mn-lt"/>
            </a:endParaRPr>
          </a:p>
          <a:p>
            <a:pPr algn="just">
              <a:lnSpc>
                <a:spcPct val="130000"/>
              </a:lnSpc>
            </a:pPr>
            <a:r>
              <a:rPr lang="zh-CN" altLang="en-US" sz="1400" dirty="0">
                <a:latin typeface="微软雅黑" pitchFamily="34" charset="-122"/>
                <a:ea typeface="微软雅黑" pitchFamily="34" charset="-122"/>
                <a:cs typeface="+mn-ea"/>
                <a:sym typeface="+mn-lt"/>
              </a:rPr>
              <a:t>分布式事务框架打印事务记录日志</a:t>
            </a:r>
            <a:endParaRPr lang="en-US" altLang="zh-CN" sz="1400" dirty="0">
              <a:latin typeface="微软雅黑" pitchFamily="34" charset="-122"/>
              <a:ea typeface="微软雅黑" pitchFamily="34" charset="-122"/>
              <a:cs typeface="+mn-ea"/>
              <a:sym typeface="+mn-lt"/>
            </a:endParaRPr>
          </a:p>
          <a:p>
            <a:pPr algn="just">
              <a:lnSpc>
                <a:spcPct val="130000"/>
              </a:lnSpc>
            </a:pPr>
            <a:r>
              <a:rPr lang="zh-CN" altLang="en-US" sz="1400" dirty="0">
                <a:latin typeface="微软雅黑" pitchFamily="34" charset="-122"/>
                <a:ea typeface="微软雅黑" pitchFamily="34" charset="-122"/>
                <a:cs typeface="+mn-ea"/>
                <a:sym typeface="+mn-lt"/>
              </a:rPr>
              <a:t>输出到日志目录</a:t>
            </a:r>
            <a:r>
              <a:rPr lang="en-US" altLang="zh-CN" sz="1400" dirty="0">
                <a:latin typeface="微软雅黑" pitchFamily="34" charset="-122"/>
                <a:ea typeface="微软雅黑" pitchFamily="34" charset="-122"/>
                <a:cs typeface="+mn-ea"/>
                <a:sym typeface="+mn-lt"/>
              </a:rPr>
              <a:t>/</a:t>
            </a:r>
            <a:r>
              <a:rPr lang="en-US" altLang="zh-CN" sz="1400" dirty="0" err="1">
                <a:latin typeface="微软雅黑" pitchFamily="34" charset="-122"/>
                <a:ea typeface="微软雅黑" pitchFamily="34" charset="-122"/>
                <a:cs typeface="+mn-ea"/>
                <a:sym typeface="+mn-lt"/>
              </a:rPr>
              <a:t>var</a:t>
            </a:r>
            <a:r>
              <a:rPr lang="en-US" altLang="zh-CN" sz="1400" dirty="0">
                <a:latin typeface="微软雅黑" pitchFamily="34" charset="-122"/>
                <a:ea typeface="微软雅黑" pitchFamily="34" charset="-122"/>
                <a:cs typeface="+mn-ea"/>
                <a:sym typeface="+mn-lt"/>
              </a:rPr>
              <a:t>/log/</a:t>
            </a:r>
            <a:r>
              <a:rPr lang="en-US" altLang="zh-CN" sz="1400" dirty="0" err="1">
                <a:latin typeface="微软雅黑" pitchFamily="34" charset="-122"/>
                <a:ea typeface="微软雅黑" pitchFamily="34" charset="-122"/>
                <a:cs typeface="+mn-ea"/>
                <a:sym typeface="+mn-lt"/>
              </a:rPr>
              <a:t>tsf</a:t>
            </a:r>
            <a:r>
              <a:rPr lang="en-US" altLang="zh-CN" sz="1400" dirty="0">
                <a:latin typeface="微软雅黑" pitchFamily="34" charset="-122"/>
                <a:ea typeface="微软雅黑" pitchFamily="34" charset="-122"/>
                <a:cs typeface="+mn-ea"/>
                <a:sym typeface="+mn-lt"/>
              </a:rPr>
              <a:t>/transaction/</a:t>
            </a:r>
          </a:p>
          <a:p>
            <a:pPr algn="just">
              <a:lnSpc>
                <a:spcPct val="130000"/>
              </a:lnSpc>
            </a:pPr>
            <a:r>
              <a:rPr lang="en-US" altLang="zh-CN" sz="1400" b="1" dirty="0">
                <a:latin typeface="微软雅黑" pitchFamily="34" charset="-122"/>
                <a:ea typeface="微软雅黑" pitchFamily="34" charset="-122"/>
                <a:cs typeface="+mn-ea"/>
                <a:sym typeface="+mn-lt"/>
              </a:rPr>
              <a:t>4</a:t>
            </a:r>
            <a:r>
              <a:rPr lang="zh-CN" altLang="en-US" sz="1400" b="1" dirty="0">
                <a:latin typeface="微软雅黑" pitchFamily="34" charset="-122"/>
                <a:ea typeface="微软雅黑" pitchFamily="34" charset="-122"/>
                <a:cs typeface="+mn-ea"/>
                <a:sym typeface="+mn-lt"/>
              </a:rPr>
              <a:t>）标准输出</a:t>
            </a:r>
            <a:endParaRPr lang="en-US" altLang="zh-CN" sz="1400" b="1" dirty="0">
              <a:latin typeface="微软雅黑" pitchFamily="34" charset="-122"/>
              <a:ea typeface="微软雅黑" pitchFamily="34" charset="-122"/>
              <a:cs typeface="+mn-ea"/>
              <a:sym typeface="+mn-lt"/>
            </a:endParaRPr>
          </a:p>
          <a:p>
            <a:pPr algn="just">
              <a:lnSpc>
                <a:spcPct val="130000"/>
              </a:lnSpc>
            </a:pPr>
            <a:r>
              <a:rPr lang="zh-CN" altLang="en-US" sz="1400" dirty="0">
                <a:latin typeface="微软雅黑" pitchFamily="34" charset="-122"/>
                <a:ea typeface="微软雅黑" pitchFamily="34" charset="-122"/>
                <a:cs typeface="+mn-ea"/>
                <a:sym typeface="+mn-lt"/>
              </a:rPr>
              <a:t>应用的标准输出被重定向</a:t>
            </a:r>
            <a:endParaRPr lang="en-US" altLang="zh-CN" sz="1400" dirty="0">
              <a:latin typeface="微软雅黑" pitchFamily="34" charset="-122"/>
              <a:ea typeface="微软雅黑" pitchFamily="34" charset="-122"/>
              <a:cs typeface="+mn-ea"/>
              <a:sym typeface="+mn-lt"/>
            </a:endParaRPr>
          </a:p>
          <a:p>
            <a:pPr algn="just">
              <a:lnSpc>
                <a:spcPct val="130000"/>
              </a:lnSpc>
            </a:pPr>
            <a:r>
              <a:rPr lang="zh-CN" altLang="en-US" sz="1400" dirty="0">
                <a:latin typeface="微软雅黑" pitchFamily="34" charset="-122"/>
                <a:ea typeface="微软雅黑" pitchFamily="34" charset="-122"/>
                <a:cs typeface="+mn-ea"/>
                <a:sym typeface="+mn-lt"/>
              </a:rPr>
              <a:t>输出到日志文件</a:t>
            </a:r>
            <a:r>
              <a:rPr lang="en-US" altLang="zh-CN" sz="1400" dirty="0">
                <a:latin typeface="微软雅黑" pitchFamily="34" charset="-122"/>
                <a:ea typeface="微软雅黑" pitchFamily="34" charset="-122"/>
                <a:cs typeface="+mn-ea"/>
                <a:sym typeface="+mn-lt"/>
              </a:rPr>
              <a:t>/</a:t>
            </a:r>
            <a:r>
              <a:rPr lang="en-US" altLang="zh-CN" sz="1400" dirty="0" err="1">
                <a:latin typeface="微软雅黑" pitchFamily="34" charset="-122"/>
                <a:ea typeface="微软雅黑" pitchFamily="34" charset="-122"/>
                <a:cs typeface="+mn-ea"/>
                <a:sym typeface="+mn-lt"/>
              </a:rPr>
              <a:t>var</a:t>
            </a:r>
            <a:r>
              <a:rPr lang="en-US" altLang="zh-CN" sz="1400" dirty="0">
                <a:latin typeface="微软雅黑" pitchFamily="34" charset="-122"/>
                <a:ea typeface="微软雅黑" pitchFamily="34" charset="-122"/>
                <a:cs typeface="+mn-ea"/>
                <a:sym typeface="+mn-lt"/>
              </a:rPr>
              <a:t>/log/</a:t>
            </a:r>
            <a:r>
              <a:rPr lang="en-US" altLang="zh-CN" sz="1400" dirty="0" err="1">
                <a:latin typeface="微软雅黑" pitchFamily="34" charset="-122"/>
                <a:ea typeface="微软雅黑" pitchFamily="34" charset="-122"/>
                <a:cs typeface="+mn-ea"/>
                <a:sym typeface="+mn-lt"/>
              </a:rPr>
              <a:t>tsf</a:t>
            </a:r>
            <a:r>
              <a:rPr lang="en-US" altLang="zh-CN" sz="1400" dirty="0">
                <a:latin typeface="微软雅黑" pitchFamily="34" charset="-122"/>
                <a:ea typeface="微软雅黑" pitchFamily="34" charset="-122"/>
                <a:cs typeface="+mn-ea"/>
                <a:sym typeface="+mn-lt"/>
              </a:rPr>
              <a:t>/</a:t>
            </a:r>
            <a:r>
              <a:rPr lang="en-US" altLang="zh-CN" sz="1400" dirty="0" err="1">
                <a:latin typeface="微软雅黑" pitchFamily="34" charset="-122"/>
                <a:ea typeface="微软雅黑" pitchFamily="34" charset="-122"/>
                <a:cs typeface="+mn-ea"/>
                <a:sym typeface="+mn-lt"/>
              </a:rPr>
              <a:t>stdout</a:t>
            </a:r>
            <a:endParaRPr lang="en-US" altLang="zh-CN" sz="1400" dirty="0">
              <a:latin typeface="微软雅黑" pitchFamily="34" charset="-122"/>
              <a:ea typeface="微软雅黑" pitchFamily="34" charset="-122"/>
              <a:cs typeface="+mn-ea"/>
              <a:sym typeface="+mn-lt"/>
            </a:endParaRPr>
          </a:p>
          <a:p>
            <a:pPr algn="just">
              <a:lnSpc>
                <a:spcPct val="130000"/>
              </a:lnSpc>
            </a:pPr>
            <a:r>
              <a:rPr lang="en-US" altLang="zh-CN" sz="1400" b="1" dirty="0">
                <a:latin typeface="微软雅黑" pitchFamily="34" charset="-122"/>
                <a:ea typeface="微软雅黑" pitchFamily="34" charset="-122"/>
                <a:cs typeface="+mn-ea"/>
                <a:sym typeface="+mn-lt"/>
              </a:rPr>
              <a:t>5</a:t>
            </a:r>
            <a:r>
              <a:rPr lang="zh-CN" altLang="en-US" sz="1400" b="1" dirty="0">
                <a:latin typeface="微软雅黑" pitchFamily="34" charset="-122"/>
                <a:ea typeface="微软雅黑" pitchFamily="34" charset="-122"/>
                <a:cs typeface="+mn-ea"/>
                <a:sym typeface="+mn-lt"/>
              </a:rPr>
              <a:t>）应用日志</a:t>
            </a:r>
            <a:endParaRPr lang="en-US" altLang="zh-CN" sz="1400" b="1" dirty="0">
              <a:latin typeface="微软雅黑" pitchFamily="34" charset="-122"/>
              <a:ea typeface="微软雅黑" pitchFamily="34" charset="-122"/>
              <a:cs typeface="+mn-ea"/>
              <a:sym typeface="+mn-lt"/>
            </a:endParaRPr>
          </a:p>
          <a:p>
            <a:pPr algn="just">
              <a:lnSpc>
                <a:spcPct val="130000"/>
              </a:lnSpc>
            </a:pPr>
            <a:r>
              <a:rPr lang="zh-CN" altLang="en-US" sz="1400" dirty="0">
                <a:latin typeface="微软雅黑" pitchFamily="34" charset="-122"/>
                <a:ea typeface="微软雅黑" pitchFamily="34" charset="-122"/>
                <a:cs typeface="+mn-ea"/>
                <a:sym typeface="+mn-lt"/>
              </a:rPr>
              <a:t>用户可以在</a:t>
            </a:r>
            <a:r>
              <a:rPr lang="en-US" altLang="zh-CN" sz="1400" dirty="0">
                <a:latin typeface="微软雅黑" pitchFamily="34" charset="-122"/>
                <a:ea typeface="微软雅黑" pitchFamily="34" charset="-122"/>
                <a:cs typeface="+mn-ea"/>
                <a:sym typeface="+mn-lt"/>
              </a:rPr>
              <a:t>TSF</a:t>
            </a:r>
            <a:r>
              <a:rPr lang="zh-CN" altLang="en-US" sz="1400" dirty="0">
                <a:latin typeface="微软雅黑" pitchFamily="34" charset="-122"/>
                <a:ea typeface="微软雅黑" pitchFamily="34" charset="-122"/>
                <a:cs typeface="+mn-ea"/>
                <a:sym typeface="+mn-lt"/>
              </a:rPr>
              <a:t>控制台上自定义日志配置</a:t>
            </a:r>
            <a:endParaRPr lang="en-US" altLang="zh-CN" sz="1400" dirty="0">
              <a:latin typeface="微软雅黑" pitchFamily="34" charset="-122"/>
              <a:ea typeface="微软雅黑" pitchFamily="34" charset="-122"/>
              <a:cs typeface="+mn-ea"/>
              <a:sym typeface="+mn-lt"/>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160" y="1484784"/>
            <a:ext cx="4032448" cy="4207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9724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240396"/>
            <a:ext cx="11665296" cy="568886"/>
          </a:xfrm>
        </p:spPr>
        <p:txBody>
          <a:bodyPr/>
          <a:lstStyle/>
          <a:p>
            <a:r>
              <a:rPr lang="en-US" altLang="zh-CN" sz="3200" dirty="0"/>
              <a:t>TSF</a:t>
            </a:r>
            <a:r>
              <a:rPr lang="zh-CN" altLang="en-US" sz="3200" dirty="0"/>
              <a:t>虚拟机应用平台</a:t>
            </a:r>
            <a:r>
              <a:rPr lang="en-US" altLang="zh-CN" sz="3200" dirty="0"/>
              <a:t> – </a:t>
            </a:r>
            <a:r>
              <a:rPr lang="zh-CN" altLang="en-US" sz="3200" dirty="0"/>
              <a:t>动态扩缩流程</a:t>
            </a:r>
            <a:endParaRPr lang="en-US" sz="3200" dirty="0"/>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1490782"/>
            <a:ext cx="5904656" cy="416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2">
            <a:extLst>
              <a:ext uri="{FF2B5EF4-FFF2-40B4-BE49-F238E27FC236}">
                <a16:creationId xmlns:a16="http://schemas.microsoft.com/office/drawing/2014/main" id="{1C2337AA-10E0-4F02-9735-D96430265E8E}"/>
              </a:ext>
            </a:extLst>
          </p:cNvPr>
          <p:cNvSpPr txBox="1"/>
          <p:nvPr/>
        </p:nvSpPr>
        <p:spPr>
          <a:xfrm>
            <a:off x="407368" y="1061890"/>
            <a:ext cx="5256584" cy="5021888"/>
          </a:xfrm>
          <a:prstGeom prst="rect">
            <a:avLst/>
          </a:prstGeom>
          <a:noFill/>
        </p:spPr>
        <p:txBody>
          <a:bodyPr wrap="square" rtlCol="0">
            <a:spAutoFit/>
          </a:bodyPr>
          <a:lstStyle/>
          <a:p>
            <a:pPr algn="just">
              <a:lnSpc>
                <a:spcPct val="130000"/>
              </a:lnSpc>
            </a:pPr>
            <a:r>
              <a:rPr lang="zh-CN" altLang="en-US" sz="1600" dirty="0">
                <a:latin typeface="微软雅黑" pitchFamily="34" charset="-122"/>
                <a:ea typeface="微软雅黑" pitchFamily="34" charset="-122"/>
                <a:cs typeface="+mn-ea"/>
                <a:sym typeface="+mn-lt"/>
              </a:rPr>
              <a:t>用户可以在</a:t>
            </a:r>
            <a:r>
              <a:rPr lang="en-US" altLang="zh-CN" sz="1600" dirty="0">
                <a:latin typeface="微软雅黑" pitchFamily="34" charset="-122"/>
                <a:ea typeface="微软雅黑" pitchFamily="34" charset="-122"/>
                <a:cs typeface="+mn-ea"/>
                <a:sym typeface="+mn-lt"/>
              </a:rPr>
              <a:t>TSF</a:t>
            </a:r>
            <a:r>
              <a:rPr lang="zh-CN" altLang="en-US" sz="1600" dirty="0">
                <a:latin typeface="微软雅黑" pitchFamily="34" charset="-122"/>
                <a:ea typeface="微软雅黑" pitchFamily="34" charset="-122"/>
                <a:cs typeface="+mn-ea"/>
                <a:sym typeface="+mn-lt"/>
              </a:rPr>
              <a:t>控制台上为应用配置动态扩缩规则：</a:t>
            </a:r>
            <a:endParaRPr lang="en-US" altLang="zh-CN" sz="1600" dirty="0">
              <a:latin typeface="微软雅黑" pitchFamily="34" charset="-122"/>
              <a:ea typeface="微软雅黑" pitchFamily="34" charset="-122"/>
              <a:cs typeface="+mn-ea"/>
              <a:sym typeface="+mn-lt"/>
            </a:endParaRPr>
          </a:p>
          <a:p>
            <a:pPr marL="285750" indent="-285750" algn="just">
              <a:lnSpc>
                <a:spcPct val="130000"/>
              </a:lnSpc>
              <a:buFont typeface="Arial" pitchFamily="34" charset="0"/>
              <a:buChar char="•"/>
            </a:pPr>
            <a:r>
              <a:rPr lang="zh-CN" altLang="en-US" sz="1600" b="1" dirty="0">
                <a:latin typeface="微软雅黑" pitchFamily="34" charset="-122"/>
                <a:ea typeface="微软雅黑" pitchFamily="34" charset="-122"/>
                <a:cs typeface="+mn-ea"/>
                <a:sym typeface="+mn-lt"/>
              </a:rPr>
              <a:t>监控指标</a:t>
            </a:r>
            <a:endParaRPr lang="en-US" altLang="zh-CN" sz="1600" b="1" dirty="0">
              <a:latin typeface="微软雅黑" pitchFamily="34" charset="-122"/>
              <a:ea typeface="微软雅黑" pitchFamily="34" charset="-122"/>
              <a:cs typeface="+mn-ea"/>
              <a:sym typeface="+mn-lt"/>
            </a:endParaRPr>
          </a:p>
          <a:p>
            <a:pPr algn="just">
              <a:lnSpc>
                <a:spcPct val="130000"/>
              </a:lnSpc>
            </a:pPr>
            <a:r>
              <a:rPr lang="en-US" altLang="zh-CN" sz="1600" dirty="0">
                <a:latin typeface="微软雅黑" pitchFamily="34" charset="-122"/>
                <a:ea typeface="微软雅黑" pitchFamily="34" charset="-122"/>
                <a:cs typeface="+mn-ea"/>
                <a:sym typeface="+mn-lt"/>
              </a:rPr>
              <a:t>CPU</a:t>
            </a:r>
            <a:r>
              <a:rPr lang="zh-CN" altLang="en-US" sz="1600" dirty="0">
                <a:latin typeface="微软雅黑" pitchFamily="34" charset="-122"/>
                <a:ea typeface="微软雅黑" pitchFamily="34" charset="-122"/>
                <a:cs typeface="+mn-ea"/>
                <a:sym typeface="+mn-lt"/>
              </a:rPr>
              <a:t>使用率范围：</a:t>
            </a:r>
            <a:r>
              <a:rPr lang="en-US" altLang="zh-CN" sz="1600" dirty="0">
                <a:latin typeface="微软雅黑" pitchFamily="34" charset="-122"/>
                <a:ea typeface="微软雅黑" pitchFamily="34" charset="-122"/>
                <a:cs typeface="+mn-ea"/>
                <a:sym typeface="+mn-lt"/>
              </a:rPr>
              <a:t>30% - 60%</a:t>
            </a:r>
          </a:p>
          <a:p>
            <a:pPr algn="just">
              <a:lnSpc>
                <a:spcPct val="130000"/>
              </a:lnSpc>
            </a:pPr>
            <a:r>
              <a:rPr lang="zh-CN" altLang="en-US" sz="1600" dirty="0">
                <a:latin typeface="微软雅黑" pitchFamily="34" charset="-122"/>
                <a:ea typeface="微软雅黑" pitchFamily="34" charset="-122"/>
                <a:cs typeface="+mn-ea"/>
                <a:sym typeface="+mn-lt"/>
              </a:rPr>
              <a:t>内存使用率范围：</a:t>
            </a:r>
            <a:r>
              <a:rPr lang="en-US" altLang="zh-CN" sz="1600" dirty="0">
                <a:latin typeface="微软雅黑" pitchFamily="34" charset="-122"/>
                <a:ea typeface="微软雅黑" pitchFamily="34" charset="-122"/>
                <a:cs typeface="+mn-ea"/>
                <a:sym typeface="+mn-lt"/>
              </a:rPr>
              <a:t>20% - 80%</a:t>
            </a:r>
          </a:p>
          <a:p>
            <a:pPr algn="just">
              <a:lnSpc>
                <a:spcPct val="130000"/>
              </a:lnSpc>
            </a:pPr>
            <a:r>
              <a:rPr lang="zh-CN" altLang="en-US" sz="1600" dirty="0">
                <a:latin typeface="微软雅黑" pitchFamily="34" charset="-122"/>
                <a:ea typeface="微软雅黑" pitchFamily="34" charset="-122"/>
                <a:cs typeface="+mn-ea"/>
                <a:sym typeface="+mn-lt"/>
              </a:rPr>
              <a:t>平均请求量范围（个</a:t>
            </a:r>
            <a:r>
              <a:rPr lang="en-US" altLang="zh-CN" sz="1600" dirty="0">
                <a:latin typeface="微软雅黑" pitchFamily="34" charset="-122"/>
                <a:ea typeface="微软雅黑" pitchFamily="34" charset="-122"/>
                <a:cs typeface="+mn-ea"/>
                <a:sym typeface="+mn-lt"/>
              </a:rPr>
              <a:t>/</a:t>
            </a:r>
            <a:r>
              <a:rPr lang="zh-CN" altLang="en-US" sz="1600" dirty="0">
                <a:latin typeface="微软雅黑" pitchFamily="34" charset="-122"/>
                <a:ea typeface="微软雅黑" pitchFamily="34" charset="-122"/>
                <a:cs typeface="+mn-ea"/>
                <a:sym typeface="+mn-lt"/>
              </a:rPr>
              <a:t>秒）：</a:t>
            </a:r>
            <a:r>
              <a:rPr lang="en-US" altLang="zh-CN" sz="1600" dirty="0">
                <a:latin typeface="微软雅黑" pitchFamily="34" charset="-122"/>
                <a:ea typeface="微软雅黑" pitchFamily="34" charset="-122"/>
                <a:cs typeface="+mn-ea"/>
                <a:sym typeface="+mn-lt"/>
              </a:rPr>
              <a:t>3000 - 5000</a:t>
            </a:r>
          </a:p>
          <a:p>
            <a:pPr algn="just">
              <a:lnSpc>
                <a:spcPct val="130000"/>
              </a:lnSpc>
            </a:pPr>
            <a:r>
              <a:rPr lang="zh-CN" altLang="en-US" sz="1600" dirty="0">
                <a:latin typeface="微软雅黑" pitchFamily="34" charset="-122"/>
                <a:ea typeface="微软雅黑" pitchFamily="34" charset="-122"/>
                <a:cs typeface="+mn-ea"/>
                <a:sym typeface="+mn-lt"/>
              </a:rPr>
              <a:t>平均请求延时范围（毫秒）：</a:t>
            </a:r>
            <a:r>
              <a:rPr lang="en-US" altLang="zh-CN" sz="1600" dirty="0">
                <a:latin typeface="微软雅黑" pitchFamily="34" charset="-122"/>
                <a:ea typeface="微软雅黑" pitchFamily="34" charset="-122"/>
                <a:cs typeface="+mn-ea"/>
                <a:sym typeface="+mn-lt"/>
              </a:rPr>
              <a:t>10 – 20</a:t>
            </a:r>
          </a:p>
          <a:p>
            <a:pPr marL="285750" indent="-285750" algn="just">
              <a:lnSpc>
                <a:spcPct val="130000"/>
              </a:lnSpc>
              <a:buFont typeface="Arial" pitchFamily="34" charset="0"/>
              <a:buChar char="•"/>
            </a:pPr>
            <a:r>
              <a:rPr lang="zh-CN" altLang="en-US" sz="1600" b="1" dirty="0">
                <a:latin typeface="微软雅黑" pitchFamily="34" charset="-122"/>
                <a:ea typeface="微软雅黑" pitchFamily="34" charset="-122"/>
                <a:cs typeface="+mn-ea"/>
                <a:sym typeface="+mn-lt"/>
              </a:rPr>
              <a:t>限制条件</a:t>
            </a:r>
            <a:endParaRPr lang="en-US" altLang="zh-CN" sz="1600" b="1" dirty="0">
              <a:latin typeface="微软雅黑" pitchFamily="34" charset="-122"/>
              <a:ea typeface="微软雅黑" pitchFamily="34" charset="-122"/>
              <a:cs typeface="+mn-ea"/>
              <a:sym typeface="+mn-lt"/>
            </a:endParaRPr>
          </a:p>
          <a:p>
            <a:pPr algn="just">
              <a:lnSpc>
                <a:spcPct val="130000"/>
              </a:lnSpc>
            </a:pPr>
            <a:r>
              <a:rPr lang="zh-CN" altLang="en-US" sz="1600" dirty="0">
                <a:latin typeface="微软雅黑" pitchFamily="34" charset="-122"/>
                <a:ea typeface="微软雅黑" pitchFamily="34" charset="-122"/>
                <a:cs typeface="+mn-ea"/>
                <a:sym typeface="+mn-lt"/>
              </a:rPr>
              <a:t>应用实例数范围（个） ：</a:t>
            </a:r>
            <a:r>
              <a:rPr lang="en-US" altLang="zh-CN" sz="1600" dirty="0">
                <a:latin typeface="微软雅黑" pitchFamily="34" charset="-122"/>
                <a:ea typeface="微软雅黑" pitchFamily="34" charset="-122"/>
                <a:cs typeface="+mn-ea"/>
                <a:sym typeface="+mn-lt"/>
              </a:rPr>
              <a:t>5 - 10</a:t>
            </a:r>
          </a:p>
          <a:p>
            <a:pPr algn="just">
              <a:lnSpc>
                <a:spcPct val="130000"/>
              </a:lnSpc>
            </a:pPr>
            <a:r>
              <a:rPr lang="zh-CN" altLang="en-US" sz="1600" dirty="0">
                <a:latin typeface="微软雅黑" pitchFamily="34" charset="-122"/>
                <a:ea typeface="微软雅黑" pitchFamily="34" charset="-122"/>
                <a:cs typeface="+mn-ea"/>
                <a:sym typeface="+mn-lt"/>
              </a:rPr>
              <a:t>扩容冷却时间（分钟）：</a:t>
            </a:r>
            <a:r>
              <a:rPr lang="en-US" altLang="zh-CN" sz="1600" dirty="0">
                <a:latin typeface="微软雅黑" pitchFamily="34" charset="-122"/>
                <a:ea typeface="微软雅黑" pitchFamily="34" charset="-122"/>
                <a:cs typeface="+mn-ea"/>
                <a:sym typeface="+mn-lt"/>
              </a:rPr>
              <a:t>5</a:t>
            </a:r>
          </a:p>
          <a:p>
            <a:pPr algn="just">
              <a:lnSpc>
                <a:spcPct val="130000"/>
              </a:lnSpc>
            </a:pPr>
            <a:r>
              <a:rPr lang="zh-CN" altLang="en-US" sz="1600" dirty="0">
                <a:latin typeface="微软雅黑" pitchFamily="34" charset="-122"/>
                <a:ea typeface="微软雅黑" pitchFamily="34" charset="-122"/>
                <a:cs typeface="+mn-ea"/>
                <a:sym typeface="+mn-lt"/>
              </a:rPr>
              <a:t>缩容冷却时间（分钟）：</a:t>
            </a:r>
            <a:r>
              <a:rPr lang="en-US" altLang="zh-CN" sz="1600" dirty="0">
                <a:latin typeface="微软雅黑" pitchFamily="34" charset="-122"/>
                <a:ea typeface="微软雅黑" pitchFamily="34" charset="-122"/>
                <a:cs typeface="+mn-ea"/>
                <a:sym typeface="+mn-lt"/>
              </a:rPr>
              <a:t>15</a:t>
            </a:r>
          </a:p>
          <a:p>
            <a:pPr algn="just">
              <a:lnSpc>
                <a:spcPct val="130000"/>
              </a:lnSpc>
              <a:spcBef>
                <a:spcPts val="1000"/>
              </a:spcBef>
            </a:pPr>
            <a:r>
              <a:rPr lang="zh-CN" altLang="en-US" sz="1600" dirty="0">
                <a:latin typeface="微软雅黑" pitchFamily="34" charset="-122"/>
                <a:ea typeface="微软雅黑" pitchFamily="34" charset="-122"/>
                <a:cs typeface="+mn-ea"/>
                <a:sym typeface="+mn-lt"/>
              </a:rPr>
              <a:t>计算</a:t>
            </a:r>
            <a:r>
              <a:rPr lang="en-US" altLang="zh-CN" sz="1600" dirty="0">
                <a:latin typeface="微软雅黑" pitchFamily="34" charset="-122"/>
                <a:ea typeface="微软雅黑" pitchFamily="34" charset="-122"/>
                <a:cs typeface="+mn-ea"/>
                <a:sym typeface="+mn-lt"/>
              </a:rPr>
              <a:t>1</a:t>
            </a:r>
            <a:r>
              <a:rPr lang="zh-CN" altLang="en-US" sz="1600" dirty="0">
                <a:latin typeface="微软雅黑" pitchFamily="34" charset="-122"/>
                <a:ea typeface="微软雅黑" pitchFamily="34" charset="-122"/>
                <a:cs typeface="+mn-ea"/>
                <a:sym typeface="+mn-lt"/>
              </a:rPr>
              <a:t>分钟内应用实例的平均指标值，低于配置下限认为需要缩容，高于配置上限认为需要扩容</a:t>
            </a:r>
            <a:endParaRPr lang="en-US" altLang="zh-CN" sz="1600" dirty="0">
              <a:latin typeface="微软雅黑" pitchFamily="34" charset="-122"/>
              <a:ea typeface="微软雅黑" pitchFamily="34" charset="-122"/>
              <a:cs typeface="+mn-ea"/>
              <a:sym typeface="+mn-lt"/>
            </a:endParaRPr>
          </a:p>
          <a:p>
            <a:pPr algn="just">
              <a:lnSpc>
                <a:spcPct val="130000"/>
              </a:lnSpc>
              <a:spcBef>
                <a:spcPts val="0"/>
              </a:spcBef>
            </a:pPr>
            <a:r>
              <a:rPr lang="zh-CN" altLang="en-US" sz="1600" dirty="0">
                <a:latin typeface="微软雅黑" pitchFamily="34" charset="-122"/>
                <a:ea typeface="微软雅黑" pitchFamily="34" charset="-122"/>
                <a:cs typeface="+mn-ea"/>
                <a:sym typeface="+mn-lt"/>
              </a:rPr>
              <a:t>如果配置多种监控指标，一个指标认为需要扩容就会扩容，全部指标认为需要缩容才会缩容</a:t>
            </a:r>
            <a:endParaRPr lang="en-US" altLang="zh-CN" sz="1600" dirty="0">
              <a:latin typeface="微软雅黑" pitchFamily="34" charset="-122"/>
              <a:ea typeface="微软雅黑" pitchFamily="34" charset="-122"/>
              <a:cs typeface="+mn-ea"/>
              <a:sym typeface="+mn-lt"/>
            </a:endParaRPr>
          </a:p>
          <a:p>
            <a:pPr algn="just">
              <a:lnSpc>
                <a:spcPct val="130000"/>
              </a:lnSpc>
              <a:spcBef>
                <a:spcPts val="0"/>
              </a:spcBef>
            </a:pPr>
            <a:r>
              <a:rPr lang="zh-CN" altLang="en-US" sz="1600" dirty="0">
                <a:latin typeface="微软雅黑" pitchFamily="34" charset="-122"/>
                <a:ea typeface="微软雅黑" pitchFamily="34" charset="-122"/>
                <a:cs typeface="+mn-ea"/>
                <a:sym typeface="+mn-lt"/>
              </a:rPr>
              <a:t>根据当前负载情况计算需要扩容或者缩容的实例数量</a:t>
            </a:r>
            <a:endParaRPr lang="en-US" altLang="zh-CN" sz="1600" dirty="0">
              <a:latin typeface="微软雅黑" pitchFamily="34" charset="-122"/>
              <a:ea typeface="微软雅黑" pitchFamily="34" charset="-122"/>
              <a:cs typeface="+mn-ea"/>
              <a:sym typeface="+mn-lt"/>
            </a:endParaRPr>
          </a:p>
        </p:txBody>
      </p:sp>
    </p:spTree>
    <p:extLst>
      <p:ext uri="{BB962C8B-B14F-4D97-AF65-F5344CB8AC3E}">
        <p14:creationId xmlns:p14="http://schemas.microsoft.com/office/powerpoint/2010/main" val="3810237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d24af4d3-2ce9-43ee-b8d4-1a224eca20f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 y="1839308"/>
            <a:ext cx="8075999" cy="2847442"/>
            <a:chOff x="1" y="1839308"/>
            <a:chExt cx="8075999" cy="2847442"/>
          </a:xfrm>
        </p:grpSpPr>
        <p:sp>
          <p:nvSpPr>
            <p:cNvPr id="5" name="îṥḷîḑé">
              <a:extLst>
                <a:ext uri="{FF2B5EF4-FFF2-40B4-BE49-F238E27FC236}">
                  <a16:creationId xmlns:a16="http://schemas.microsoft.com/office/drawing/2014/main" id="{6BF7A20F-B2F3-4B92-A7B2-4F1A966B1F26}"/>
                </a:ext>
              </a:extLst>
            </p:cNvPr>
            <p:cNvSpPr/>
            <p:nvPr/>
          </p:nvSpPr>
          <p:spPr>
            <a:xfrm>
              <a:off x="1" y="1839308"/>
              <a:ext cx="8075999" cy="2847442"/>
            </a:xfrm>
            <a:prstGeom prst="homePlate">
              <a:avLst>
                <a:gd name="adj" fmla="val 36237"/>
              </a:avLst>
            </a:prstGeom>
            <a:blipFill>
              <a:blip r:embed="rId3"/>
              <a:srcRect/>
              <a:stretch>
                <a:fillRect t="-56609" b="-56107"/>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ísļiḓe">
              <a:extLst>
                <a:ext uri="{FF2B5EF4-FFF2-40B4-BE49-F238E27FC236}">
                  <a16:creationId xmlns:a16="http://schemas.microsoft.com/office/drawing/2014/main" id="{09D616C8-4052-4EC1-A4DE-EB61A6A37543}"/>
                </a:ext>
              </a:extLst>
            </p:cNvPr>
            <p:cNvGrpSpPr/>
            <p:nvPr/>
          </p:nvGrpSpPr>
          <p:grpSpPr>
            <a:xfrm>
              <a:off x="3519288" y="2573916"/>
              <a:ext cx="689718" cy="689717"/>
              <a:chOff x="6363342" y="2470055"/>
              <a:chExt cx="689718" cy="689717"/>
            </a:xfrm>
          </p:grpSpPr>
          <p:sp>
            <p:nvSpPr>
              <p:cNvPr id="20" name="íṥḷíḋê">
                <a:extLst>
                  <a:ext uri="{FF2B5EF4-FFF2-40B4-BE49-F238E27FC236}">
                    <a16:creationId xmlns:a16="http://schemas.microsoft.com/office/drawing/2014/main" id="{8891A826-7E09-4868-B72D-CA1586F11B8F}"/>
                  </a:ext>
                </a:extLst>
              </p:cNvPr>
              <p:cNvSpPr/>
              <p:nvPr/>
            </p:nvSpPr>
            <p:spPr bwMode="auto">
              <a:xfrm>
                <a:off x="6511964" y="2626130"/>
                <a:ext cx="392474" cy="377566"/>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blipFill>
                <a:blip r:embed="rId3"/>
                <a:srcRect/>
                <a:stretch>
                  <a:fillRect l="-14593" r="-13676"/>
                </a:stretch>
              </a:blipFill>
              <a:ln>
                <a:noFill/>
              </a:ln>
            </p:spPr>
          </p:sp>
          <p:sp>
            <p:nvSpPr>
              <p:cNvPr id="19" name="ïṧḻíde">
                <a:extLst>
                  <a:ext uri="{FF2B5EF4-FFF2-40B4-BE49-F238E27FC236}">
                    <a16:creationId xmlns:a16="http://schemas.microsoft.com/office/drawing/2014/main" id="{469507C2-F27B-40F3-995D-8AB78A3AB797}"/>
                  </a:ext>
                </a:extLst>
              </p:cNvPr>
              <p:cNvSpPr/>
              <p:nvPr/>
            </p:nvSpPr>
            <p:spPr>
              <a:xfrm>
                <a:off x="6363342" y="2470055"/>
                <a:ext cx="689718" cy="689717"/>
              </a:xfrm>
              <a:prstGeom prst="ellipse">
                <a:avLst/>
              </a:prstGeom>
              <a:blipFill>
                <a:blip r:embed="rId3"/>
                <a:srcRect/>
                <a:stretch>
                  <a:fillRect l="-16973" r="-16360"/>
                </a:stretch>
              </a:blip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endParaRPr dirty="0"/>
              </a:p>
            </p:txBody>
          </p:sp>
        </p:grpSp>
      </p:grpSp>
      <p:sp>
        <p:nvSpPr>
          <p:cNvPr id="3" name="Rectangle 2"/>
          <p:cNvSpPr/>
          <p:nvPr/>
        </p:nvSpPr>
        <p:spPr>
          <a:xfrm>
            <a:off x="1919536" y="3318320"/>
            <a:ext cx="3850655" cy="523220"/>
          </a:xfrm>
          <a:prstGeom prst="rect">
            <a:avLst/>
          </a:prstGeom>
        </p:spPr>
        <p:txBody>
          <a:bodyPr wrap="square">
            <a:spAutoFit/>
          </a:bodyPr>
          <a:lstStyle/>
          <a:p>
            <a:pPr algn="ctr"/>
            <a:r>
              <a:rPr kumimoji="1" lang="en-US" altLang="zh-CN" sz="2800" b="1" dirty="0">
                <a:solidFill>
                  <a:schemeClr val="bg1"/>
                </a:solidFill>
                <a:latin typeface="微软雅黑" panose="020B0503020204020204" pitchFamily="34" charset="-122"/>
                <a:ea typeface="微软雅黑" panose="020B0503020204020204" pitchFamily="34" charset="-122"/>
                <a:cs typeface="+mn-ea"/>
                <a:sym typeface="+mn-lt"/>
              </a:rPr>
              <a:t>TSF </a:t>
            </a:r>
            <a:r>
              <a:rPr kumimoji="1" lang="zh-CN" altLang="en-US" sz="2800" b="1" dirty="0">
                <a:solidFill>
                  <a:schemeClr val="bg1"/>
                </a:solidFill>
                <a:latin typeface="微软雅黑" panose="020B0503020204020204" pitchFamily="34" charset="-122"/>
                <a:ea typeface="微软雅黑" panose="020B0503020204020204" pitchFamily="34" charset="-122"/>
                <a:cs typeface="+mn-ea"/>
                <a:sym typeface="+mn-lt"/>
              </a:rPr>
              <a:t>容器平台</a:t>
            </a:r>
            <a:endParaRPr kumimoji="1" lang="en-US" altLang="zh-CN" sz="28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单圆角矩形 21"/>
          <p:cNvSpPr/>
          <p:nvPr/>
        </p:nvSpPr>
        <p:spPr>
          <a:xfrm>
            <a:off x="8040216" y="3281193"/>
            <a:ext cx="1332368" cy="867887"/>
          </a:xfrm>
          <a:prstGeom prst="round1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BAAD073-7CC4-45C0-995D-EA53BBAE7729}"/>
              </a:ext>
            </a:extLst>
          </p:cNvPr>
          <p:cNvPicPr>
            <a:picLocks noChangeAspect="1"/>
          </p:cNvPicPr>
          <p:nvPr/>
        </p:nvPicPr>
        <p:blipFill>
          <a:blip r:embed="rId4"/>
          <a:stretch>
            <a:fillRect/>
          </a:stretch>
        </p:blipFill>
        <p:spPr>
          <a:xfrm>
            <a:off x="8040216" y="1923727"/>
            <a:ext cx="3923130" cy="2160240"/>
          </a:xfrm>
          <a:prstGeom prst="rect">
            <a:avLst/>
          </a:prstGeom>
        </p:spPr>
      </p:pic>
    </p:spTree>
    <p:extLst>
      <p:ext uri="{BB962C8B-B14F-4D97-AF65-F5344CB8AC3E}">
        <p14:creationId xmlns:p14="http://schemas.microsoft.com/office/powerpoint/2010/main" val="565640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D827A-C95B-7D46-8AD3-44529BE6D834}"/>
              </a:ext>
            </a:extLst>
          </p:cNvPr>
          <p:cNvSpPr>
            <a:spLocks noGrp="1"/>
          </p:cNvSpPr>
          <p:nvPr>
            <p:ph type="title"/>
          </p:nvPr>
        </p:nvSpPr>
        <p:spPr/>
        <p:txBody>
          <a:bodyPr/>
          <a:lstStyle/>
          <a:p>
            <a:r>
              <a:rPr kumimoji="1" lang="en-US" altLang="zh-CN" dirty="0"/>
              <a:t>TSF </a:t>
            </a:r>
            <a:r>
              <a:rPr kumimoji="1" lang="zh-CN" altLang="en-US" dirty="0"/>
              <a:t>容器平台介绍</a:t>
            </a:r>
          </a:p>
        </p:txBody>
      </p:sp>
      <p:pic>
        <p:nvPicPr>
          <p:cNvPr id="4" name="图片 3">
            <a:extLst>
              <a:ext uri="{FF2B5EF4-FFF2-40B4-BE49-F238E27FC236}">
                <a16:creationId xmlns:a16="http://schemas.microsoft.com/office/drawing/2014/main" id="{EFFBC0F2-9D06-4E91-BD0C-7E9951B3663D}"/>
              </a:ext>
            </a:extLst>
          </p:cNvPr>
          <p:cNvPicPr>
            <a:picLocks noChangeAspect="1"/>
          </p:cNvPicPr>
          <p:nvPr/>
        </p:nvPicPr>
        <p:blipFill>
          <a:blip r:embed="rId2"/>
          <a:stretch>
            <a:fillRect/>
          </a:stretch>
        </p:blipFill>
        <p:spPr>
          <a:xfrm>
            <a:off x="5231904" y="2009775"/>
            <a:ext cx="2828925" cy="1419225"/>
          </a:xfrm>
          <a:prstGeom prst="rect">
            <a:avLst/>
          </a:prstGeom>
        </p:spPr>
      </p:pic>
      <p:pic>
        <p:nvPicPr>
          <p:cNvPr id="1026" name="Picture 2" descr="âk8sâçå¾çæç´¢ç»æ">
            <a:extLst>
              <a:ext uri="{FF2B5EF4-FFF2-40B4-BE49-F238E27FC236}">
                <a16:creationId xmlns:a16="http://schemas.microsoft.com/office/drawing/2014/main" id="{2D243B17-F230-43D7-A79B-F455D4215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2222185"/>
            <a:ext cx="24193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56325B61-142D-4995-84A1-B7F4F305C5BB}"/>
              </a:ext>
            </a:extLst>
          </p:cNvPr>
          <p:cNvPicPr>
            <a:picLocks noChangeAspect="1"/>
          </p:cNvPicPr>
          <p:nvPr/>
        </p:nvPicPr>
        <p:blipFill>
          <a:blip r:embed="rId4"/>
          <a:stretch>
            <a:fillRect/>
          </a:stretch>
        </p:blipFill>
        <p:spPr>
          <a:xfrm>
            <a:off x="3863752" y="4941168"/>
            <a:ext cx="2571750" cy="676275"/>
          </a:xfrm>
          <a:prstGeom prst="rect">
            <a:avLst/>
          </a:prstGeom>
        </p:spPr>
      </p:pic>
      <p:pic>
        <p:nvPicPr>
          <p:cNvPr id="6" name="图片 5">
            <a:extLst>
              <a:ext uri="{FF2B5EF4-FFF2-40B4-BE49-F238E27FC236}">
                <a16:creationId xmlns:a16="http://schemas.microsoft.com/office/drawing/2014/main" id="{9B8FC774-9C4B-45F2-A894-9569E2E432E2}"/>
              </a:ext>
            </a:extLst>
          </p:cNvPr>
          <p:cNvPicPr>
            <a:picLocks noChangeAspect="1"/>
          </p:cNvPicPr>
          <p:nvPr/>
        </p:nvPicPr>
        <p:blipFill>
          <a:blip r:embed="rId5"/>
          <a:stretch>
            <a:fillRect/>
          </a:stretch>
        </p:blipFill>
        <p:spPr>
          <a:xfrm>
            <a:off x="8943385" y="3573016"/>
            <a:ext cx="2609850" cy="2476500"/>
          </a:xfrm>
          <a:prstGeom prst="rect">
            <a:avLst/>
          </a:prstGeom>
        </p:spPr>
      </p:pic>
    </p:spTree>
    <p:extLst>
      <p:ext uri="{BB962C8B-B14F-4D97-AF65-F5344CB8AC3E}">
        <p14:creationId xmlns:p14="http://schemas.microsoft.com/office/powerpoint/2010/main" val="7187577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D827A-C95B-7D46-8AD3-44529BE6D834}"/>
              </a:ext>
            </a:extLst>
          </p:cNvPr>
          <p:cNvSpPr>
            <a:spLocks noGrp="1"/>
          </p:cNvSpPr>
          <p:nvPr>
            <p:ph type="title"/>
          </p:nvPr>
        </p:nvSpPr>
        <p:spPr/>
        <p:txBody>
          <a:bodyPr/>
          <a:lstStyle/>
          <a:p>
            <a:r>
              <a:rPr kumimoji="1" lang="en-US" altLang="zh-CN" dirty="0"/>
              <a:t>TSF </a:t>
            </a:r>
            <a:r>
              <a:rPr kumimoji="1" lang="zh-CN" altLang="en-US" dirty="0"/>
              <a:t>容器平台 </a:t>
            </a:r>
            <a:r>
              <a:rPr lang="en-US" altLang="zh-CN" dirty="0"/>
              <a:t>– </a:t>
            </a:r>
            <a:r>
              <a:rPr kumimoji="1" lang="zh-CN" altLang="en-US" dirty="0"/>
              <a:t>灵雀云介绍</a:t>
            </a:r>
          </a:p>
        </p:txBody>
      </p:sp>
      <p:pic>
        <p:nvPicPr>
          <p:cNvPr id="4" name="图片 3">
            <a:extLst>
              <a:ext uri="{FF2B5EF4-FFF2-40B4-BE49-F238E27FC236}">
                <a16:creationId xmlns:a16="http://schemas.microsoft.com/office/drawing/2014/main" id="{BAC3B9A7-609A-4DB6-BF4C-955B82F35B33}"/>
              </a:ext>
            </a:extLst>
          </p:cNvPr>
          <p:cNvPicPr>
            <a:picLocks noChangeAspect="1"/>
          </p:cNvPicPr>
          <p:nvPr/>
        </p:nvPicPr>
        <p:blipFill>
          <a:blip r:embed="rId2"/>
          <a:stretch>
            <a:fillRect/>
          </a:stretch>
        </p:blipFill>
        <p:spPr>
          <a:xfrm>
            <a:off x="1729833" y="1045558"/>
            <a:ext cx="8009821" cy="5077193"/>
          </a:xfrm>
          <a:prstGeom prst="rect">
            <a:avLst/>
          </a:prstGeom>
        </p:spPr>
      </p:pic>
    </p:spTree>
    <p:extLst>
      <p:ext uri="{BB962C8B-B14F-4D97-AF65-F5344CB8AC3E}">
        <p14:creationId xmlns:p14="http://schemas.microsoft.com/office/powerpoint/2010/main" val="261399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44" y="476672"/>
            <a:ext cx="10515600" cy="568886"/>
          </a:xfrm>
        </p:spPr>
        <p:txBody>
          <a:bodyPr/>
          <a:lstStyle/>
          <a:p>
            <a:r>
              <a:rPr kumimoji="1" lang="zh-CN" altLang="en-US" dirty="0"/>
              <a:t>接入层技术架构</a:t>
            </a:r>
          </a:p>
        </p:txBody>
      </p:sp>
      <p:grpSp>
        <p:nvGrpSpPr>
          <p:cNvPr id="71" name="组合 70">
            <a:extLst>
              <a:ext uri="{FF2B5EF4-FFF2-40B4-BE49-F238E27FC236}">
                <a16:creationId xmlns:a16="http://schemas.microsoft.com/office/drawing/2014/main" id="{6A799172-25AB-481E-89B4-CD8B470370BD}"/>
              </a:ext>
            </a:extLst>
          </p:cNvPr>
          <p:cNvGrpSpPr/>
          <p:nvPr/>
        </p:nvGrpSpPr>
        <p:grpSpPr>
          <a:xfrm>
            <a:off x="839416" y="1024431"/>
            <a:ext cx="10960322" cy="5413316"/>
            <a:chOff x="1112342" y="823996"/>
            <a:chExt cx="10922640" cy="5949412"/>
          </a:xfrm>
        </p:grpSpPr>
        <p:pic>
          <p:nvPicPr>
            <p:cNvPr id="72" name="图片 71">
              <a:extLst>
                <a:ext uri="{FF2B5EF4-FFF2-40B4-BE49-F238E27FC236}">
                  <a16:creationId xmlns:a16="http://schemas.microsoft.com/office/drawing/2014/main" id="{3D1154F0-431F-478D-94D0-0D819897A99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807123" y="6445394"/>
              <a:ext cx="1227859" cy="328014"/>
            </a:xfrm>
            <a:prstGeom prst="rect">
              <a:avLst/>
            </a:prstGeom>
          </p:spPr>
        </p:pic>
        <p:sp>
          <p:nvSpPr>
            <p:cNvPr id="73" name="矩形 72">
              <a:extLst>
                <a:ext uri="{FF2B5EF4-FFF2-40B4-BE49-F238E27FC236}">
                  <a16:creationId xmlns:a16="http://schemas.microsoft.com/office/drawing/2014/main" id="{88AFBA2F-ACD8-4E78-9E3B-40A1540B5F9D}"/>
                </a:ext>
              </a:extLst>
            </p:cNvPr>
            <p:cNvSpPr/>
            <p:nvPr/>
          </p:nvSpPr>
          <p:spPr>
            <a:xfrm>
              <a:off x="1112342" y="831773"/>
              <a:ext cx="3433023" cy="580872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r>
                <a:rPr lang="en-US" altLang="zh-CN" b="1" dirty="0">
                  <a:latin typeface="微软雅黑" panose="020B0503020204020204" pitchFamily="34" charset="-122"/>
                  <a:ea typeface="微软雅黑" panose="020B0503020204020204" pitchFamily="34" charset="-122"/>
                </a:rPr>
                <a:t>Access Gateway</a:t>
              </a:r>
              <a:endParaRPr lang="zh-CN" altLang="en-US" b="1" dirty="0">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09E52F3B-399E-4E30-8E68-3E8295269BE7}"/>
                </a:ext>
              </a:extLst>
            </p:cNvPr>
            <p:cNvSpPr/>
            <p:nvPr/>
          </p:nvSpPr>
          <p:spPr>
            <a:xfrm>
              <a:off x="1662179" y="3278630"/>
              <a:ext cx="2333348" cy="35234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API Dispatcher V3 Filter</a:t>
              </a:r>
              <a:endParaRPr lang="zh-CN" altLang="en-US" sz="1400" dirty="0">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D8C937EB-E2E3-49A7-819B-989E3C4128AA}"/>
                </a:ext>
              </a:extLst>
            </p:cNvPr>
            <p:cNvSpPr/>
            <p:nvPr/>
          </p:nvSpPr>
          <p:spPr>
            <a:xfrm>
              <a:off x="1662179" y="1813883"/>
              <a:ext cx="2333348" cy="35234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Login Filter</a:t>
              </a:r>
              <a:endParaRPr lang="zh-CN" altLang="en-US" sz="1400" dirty="0">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9BAC1266-2D69-4446-B3E4-311C59EDD5DA}"/>
                </a:ext>
              </a:extLst>
            </p:cNvPr>
            <p:cNvSpPr/>
            <p:nvPr/>
          </p:nvSpPr>
          <p:spPr>
            <a:xfrm>
              <a:off x="1662179" y="2790381"/>
              <a:ext cx="2333348" cy="35234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API Dispatcher V2 Filter</a:t>
              </a:r>
              <a:endParaRPr lang="zh-CN" altLang="en-US" sz="1400" dirty="0">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93B8CC40-8BB7-4AB2-B88A-F5EDE0AE89A5}"/>
                </a:ext>
              </a:extLst>
            </p:cNvPr>
            <p:cNvSpPr/>
            <p:nvPr/>
          </p:nvSpPr>
          <p:spPr>
            <a:xfrm>
              <a:off x="1472049" y="1358284"/>
              <a:ext cx="2713608" cy="2368546"/>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t"/>
            <a:lstStyle/>
            <a:p>
              <a:r>
                <a:rPr lang="en-US" altLang="zh-CN" sz="1600" b="1" dirty="0">
                  <a:latin typeface="微软雅黑" panose="020B0503020204020204" pitchFamily="34" charset="-122"/>
                  <a:ea typeface="微软雅黑" panose="020B0503020204020204" pitchFamily="34" charset="-122"/>
                </a:rPr>
                <a:t>Pre Filter</a:t>
              </a:r>
              <a:endParaRPr lang="zh-CN" altLang="en-US" sz="1600" b="1" dirty="0">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DB59B62E-2E10-47BE-A254-DC4BCC4A9C68}"/>
                </a:ext>
              </a:extLst>
            </p:cNvPr>
            <p:cNvSpPr/>
            <p:nvPr/>
          </p:nvSpPr>
          <p:spPr>
            <a:xfrm>
              <a:off x="1662179" y="4191308"/>
              <a:ext cx="2333348" cy="3523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Route Filter</a:t>
              </a:r>
              <a:endParaRPr lang="zh-CN" altLang="en-US" sz="1400" dirty="0">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id="{82A48551-B1A7-4959-825F-67A106CBE556}"/>
                </a:ext>
              </a:extLst>
            </p:cNvPr>
            <p:cNvSpPr/>
            <p:nvPr/>
          </p:nvSpPr>
          <p:spPr>
            <a:xfrm>
              <a:off x="1472049" y="3865708"/>
              <a:ext cx="2713608" cy="778415"/>
            </a:xfrm>
            <a:prstGeom prst="rect">
              <a:avLst/>
            </a:prstGeom>
            <a:noFill/>
            <a:ln>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t"/>
            <a:lstStyle/>
            <a:p>
              <a:r>
                <a:rPr lang="en-US" altLang="zh-CN" sz="1600" b="1" dirty="0">
                  <a:latin typeface="微软雅黑" panose="020B0503020204020204" pitchFamily="34" charset="-122"/>
                  <a:ea typeface="微软雅黑" panose="020B0503020204020204" pitchFamily="34" charset="-122"/>
                </a:rPr>
                <a:t>Route Filter</a:t>
              </a:r>
              <a:endParaRPr lang="zh-CN" altLang="en-US" sz="1600" b="1" dirty="0">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1EFD6586-1F21-441D-8779-40BF8B708613}"/>
                </a:ext>
              </a:extLst>
            </p:cNvPr>
            <p:cNvSpPr/>
            <p:nvPr/>
          </p:nvSpPr>
          <p:spPr>
            <a:xfrm>
              <a:off x="1662179" y="5136415"/>
              <a:ext cx="2333348" cy="35234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a:solidFill>
                    <a:srgbClr val="FF0000"/>
                  </a:solidFill>
                  <a:latin typeface="微软雅黑" panose="020B0503020204020204" pitchFamily="34" charset="-122"/>
                  <a:ea typeface="微软雅黑" panose="020B0503020204020204" pitchFamily="34" charset="-122"/>
                </a:rPr>
                <a:t>Error Filter</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F3CC8316-5680-4C28-91B5-185FCA86ECA5}"/>
                </a:ext>
              </a:extLst>
            </p:cNvPr>
            <p:cNvSpPr/>
            <p:nvPr/>
          </p:nvSpPr>
          <p:spPr>
            <a:xfrm>
              <a:off x="1472049" y="4783001"/>
              <a:ext cx="2713608" cy="803470"/>
            </a:xfrm>
            <a:prstGeom prst="rect">
              <a:avLst/>
            </a:prstGeom>
            <a:noFill/>
            <a:ln>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t"/>
            <a:lstStyle/>
            <a:p>
              <a:r>
                <a:rPr lang="en-US" altLang="zh-CN" sz="1600" b="1" dirty="0">
                  <a:latin typeface="微软雅黑" panose="020B0503020204020204" pitchFamily="34" charset="-122"/>
                  <a:ea typeface="微软雅黑" panose="020B0503020204020204" pitchFamily="34" charset="-122"/>
                </a:rPr>
                <a:t>Error Filter</a:t>
              </a:r>
              <a:endParaRPr lang="zh-CN" altLang="en-US" sz="1600" b="1" dirty="0">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9B1A6B93-BF52-4B57-892F-97526447687F}"/>
                </a:ext>
              </a:extLst>
            </p:cNvPr>
            <p:cNvSpPr/>
            <p:nvPr/>
          </p:nvSpPr>
          <p:spPr>
            <a:xfrm>
              <a:off x="1662179" y="6072001"/>
              <a:ext cx="2333348" cy="352340"/>
            </a:xfrm>
            <a:prstGeom prst="rect">
              <a:avLst/>
            </a:prstGeom>
            <a:noFill/>
            <a:ln w="952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a:solidFill>
                    <a:srgbClr val="00B0F0"/>
                  </a:solidFill>
                  <a:latin typeface="微软雅黑" panose="020B0503020204020204" pitchFamily="34" charset="-122"/>
                  <a:ea typeface="微软雅黑" panose="020B0503020204020204" pitchFamily="34" charset="-122"/>
                </a:rPr>
                <a:t>Response Filter</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E699119C-103B-40BD-ADB7-E1C572805AFF}"/>
                </a:ext>
              </a:extLst>
            </p:cNvPr>
            <p:cNvSpPr/>
            <p:nvPr/>
          </p:nvSpPr>
          <p:spPr>
            <a:xfrm>
              <a:off x="1472049" y="5707866"/>
              <a:ext cx="2713608" cy="811235"/>
            </a:xfrm>
            <a:prstGeom prst="rect">
              <a:avLst/>
            </a:prstGeom>
            <a:noFill/>
            <a:ln>
              <a:solidFill>
                <a:srgbClr val="00B0F0"/>
              </a:solidFill>
              <a:prstDash val="dash"/>
            </a:ln>
          </p:spPr>
          <p:style>
            <a:lnRef idx="2">
              <a:schemeClr val="accent6"/>
            </a:lnRef>
            <a:fillRef idx="1">
              <a:schemeClr val="lt1"/>
            </a:fillRef>
            <a:effectRef idx="0">
              <a:schemeClr val="accent6"/>
            </a:effectRef>
            <a:fontRef idx="minor">
              <a:schemeClr val="dk1"/>
            </a:fontRef>
          </p:style>
          <p:txBody>
            <a:bodyPr rtlCol="0" anchor="t"/>
            <a:lstStyle/>
            <a:p>
              <a:r>
                <a:rPr lang="en-US" altLang="zh-CN" sz="1600" b="1" dirty="0">
                  <a:latin typeface="微软雅黑" panose="020B0503020204020204" pitchFamily="34" charset="-122"/>
                  <a:ea typeface="微软雅黑" panose="020B0503020204020204" pitchFamily="34" charset="-122"/>
                </a:rPr>
                <a:t>Post Filter</a:t>
              </a:r>
              <a:endParaRPr lang="zh-CN" altLang="en-US" sz="1600" b="1" dirty="0">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DDC5DC1E-2F88-46A2-B425-12F0358F210A}"/>
                </a:ext>
              </a:extLst>
            </p:cNvPr>
            <p:cNvSpPr/>
            <p:nvPr/>
          </p:nvSpPr>
          <p:spPr>
            <a:xfrm>
              <a:off x="4929903" y="831772"/>
              <a:ext cx="3433023" cy="580872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r>
                <a:rPr lang="en-US" altLang="zh-CN" b="1" dirty="0">
                  <a:latin typeface="微软雅黑" panose="020B0503020204020204" pitchFamily="34" charset="-122"/>
                  <a:ea typeface="微软雅黑" panose="020B0503020204020204" pitchFamily="34" charset="-122"/>
                </a:rPr>
                <a:t>Access </a:t>
              </a:r>
              <a:r>
                <a:rPr lang="en-US" altLang="zh-CN" b="1" dirty="0" err="1">
                  <a:latin typeface="微软雅黑" panose="020B0503020204020204" pitchFamily="34" charset="-122"/>
                  <a:ea typeface="微软雅黑" panose="020B0503020204020204" pitchFamily="34" charset="-122"/>
                </a:rPr>
                <a:t>Auth</a:t>
              </a:r>
              <a:endParaRPr lang="zh-CN" altLang="en-US" b="1" dirty="0">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43723B25-C90B-474D-AA07-43D8F1FF9114}"/>
                </a:ext>
              </a:extLst>
            </p:cNvPr>
            <p:cNvSpPr/>
            <p:nvPr/>
          </p:nvSpPr>
          <p:spPr>
            <a:xfrm>
              <a:off x="5289610" y="1362883"/>
              <a:ext cx="2713608" cy="818003"/>
            </a:xfrm>
            <a:prstGeom prst="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t"/>
            <a:lstStyle/>
            <a:p>
              <a:r>
                <a:rPr lang="en-US" altLang="zh-CN" b="1" dirty="0">
                  <a:latin typeface="微软雅黑" panose="020B0503020204020204" pitchFamily="34" charset="-122"/>
                  <a:ea typeface="微软雅黑" panose="020B0503020204020204" pitchFamily="34" charset="-122"/>
                </a:rPr>
                <a:t>SSO</a:t>
              </a:r>
              <a:endParaRPr lang="zh-CN" altLang="en-US" b="1" dirty="0">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a16="http://schemas.microsoft.com/office/drawing/2014/main" id="{BED95ACE-ACF4-43A2-9A85-F0C35BDFA4B8}"/>
                </a:ext>
              </a:extLst>
            </p:cNvPr>
            <p:cNvSpPr/>
            <p:nvPr/>
          </p:nvSpPr>
          <p:spPr>
            <a:xfrm>
              <a:off x="5479740" y="3630970"/>
              <a:ext cx="2333348" cy="3523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User</a:t>
              </a:r>
              <a:endParaRPr lang="zh-CN" altLang="en-US" sz="1400" dirty="0">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a16="http://schemas.microsoft.com/office/drawing/2014/main" id="{AEB1D4B3-3855-47F3-8A67-7CD158C90C4A}"/>
                </a:ext>
              </a:extLst>
            </p:cNvPr>
            <p:cNvSpPr/>
            <p:nvPr/>
          </p:nvSpPr>
          <p:spPr>
            <a:xfrm>
              <a:off x="5289610" y="3217302"/>
              <a:ext cx="2713608" cy="2363315"/>
            </a:xfrm>
            <a:prstGeom prst="rect">
              <a:avLst/>
            </a:prstGeom>
            <a:noFill/>
            <a:ln>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t"/>
            <a:lstStyle/>
            <a:p>
              <a:r>
                <a:rPr lang="en-US" altLang="zh-CN" sz="1600" b="1" dirty="0">
                  <a:latin typeface="微软雅黑" panose="020B0503020204020204" pitchFamily="34" charset="-122"/>
                  <a:ea typeface="微软雅黑" panose="020B0503020204020204" pitchFamily="34" charset="-122"/>
                </a:rPr>
                <a:t>Advanced RBAC</a:t>
              </a:r>
              <a:endParaRPr lang="zh-CN" altLang="en-US" sz="1600" b="1" dirty="0">
                <a:latin typeface="微软雅黑" panose="020B0503020204020204" pitchFamily="34" charset="-122"/>
                <a:ea typeface="微软雅黑" panose="020B0503020204020204" pitchFamily="34" charset="-122"/>
              </a:endParaRPr>
            </a:p>
          </p:txBody>
        </p:sp>
        <p:sp>
          <p:nvSpPr>
            <p:cNvPr id="88" name="矩形 87">
              <a:extLst>
                <a:ext uri="{FF2B5EF4-FFF2-40B4-BE49-F238E27FC236}">
                  <a16:creationId xmlns:a16="http://schemas.microsoft.com/office/drawing/2014/main" id="{88588BC5-1314-4FCA-B47A-3A4AA2BB7A9A}"/>
                </a:ext>
              </a:extLst>
            </p:cNvPr>
            <p:cNvSpPr/>
            <p:nvPr/>
          </p:nvSpPr>
          <p:spPr>
            <a:xfrm>
              <a:off x="5479740" y="4131779"/>
              <a:ext cx="2333348" cy="3523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Role</a:t>
              </a:r>
              <a:endParaRPr lang="zh-CN" altLang="en-US" sz="1400" dirty="0">
                <a:latin typeface="微软雅黑" panose="020B0503020204020204" pitchFamily="34" charset="-122"/>
                <a:ea typeface="微软雅黑" panose="020B0503020204020204" pitchFamily="34" charset="-122"/>
              </a:endParaRPr>
            </a:p>
          </p:txBody>
        </p:sp>
        <p:sp>
          <p:nvSpPr>
            <p:cNvPr id="89" name="矩形 88">
              <a:extLst>
                <a:ext uri="{FF2B5EF4-FFF2-40B4-BE49-F238E27FC236}">
                  <a16:creationId xmlns:a16="http://schemas.microsoft.com/office/drawing/2014/main" id="{7277A506-87D9-4116-8987-F98681B81716}"/>
                </a:ext>
              </a:extLst>
            </p:cNvPr>
            <p:cNvSpPr/>
            <p:nvPr/>
          </p:nvSpPr>
          <p:spPr>
            <a:xfrm>
              <a:off x="5479740" y="4632588"/>
              <a:ext cx="2333348" cy="3523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Program</a:t>
              </a:r>
              <a:endParaRPr lang="zh-CN" altLang="en-US" sz="1400" dirty="0">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7D81BCA8-E8A9-402C-8ED3-CCD8363FB440}"/>
                </a:ext>
              </a:extLst>
            </p:cNvPr>
            <p:cNvSpPr/>
            <p:nvPr/>
          </p:nvSpPr>
          <p:spPr>
            <a:xfrm>
              <a:off x="5479740" y="6072001"/>
              <a:ext cx="2333348" cy="352340"/>
            </a:xfrm>
            <a:prstGeom prst="rect">
              <a:avLst/>
            </a:prstGeom>
            <a:noFill/>
            <a:ln w="952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a:solidFill>
                    <a:srgbClr val="00B0F0"/>
                  </a:solidFill>
                  <a:latin typeface="微软雅黑" panose="020B0503020204020204" pitchFamily="34" charset="-122"/>
                  <a:ea typeface="微软雅黑" panose="020B0503020204020204" pitchFamily="34" charset="-122"/>
                </a:rPr>
                <a:t>Project Management</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91" name="矩形 90">
              <a:extLst>
                <a:ext uri="{FF2B5EF4-FFF2-40B4-BE49-F238E27FC236}">
                  <a16:creationId xmlns:a16="http://schemas.microsoft.com/office/drawing/2014/main" id="{D6E1A50F-36BB-433C-909B-A53FEF7E6D43}"/>
                </a:ext>
              </a:extLst>
            </p:cNvPr>
            <p:cNvSpPr/>
            <p:nvPr/>
          </p:nvSpPr>
          <p:spPr>
            <a:xfrm>
              <a:off x="5289610" y="5702011"/>
              <a:ext cx="2713608" cy="817090"/>
            </a:xfrm>
            <a:prstGeom prst="rect">
              <a:avLst/>
            </a:prstGeom>
            <a:noFill/>
            <a:ln>
              <a:solidFill>
                <a:srgbClr val="00B0F0"/>
              </a:solidFill>
              <a:prstDash val="dash"/>
            </a:ln>
          </p:spPr>
          <p:style>
            <a:lnRef idx="2">
              <a:schemeClr val="accent6"/>
            </a:lnRef>
            <a:fillRef idx="1">
              <a:schemeClr val="lt1"/>
            </a:fillRef>
            <a:effectRef idx="0">
              <a:schemeClr val="accent6"/>
            </a:effectRef>
            <a:fontRef idx="minor">
              <a:schemeClr val="dk1"/>
            </a:fontRef>
          </p:style>
          <p:txBody>
            <a:bodyPr rtlCol="0" anchor="t"/>
            <a:lstStyle/>
            <a:p>
              <a:r>
                <a:rPr lang="en-US" altLang="zh-CN" sz="1600" b="1" dirty="0">
                  <a:latin typeface="微软雅黑" panose="020B0503020204020204" pitchFamily="34" charset="-122"/>
                  <a:ea typeface="微软雅黑" panose="020B0503020204020204" pitchFamily="34" charset="-122"/>
                </a:rPr>
                <a:t>Project</a:t>
              </a:r>
              <a:endParaRPr lang="zh-CN" altLang="en-US" sz="1600" b="1" dirty="0">
                <a:latin typeface="微软雅黑" panose="020B0503020204020204" pitchFamily="34" charset="-122"/>
                <a:ea typeface="微软雅黑" panose="020B0503020204020204" pitchFamily="34" charset="-122"/>
              </a:endParaRPr>
            </a:p>
          </p:txBody>
        </p:sp>
        <p:sp>
          <p:nvSpPr>
            <p:cNvPr id="92" name="矩形 91">
              <a:extLst>
                <a:ext uri="{FF2B5EF4-FFF2-40B4-BE49-F238E27FC236}">
                  <a16:creationId xmlns:a16="http://schemas.microsoft.com/office/drawing/2014/main" id="{E3EEA8B3-C9D3-4FFA-8A68-903DBAA16EB8}"/>
                </a:ext>
              </a:extLst>
            </p:cNvPr>
            <p:cNvSpPr/>
            <p:nvPr/>
          </p:nvSpPr>
          <p:spPr>
            <a:xfrm>
              <a:off x="5479740" y="1733786"/>
              <a:ext cx="2333348" cy="35631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Token Management</a:t>
              </a:r>
              <a:endParaRPr lang="zh-CN" altLang="en-US" sz="1400" dirty="0">
                <a:latin typeface="微软雅黑" panose="020B0503020204020204" pitchFamily="34" charset="-122"/>
                <a:ea typeface="微软雅黑" panose="020B0503020204020204" pitchFamily="34" charset="-122"/>
              </a:endParaRPr>
            </a:p>
          </p:txBody>
        </p:sp>
        <p:sp>
          <p:nvSpPr>
            <p:cNvPr id="93" name="矩形 92">
              <a:extLst>
                <a:ext uri="{FF2B5EF4-FFF2-40B4-BE49-F238E27FC236}">
                  <a16:creationId xmlns:a16="http://schemas.microsoft.com/office/drawing/2014/main" id="{55410B62-7347-46A2-964D-0D703F2F134F}"/>
                </a:ext>
              </a:extLst>
            </p:cNvPr>
            <p:cNvSpPr/>
            <p:nvPr/>
          </p:nvSpPr>
          <p:spPr>
            <a:xfrm>
              <a:off x="5479740" y="2660539"/>
              <a:ext cx="2333348" cy="35234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400" dirty="0">
                  <a:solidFill>
                    <a:srgbClr val="FF0000"/>
                  </a:solidFill>
                  <a:latin typeface="微软雅黑" panose="020B0503020204020204" pitchFamily="34" charset="-122"/>
                  <a:ea typeface="微软雅黑" panose="020B0503020204020204" pitchFamily="34" charset="-122"/>
                </a:rPr>
                <a:t>Account Management</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94" name="矩形 93">
              <a:extLst>
                <a:ext uri="{FF2B5EF4-FFF2-40B4-BE49-F238E27FC236}">
                  <a16:creationId xmlns:a16="http://schemas.microsoft.com/office/drawing/2014/main" id="{B7E96BA1-E82E-42B6-8282-EACD33AD816B}"/>
                </a:ext>
              </a:extLst>
            </p:cNvPr>
            <p:cNvSpPr/>
            <p:nvPr/>
          </p:nvSpPr>
          <p:spPr>
            <a:xfrm>
              <a:off x="5289610" y="2290549"/>
              <a:ext cx="2713608" cy="817090"/>
            </a:xfrm>
            <a:prstGeom prst="rect">
              <a:avLst/>
            </a:prstGeom>
            <a:noFill/>
            <a:ln>
              <a:solidFill>
                <a:srgbClr val="FF0000"/>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t"/>
            <a:lstStyle/>
            <a:p>
              <a:r>
                <a:rPr lang="en-US" altLang="zh-CN" sz="1600" b="1" dirty="0">
                  <a:latin typeface="微软雅黑" panose="020B0503020204020204" pitchFamily="34" charset="-122"/>
                  <a:ea typeface="微软雅黑" panose="020B0503020204020204" pitchFamily="34" charset="-122"/>
                </a:rPr>
                <a:t>Account</a:t>
              </a:r>
              <a:endParaRPr lang="zh-CN" altLang="en-US" sz="1600" b="1" dirty="0">
                <a:latin typeface="微软雅黑" panose="020B0503020204020204" pitchFamily="34" charset="-122"/>
                <a:ea typeface="微软雅黑" panose="020B0503020204020204" pitchFamily="34" charset="-122"/>
              </a:endParaRPr>
            </a:p>
          </p:txBody>
        </p:sp>
        <p:sp>
          <p:nvSpPr>
            <p:cNvPr id="95" name="矩形 94">
              <a:extLst>
                <a:ext uri="{FF2B5EF4-FFF2-40B4-BE49-F238E27FC236}">
                  <a16:creationId xmlns:a16="http://schemas.microsoft.com/office/drawing/2014/main" id="{5A65124D-FF7F-40DE-96CC-2D3585A283C3}"/>
                </a:ext>
              </a:extLst>
            </p:cNvPr>
            <p:cNvSpPr/>
            <p:nvPr/>
          </p:nvSpPr>
          <p:spPr>
            <a:xfrm>
              <a:off x="1662179" y="2302132"/>
              <a:ext cx="2333348" cy="35234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Validate Login Filter</a:t>
              </a:r>
              <a:endParaRPr lang="zh-CN" altLang="en-US" sz="1400" dirty="0">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9BAA52EB-159E-428F-85C8-694EDD1D0A2A}"/>
                </a:ext>
              </a:extLst>
            </p:cNvPr>
            <p:cNvSpPr/>
            <p:nvPr/>
          </p:nvSpPr>
          <p:spPr>
            <a:xfrm>
              <a:off x="5479740" y="5133396"/>
              <a:ext cx="2333348" cy="35234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Authority</a:t>
              </a:r>
              <a:endParaRPr lang="zh-CN" altLang="en-US" sz="1400" dirty="0">
                <a:latin typeface="微软雅黑" panose="020B0503020204020204" pitchFamily="34" charset="-122"/>
                <a:ea typeface="微软雅黑" panose="020B0503020204020204" pitchFamily="34" charset="-122"/>
              </a:endParaRPr>
            </a:p>
          </p:txBody>
        </p:sp>
        <p:sp>
          <p:nvSpPr>
            <p:cNvPr id="97" name="矩形 96">
              <a:extLst>
                <a:ext uri="{FF2B5EF4-FFF2-40B4-BE49-F238E27FC236}">
                  <a16:creationId xmlns:a16="http://schemas.microsoft.com/office/drawing/2014/main" id="{CCF2465F-968F-4158-8C40-47FA63E0E92A}"/>
                </a:ext>
              </a:extLst>
            </p:cNvPr>
            <p:cNvSpPr/>
            <p:nvPr/>
          </p:nvSpPr>
          <p:spPr>
            <a:xfrm>
              <a:off x="8747464" y="823996"/>
              <a:ext cx="2333348" cy="90979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err="1">
                  <a:solidFill>
                    <a:schemeClr val="accent1"/>
                  </a:solidFill>
                  <a:latin typeface="微软雅黑" panose="020B0503020204020204" pitchFamily="34" charset="-122"/>
                  <a:ea typeface="微软雅黑" panose="020B0503020204020204" pitchFamily="34" charset="-122"/>
                </a:rPr>
                <a:t>Redis</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CBC330C4-F29E-487C-8B1F-1D6370534BB1}"/>
                </a:ext>
              </a:extLst>
            </p:cNvPr>
            <p:cNvSpPr/>
            <p:nvPr/>
          </p:nvSpPr>
          <p:spPr>
            <a:xfrm>
              <a:off x="8747464" y="2023407"/>
              <a:ext cx="2333348" cy="90979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b="1" dirty="0">
                  <a:solidFill>
                    <a:schemeClr val="accent1"/>
                  </a:solidFill>
                  <a:latin typeface="微软雅黑" panose="020B0503020204020204" pitchFamily="34" charset="-122"/>
                  <a:ea typeface="微软雅黑" panose="020B0503020204020204" pitchFamily="34" charset="-122"/>
                </a:rPr>
                <a:t>MySQL DB</a:t>
              </a:r>
              <a:endParaRPr lang="zh-CN" altLang="en-US" b="1" dirty="0">
                <a:solidFill>
                  <a:schemeClr val="accent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48604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944" y="476672"/>
            <a:ext cx="10515600" cy="568886"/>
          </a:xfrm>
        </p:spPr>
        <p:txBody>
          <a:bodyPr/>
          <a:lstStyle/>
          <a:p>
            <a:r>
              <a:rPr kumimoji="1" lang="zh-CN" altLang="en-US" dirty="0"/>
              <a:t>接入层认证机制（未登录）</a:t>
            </a:r>
          </a:p>
        </p:txBody>
      </p:sp>
      <p:grpSp>
        <p:nvGrpSpPr>
          <p:cNvPr id="14" name="组合 13">
            <a:extLst>
              <a:ext uri="{FF2B5EF4-FFF2-40B4-BE49-F238E27FC236}">
                <a16:creationId xmlns:a16="http://schemas.microsoft.com/office/drawing/2014/main" id="{0909E345-6525-4220-88CB-FA913C5BB6CD}"/>
              </a:ext>
            </a:extLst>
          </p:cNvPr>
          <p:cNvGrpSpPr/>
          <p:nvPr/>
        </p:nvGrpSpPr>
        <p:grpSpPr>
          <a:xfrm>
            <a:off x="172609" y="1484784"/>
            <a:ext cx="11846782" cy="2131320"/>
            <a:chOff x="345218" y="755415"/>
            <a:chExt cx="11846782" cy="2131320"/>
          </a:xfrm>
        </p:grpSpPr>
        <p:sp>
          <p:nvSpPr>
            <p:cNvPr id="15" name="矩形 14">
              <a:extLst>
                <a:ext uri="{FF2B5EF4-FFF2-40B4-BE49-F238E27FC236}">
                  <a16:creationId xmlns:a16="http://schemas.microsoft.com/office/drawing/2014/main" id="{F4F50689-2256-45C4-BC45-13135EC1ADE7}"/>
                </a:ext>
              </a:extLst>
            </p:cNvPr>
            <p:cNvSpPr/>
            <p:nvPr/>
          </p:nvSpPr>
          <p:spPr>
            <a:xfrm>
              <a:off x="2654704" y="761056"/>
              <a:ext cx="7146244" cy="2125679"/>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altLang="zh-CN" sz="1400" dirty="0">
                  <a:solidFill>
                    <a:schemeClr val="tx1"/>
                  </a:solidFill>
                  <a:latin typeface="微软雅黑" panose="020B0503020204020204" pitchFamily="34" charset="-122"/>
                  <a:ea typeface="微软雅黑" panose="020B0503020204020204" pitchFamily="34" charset="-122"/>
                </a:rPr>
                <a:t>Access</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827D9CB5-FFF5-4DDB-909C-FE9240823933}"/>
                </a:ext>
              </a:extLst>
            </p:cNvPr>
            <p:cNvSpPr/>
            <p:nvPr/>
          </p:nvSpPr>
          <p:spPr>
            <a:xfrm>
              <a:off x="9800948" y="761056"/>
              <a:ext cx="2391052" cy="2125679"/>
            </a:xfrm>
            <a:prstGeom prst="rect">
              <a:avLst/>
            </a:prstGeom>
            <a:solidFill>
              <a:schemeClr val="accent5">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zh-CN" altLang="en-US" sz="1400" dirty="0">
                  <a:solidFill>
                    <a:schemeClr val="tx1"/>
                  </a:solidFill>
                  <a:latin typeface="微软雅黑" panose="020B0503020204020204" pitchFamily="34" charset="-122"/>
                  <a:ea typeface="微软雅黑" panose="020B0503020204020204" pitchFamily="34" charset="-122"/>
                </a:rPr>
                <a:t>业务应用</a:t>
              </a:r>
            </a:p>
          </p:txBody>
        </p:sp>
        <p:sp>
          <p:nvSpPr>
            <p:cNvPr id="17" name="矩形 16">
              <a:extLst>
                <a:ext uri="{FF2B5EF4-FFF2-40B4-BE49-F238E27FC236}">
                  <a16:creationId xmlns:a16="http://schemas.microsoft.com/office/drawing/2014/main" id="{27260E37-A156-4266-A8C7-3DFB966AA46A}"/>
                </a:ext>
              </a:extLst>
            </p:cNvPr>
            <p:cNvSpPr/>
            <p:nvPr/>
          </p:nvSpPr>
          <p:spPr>
            <a:xfrm>
              <a:off x="345218" y="1207900"/>
              <a:ext cx="1024162" cy="30582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浏览器</a:t>
              </a:r>
            </a:p>
          </p:txBody>
        </p:sp>
        <p:sp>
          <p:nvSpPr>
            <p:cNvPr id="18" name="矩形 17">
              <a:extLst>
                <a:ext uri="{FF2B5EF4-FFF2-40B4-BE49-F238E27FC236}">
                  <a16:creationId xmlns:a16="http://schemas.microsoft.com/office/drawing/2014/main" id="{7B973FF2-13A3-47EB-B471-7DD0C172718C}"/>
                </a:ext>
              </a:extLst>
            </p:cNvPr>
            <p:cNvSpPr/>
            <p:nvPr/>
          </p:nvSpPr>
          <p:spPr>
            <a:xfrm>
              <a:off x="345218" y="755415"/>
              <a:ext cx="1024162" cy="30582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其他应用</a:t>
              </a:r>
            </a:p>
          </p:txBody>
        </p:sp>
        <p:sp>
          <p:nvSpPr>
            <p:cNvPr id="19" name="矩形 18">
              <a:extLst>
                <a:ext uri="{FF2B5EF4-FFF2-40B4-BE49-F238E27FC236}">
                  <a16:creationId xmlns:a16="http://schemas.microsoft.com/office/drawing/2014/main" id="{8E4AC900-D246-4817-9FF5-2178FB925EC2}"/>
                </a:ext>
              </a:extLst>
            </p:cNvPr>
            <p:cNvSpPr/>
            <p:nvPr/>
          </p:nvSpPr>
          <p:spPr>
            <a:xfrm>
              <a:off x="2870684" y="1207900"/>
              <a:ext cx="1024162" cy="30582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Gateway</a:t>
              </a:r>
              <a:endParaRPr lang="zh-CN" altLang="en-US" sz="1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B28F327-DF2F-434F-93C6-36DD82DD5256}"/>
                </a:ext>
              </a:extLst>
            </p:cNvPr>
            <p:cNvSpPr/>
            <p:nvPr/>
          </p:nvSpPr>
          <p:spPr>
            <a:xfrm>
              <a:off x="5396150" y="1216407"/>
              <a:ext cx="1024162" cy="30582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rPr>
                <a:t>Auth</a:t>
              </a:r>
              <a:endParaRPr lang="zh-CN" altLang="en-US" sz="1400" dirty="0">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40A643B7-42A1-48DE-A022-ED01335F5DE9}"/>
                </a:ext>
              </a:extLst>
            </p:cNvPr>
            <p:cNvSpPr/>
            <p:nvPr/>
          </p:nvSpPr>
          <p:spPr>
            <a:xfrm>
              <a:off x="7921616" y="1207900"/>
              <a:ext cx="1024162" cy="30582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altLang="zh-CN" sz="1400" dirty="0" err="1">
                  <a:latin typeface="微软雅黑" panose="020B0503020204020204" pitchFamily="34" charset="-122"/>
                  <a:ea typeface="微软雅黑" panose="020B0503020204020204" pitchFamily="34" charset="-122"/>
                </a:rPr>
                <a:t>Auth</a:t>
              </a:r>
              <a:endParaRPr lang="zh-CN" altLang="en-US" sz="14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3C6534B0-C5B5-4810-9F35-40508939D74B}"/>
                </a:ext>
              </a:extLst>
            </p:cNvPr>
            <p:cNvSpPr/>
            <p:nvPr/>
          </p:nvSpPr>
          <p:spPr>
            <a:xfrm>
              <a:off x="10447080" y="1216407"/>
              <a:ext cx="1024162" cy="30582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业务应用</a:t>
              </a:r>
            </a:p>
          </p:txBody>
        </p:sp>
        <p:cxnSp>
          <p:nvCxnSpPr>
            <p:cNvPr id="23" name="直接连接符 22">
              <a:extLst>
                <a:ext uri="{FF2B5EF4-FFF2-40B4-BE49-F238E27FC236}">
                  <a16:creationId xmlns:a16="http://schemas.microsoft.com/office/drawing/2014/main" id="{872C3EE6-E7DC-4277-AC48-BD0128689ED8}"/>
                </a:ext>
              </a:extLst>
            </p:cNvPr>
            <p:cNvCxnSpPr>
              <a:stCxn id="17" idx="2"/>
            </p:cNvCxnSpPr>
            <p:nvPr/>
          </p:nvCxnSpPr>
          <p:spPr>
            <a:xfrm>
              <a:off x="857299" y="1513726"/>
              <a:ext cx="2821" cy="1373009"/>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24" name="直接连接符 23">
              <a:extLst>
                <a:ext uri="{FF2B5EF4-FFF2-40B4-BE49-F238E27FC236}">
                  <a16:creationId xmlns:a16="http://schemas.microsoft.com/office/drawing/2014/main" id="{489D40E6-2988-4B00-99F1-6C8DD0FDCA4A}"/>
                </a:ext>
              </a:extLst>
            </p:cNvPr>
            <p:cNvCxnSpPr>
              <a:stCxn id="22" idx="2"/>
            </p:cNvCxnSpPr>
            <p:nvPr/>
          </p:nvCxnSpPr>
          <p:spPr>
            <a:xfrm>
              <a:off x="10959161" y="1522233"/>
              <a:ext cx="0" cy="1364502"/>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25" name="直接连接符 24">
              <a:extLst>
                <a:ext uri="{FF2B5EF4-FFF2-40B4-BE49-F238E27FC236}">
                  <a16:creationId xmlns:a16="http://schemas.microsoft.com/office/drawing/2014/main" id="{B775143D-3E85-4D3F-8AB3-A073CFEAFC4F}"/>
                </a:ext>
              </a:extLst>
            </p:cNvPr>
            <p:cNvCxnSpPr>
              <a:stCxn id="19" idx="2"/>
            </p:cNvCxnSpPr>
            <p:nvPr/>
          </p:nvCxnSpPr>
          <p:spPr>
            <a:xfrm>
              <a:off x="3382765" y="1513726"/>
              <a:ext cx="0" cy="1373009"/>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26" name="直接连接符 25">
              <a:extLst>
                <a:ext uri="{FF2B5EF4-FFF2-40B4-BE49-F238E27FC236}">
                  <a16:creationId xmlns:a16="http://schemas.microsoft.com/office/drawing/2014/main" id="{274503BB-D9DC-43D0-B0CE-31F39FFDD97B}"/>
                </a:ext>
              </a:extLst>
            </p:cNvPr>
            <p:cNvCxnSpPr>
              <a:stCxn id="20" idx="2"/>
            </p:cNvCxnSpPr>
            <p:nvPr/>
          </p:nvCxnSpPr>
          <p:spPr>
            <a:xfrm>
              <a:off x="5908231" y="1522233"/>
              <a:ext cx="0" cy="1364502"/>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27" name="直接连接符 26">
              <a:extLst>
                <a:ext uri="{FF2B5EF4-FFF2-40B4-BE49-F238E27FC236}">
                  <a16:creationId xmlns:a16="http://schemas.microsoft.com/office/drawing/2014/main" id="{F33D04E0-EF41-4F27-81BC-28BED8A6DDC7}"/>
                </a:ext>
              </a:extLst>
            </p:cNvPr>
            <p:cNvCxnSpPr>
              <a:stCxn id="21" idx="2"/>
            </p:cNvCxnSpPr>
            <p:nvPr/>
          </p:nvCxnSpPr>
          <p:spPr>
            <a:xfrm>
              <a:off x="8433697" y="1513726"/>
              <a:ext cx="0" cy="1373009"/>
            </a:xfrm>
            <a:prstGeom prst="line">
              <a:avLst/>
            </a:prstGeom>
            <a:ln w="19050">
              <a:prstDash val="das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E8C7BCCE-DFB7-41F2-84AC-198CF0209C2A}"/>
                </a:ext>
              </a:extLst>
            </p:cNvPr>
            <p:cNvCxnSpPr/>
            <p:nvPr/>
          </p:nvCxnSpPr>
          <p:spPr>
            <a:xfrm>
              <a:off x="860120" y="1869381"/>
              <a:ext cx="2513392"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7190AD3C-E78D-4919-B903-4FBC9E7B1853}"/>
                </a:ext>
              </a:extLst>
            </p:cNvPr>
            <p:cNvCxnSpPr/>
            <p:nvPr/>
          </p:nvCxnSpPr>
          <p:spPr>
            <a:xfrm>
              <a:off x="3376708" y="2020302"/>
              <a:ext cx="2525466"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30" name="圆角矩形 46">
              <a:extLst>
                <a:ext uri="{FF2B5EF4-FFF2-40B4-BE49-F238E27FC236}">
                  <a16:creationId xmlns:a16="http://schemas.microsoft.com/office/drawing/2014/main" id="{0BC44F89-645F-49BC-88B2-6E0C28E713A8}"/>
                </a:ext>
              </a:extLst>
            </p:cNvPr>
            <p:cNvSpPr/>
            <p:nvPr/>
          </p:nvSpPr>
          <p:spPr>
            <a:xfrm>
              <a:off x="4022638" y="1759754"/>
              <a:ext cx="1356581" cy="248603"/>
            </a:xfrm>
            <a:prstGeom prst="roundRect">
              <a:avLst>
                <a:gd name="adj" fmla="val 1802"/>
              </a:avLst>
            </a:prstGeom>
          </p:spPr>
          <p:txBody>
            <a:bodyPr wrap="square">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进行认证</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31" name="直接箭头连接符 30">
              <a:extLst>
                <a:ext uri="{FF2B5EF4-FFF2-40B4-BE49-F238E27FC236}">
                  <a16:creationId xmlns:a16="http://schemas.microsoft.com/office/drawing/2014/main" id="{FA7488A9-1FA2-423A-9D3A-34AD903F23D7}"/>
                </a:ext>
              </a:extLst>
            </p:cNvPr>
            <p:cNvCxnSpPr/>
            <p:nvPr/>
          </p:nvCxnSpPr>
          <p:spPr>
            <a:xfrm flipH="1">
              <a:off x="3376708" y="2384282"/>
              <a:ext cx="2525466"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32" name="圆角矩形 48">
              <a:extLst>
                <a:ext uri="{FF2B5EF4-FFF2-40B4-BE49-F238E27FC236}">
                  <a16:creationId xmlns:a16="http://schemas.microsoft.com/office/drawing/2014/main" id="{22C78B2D-C2B9-42EF-A444-E936DF3AE5F6}"/>
                </a:ext>
              </a:extLst>
            </p:cNvPr>
            <p:cNvSpPr/>
            <p:nvPr/>
          </p:nvSpPr>
          <p:spPr>
            <a:xfrm>
              <a:off x="4015389" y="2123727"/>
              <a:ext cx="1356581" cy="248603"/>
            </a:xfrm>
            <a:prstGeom prst="roundRect">
              <a:avLst>
                <a:gd name="adj" fmla="val 1802"/>
              </a:avLst>
            </a:prstGeom>
          </p:spPr>
          <p:txBody>
            <a:bodyPr wrap="square">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未登录</a:t>
              </a:r>
              <a:endParaRPr lang="en-US" altLang="zh-CN" sz="1000" dirty="0">
                <a:solidFill>
                  <a:schemeClr val="tx1"/>
                </a:solidFill>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0E94B736-7DF3-4338-AE4C-EC7BE571F76D}"/>
                </a:ext>
              </a:extLst>
            </p:cNvPr>
            <p:cNvCxnSpPr/>
            <p:nvPr/>
          </p:nvCxnSpPr>
          <p:spPr>
            <a:xfrm flipH="1">
              <a:off x="860124" y="2570710"/>
              <a:ext cx="2513392" cy="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sp>
          <p:nvSpPr>
            <p:cNvPr id="34" name="圆角矩形 50">
              <a:extLst>
                <a:ext uri="{FF2B5EF4-FFF2-40B4-BE49-F238E27FC236}">
                  <a16:creationId xmlns:a16="http://schemas.microsoft.com/office/drawing/2014/main" id="{0D17D786-02B8-4E14-A87F-963D6156F5A5}"/>
                </a:ext>
              </a:extLst>
            </p:cNvPr>
            <p:cNvSpPr/>
            <p:nvPr/>
          </p:nvSpPr>
          <p:spPr>
            <a:xfrm>
              <a:off x="1461072" y="2306590"/>
              <a:ext cx="1356581" cy="248603"/>
            </a:xfrm>
            <a:prstGeom prst="roundRect">
              <a:avLst>
                <a:gd name="adj" fmla="val 1802"/>
              </a:avLst>
            </a:prstGeom>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跳转</a:t>
              </a:r>
              <a:r>
                <a:rPr lang="zh-CN" altLang="en-US" sz="1000" dirty="0">
                  <a:solidFill>
                    <a:schemeClr val="tx1"/>
                  </a:solidFill>
                  <a:latin typeface="微软雅黑" panose="020B0503020204020204" pitchFamily="34" charset="-122"/>
                  <a:ea typeface="微软雅黑" panose="020B0503020204020204" pitchFamily="34" charset="-122"/>
                </a:rPr>
                <a:t>登录页面</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C7D041F6-10D1-428B-A77E-EC5E136907A5}"/>
                </a:ext>
              </a:extLst>
            </p:cNvPr>
            <p:cNvSpPr/>
            <p:nvPr/>
          </p:nvSpPr>
          <p:spPr>
            <a:xfrm>
              <a:off x="1232952" y="1460984"/>
              <a:ext cx="1734615" cy="400110"/>
            </a:xfrm>
            <a:prstGeom prst="rect">
              <a:avLst/>
            </a:prstGeom>
          </p:spPr>
          <p:txBody>
            <a:bodyPr wrap="square">
              <a:spAutoFit/>
            </a:bodyPr>
            <a:lstStyle/>
            <a:p>
              <a:pPr lvl="0" algn="ctr"/>
              <a:r>
                <a:rPr lang="en-US" altLang="zh-CN" sz="1000" dirty="0">
                  <a:latin typeface="微软雅黑" panose="020B0503020204020204" pitchFamily="34" charset="-122"/>
                  <a:ea typeface="微软雅黑" panose="020B0503020204020204" pitchFamily="34" charset="-122"/>
                </a:rPr>
                <a:t>Cookie</a:t>
              </a:r>
              <a:r>
                <a:rPr lang="zh-CN" altLang="en-US" sz="1000" dirty="0">
                  <a:latin typeface="微软雅黑" panose="020B0503020204020204" pitchFamily="34" charset="-122"/>
                  <a:ea typeface="微软雅黑" panose="020B0503020204020204" pitchFamily="34" charset="-122"/>
                </a:rPr>
                <a:t>中</a:t>
              </a:r>
              <a:endParaRPr lang="en-US" altLang="zh-CN" sz="1000" dirty="0">
                <a:latin typeface="微软雅黑" panose="020B0503020204020204" pitchFamily="34" charset="-122"/>
                <a:ea typeface="微软雅黑" panose="020B0503020204020204" pitchFamily="34" charset="-122"/>
              </a:endParaRPr>
            </a:p>
            <a:p>
              <a:pPr lvl="0" algn="ctr"/>
              <a:r>
                <a:rPr lang="zh-CN" altLang="en-US" sz="1000" dirty="0">
                  <a:latin typeface="微软雅黑" panose="020B0503020204020204" pitchFamily="34" charset="-122"/>
                  <a:ea typeface="微软雅黑" panose="020B0503020204020204" pitchFamily="34" charset="-122"/>
                </a:rPr>
                <a:t>未携带任何信息</a:t>
              </a:r>
              <a:endParaRPr lang="en-US" altLang="zh-CN" sz="1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552757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d24af4d3-2ce9-43ee-b8d4-1a224eca20fd"/>
</p:tagLst>
</file>

<file path=ppt/tags/tag2.xml><?xml version="1.0" encoding="utf-8"?>
<p:tagLst xmlns:a="http://schemas.openxmlformats.org/drawingml/2006/main" xmlns:r="http://schemas.openxmlformats.org/officeDocument/2006/relationships" xmlns:p="http://schemas.openxmlformats.org/presentationml/2006/main">
  <p:tag name="ISLIDE.DIAGRAM" val="d24af4d3-2ce9-43ee-b8d4-1a224eca20fd"/>
</p:tagLst>
</file>

<file path=ppt/tags/tag3.xml><?xml version="1.0" encoding="utf-8"?>
<p:tagLst xmlns:a="http://schemas.openxmlformats.org/drawingml/2006/main" xmlns:r="http://schemas.openxmlformats.org/officeDocument/2006/relationships" xmlns:p="http://schemas.openxmlformats.org/presentationml/2006/main">
  <p:tag name="ISLIDE.DIAGRAM" val="d24af4d3-2ce9-43ee-b8d4-1a224eca20fd"/>
</p:tagLst>
</file>

<file path=ppt/tags/tag4.xml><?xml version="1.0" encoding="utf-8"?>
<p:tagLst xmlns:a="http://schemas.openxmlformats.org/drawingml/2006/main" xmlns:r="http://schemas.openxmlformats.org/officeDocument/2006/relationships" xmlns:p="http://schemas.openxmlformats.org/presentationml/2006/main">
  <p:tag name="ISLIDE.DIAGRAM" val="d24af4d3-2ce9-43ee-b8d4-1a224eca20fd"/>
</p:tagLst>
</file>

<file path=ppt/tags/tag5.xml><?xml version="1.0" encoding="utf-8"?>
<p:tagLst xmlns:a="http://schemas.openxmlformats.org/drawingml/2006/main" xmlns:r="http://schemas.openxmlformats.org/officeDocument/2006/relationships" xmlns:p="http://schemas.openxmlformats.org/presentationml/2006/main">
  <p:tag name="ISLIDE.DIAGRAM" val="d24af4d3-2ce9-43ee-b8d4-1a224eca20fd"/>
</p:tagLst>
</file>

<file path=ppt/tags/tag6.xml><?xml version="1.0" encoding="utf-8"?>
<p:tagLst xmlns:a="http://schemas.openxmlformats.org/drawingml/2006/main" xmlns:r="http://schemas.openxmlformats.org/officeDocument/2006/relationships" xmlns:p="http://schemas.openxmlformats.org/presentationml/2006/main">
  <p:tag name="ISLIDE.DIAGRAM" val="d24af4d3-2ce9-43ee-b8d4-1a224eca20fd"/>
</p:tagLst>
</file>

<file path=ppt/tags/tag7.xml><?xml version="1.0" encoding="utf-8"?>
<p:tagLst xmlns:a="http://schemas.openxmlformats.org/drawingml/2006/main" xmlns:r="http://schemas.openxmlformats.org/officeDocument/2006/relationships" xmlns:p="http://schemas.openxmlformats.org/presentationml/2006/main">
  <p:tag name="ISLIDE.DIAGRAM" val="d24af4d3-2ce9-43ee-b8d4-1a224eca20fd"/>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6105</TotalTime>
  <Words>6489</Words>
  <Application>Microsoft Macintosh PowerPoint</Application>
  <PresentationFormat>宽屏</PresentationFormat>
  <Paragraphs>828</Paragraphs>
  <Slides>79</Slides>
  <Notes>16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79</vt:i4>
      </vt:variant>
    </vt:vector>
  </HeadingPairs>
  <TitlesOfParts>
    <vt:vector size="91" baseType="lpstr">
      <vt:lpstr>宋体</vt:lpstr>
      <vt:lpstr>微软雅黑</vt:lpstr>
      <vt:lpstr>微软雅黑</vt:lpstr>
      <vt:lpstr>Microsoft YaHei Light</vt:lpstr>
      <vt:lpstr>Arial</vt:lpstr>
      <vt:lpstr>Calibri</vt:lpstr>
      <vt:lpstr>Calibri Light</vt:lpstr>
      <vt:lpstr>Courier New</vt:lpstr>
      <vt:lpstr>Helvetica</vt:lpstr>
      <vt:lpstr>Times New Roman</vt:lpstr>
      <vt:lpstr>Wingdings</vt:lpstr>
      <vt:lpstr>默认设计模板</vt:lpstr>
      <vt:lpstr>PowerPoint 演示文稿</vt:lpstr>
      <vt:lpstr>PowerPoint 演示文稿</vt:lpstr>
      <vt:lpstr>腾讯云中间件简介</vt:lpstr>
      <vt:lpstr>腾讯云中间件架构</vt:lpstr>
      <vt:lpstr>PowerPoint 演示文稿</vt:lpstr>
      <vt:lpstr>腾讯云中间件接入层</vt:lpstr>
      <vt:lpstr>接入层部署架构</vt:lpstr>
      <vt:lpstr>接入层技术架构</vt:lpstr>
      <vt:lpstr>接入层认证机制（未登录）</vt:lpstr>
      <vt:lpstr>接入层认证机制（首次登陆）</vt:lpstr>
      <vt:lpstr>接入层认证机制（正常访问）</vt:lpstr>
      <vt:lpstr>接入层增强RBAC权限体系</vt:lpstr>
      <vt:lpstr>PowerPoint 演示文稿</vt:lpstr>
      <vt:lpstr>TSF 简介</vt:lpstr>
      <vt:lpstr>TSF 整体架构</vt:lpstr>
      <vt:lpstr>PowerPoint 演示文稿</vt:lpstr>
      <vt:lpstr>TSF 管控平台</vt:lpstr>
      <vt:lpstr>TSF 管控平台</vt:lpstr>
      <vt:lpstr>TSF 管控平台</vt:lpstr>
      <vt:lpstr>TSF 管控平台  </vt:lpstr>
      <vt:lpstr>TSF 管控平台  </vt:lpstr>
      <vt:lpstr>TSF 管控平台</vt:lpstr>
      <vt:lpstr>TSF 管控平台</vt:lpstr>
      <vt:lpstr>TSF 管控平台  </vt:lpstr>
      <vt:lpstr>TSF 管控平台  </vt:lpstr>
      <vt:lpstr>TSF 管控平台  </vt:lpstr>
      <vt:lpstr>TSF 管控平台  </vt:lpstr>
      <vt:lpstr>PowerPoint 演示文稿</vt:lpstr>
      <vt:lpstr>TSF 管控平台</vt:lpstr>
      <vt:lpstr>TSF管控平台</vt:lpstr>
      <vt:lpstr>TSF 管控平台</vt:lpstr>
      <vt:lpstr>TSF 管控平台</vt:lpstr>
      <vt:lpstr>TSF 管控平台  </vt:lpstr>
      <vt:lpstr>TSF 管控平台  </vt:lpstr>
      <vt:lpstr>TSF 管控平台  </vt:lpstr>
      <vt:lpstr>TSF 管控平台  </vt:lpstr>
      <vt:lpstr>TSF 管控平台</vt:lpstr>
      <vt:lpstr>TSF 管控平台</vt:lpstr>
      <vt:lpstr>TSF 管控平台</vt:lpstr>
      <vt:lpstr>TSF 管控平台</vt:lpstr>
      <vt:lpstr>TSF 管控平台</vt:lpstr>
      <vt:lpstr>PowerPoint 演示文稿</vt:lpstr>
      <vt:lpstr>PowerPoint 演示文稿</vt:lpstr>
      <vt:lpstr>时序数据库  </vt:lpstr>
      <vt:lpstr>时序数据库 CTSDB </vt:lpstr>
      <vt:lpstr>TSF Consul – 整体架构</vt:lpstr>
      <vt:lpstr>TSF Consul – 平行扩展</vt:lpstr>
      <vt:lpstr>TSF Consul – 集群容灾</vt:lpstr>
      <vt:lpstr>TSF Consul – 多中心容灾</vt:lpstr>
      <vt:lpstr>TSF Consul – 多中心容灾</vt:lpstr>
      <vt:lpstr>TSF Consul – 多中心容灾</vt:lpstr>
      <vt:lpstr>PowerPoint 演示文稿</vt:lpstr>
      <vt:lpstr>TSF Spring Cloud – 组件介绍</vt:lpstr>
      <vt:lpstr>PowerPoint 演示文稿</vt:lpstr>
      <vt:lpstr>TSF Mesh – 技术架构</vt:lpstr>
      <vt:lpstr>TSF Mesh – 整体架构</vt:lpstr>
      <vt:lpstr>TSF Mesh – 服务调用</vt:lpstr>
      <vt:lpstr>TSF Mesh – 服务路由</vt:lpstr>
      <vt:lpstr>PowerPoint 演示文稿</vt:lpstr>
      <vt:lpstr>TSF分布式事务 – 组件介绍</vt:lpstr>
      <vt:lpstr>TSF分布式事务 – 介绍</vt:lpstr>
      <vt:lpstr>TSF分布式事务 – 整体架构</vt:lpstr>
      <vt:lpstr>TSF分布式事务 – SDK使用示例</vt:lpstr>
      <vt:lpstr>TSF分布式事务 – 成功执行流程</vt:lpstr>
      <vt:lpstr>TSF分布式事务 – 失败执行流程</vt:lpstr>
      <vt:lpstr>TSF分布式事务 – 协调器异常恢复流程</vt:lpstr>
      <vt:lpstr>TSF分布式事务 – 事务记录检索</vt:lpstr>
      <vt:lpstr>PowerPoint 演示文稿</vt:lpstr>
      <vt:lpstr>TSF虚拟机应用平台 – 组件介绍</vt:lpstr>
      <vt:lpstr>TSF虚拟机应用平台 – 部署架构</vt:lpstr>
      <vt:lpstr>TSF虚拟机应用平台 – 包上传流程</vt:lpstr>
      <vt:lpstr>TSF虚拟机应用平台 – 任务下发流程</vt:lpstr>
      <vt:lpstr>TSF虚拟机应用平台 – 任务执行方式</vt:lpstr>
      <vt:lpstr>TSF虚拟机应用平台 – 日志采集和上报</vt:lpstr>
      <vt:lpstr>TSF虚拟机应用平台 – 动态扩缩流程</vt:lpstr>
      <vt:lpstr>PowerPoint 演示文稿</vt:lpstr>
      <vt:lpstr>TSF 容器平台介绍</vt:lpstr>
      <vt:lpstr>TSF 容器平台 – 灵雀云介绍</vt:lpstr>
      <vt:lpstr>PowerPoint 演示文稿</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reneezhao(赵蕾)</dc:creator>
  <cp:lastModifiedBy>T105807</cp:lastModifiedBy>
  <cp:revision>1112</cp:revision>
  <dcterms:created xsi:type="dcterms:W3CDTF">2016-10-26T02:34:00Z</dcterms:created>
  <dcterms:modified xsi:type="dcterms:W3CDTF">2018-08-24T03:39:04Z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2052-10.8.0.5648</vt:lpwstr>
  </property>
</Properties>
</file>